
<file path=[Content_Types].xml><?xml version="1.0" encoding="utf-8"?>
<Types xmlns="http://schemas.openxmlformats.org/package/2006/content-types">
  <Override PartName="/ppt/slides/slide45.xml" ContentType="application/vnd.openxmlformats-officedocument.presentationml.slide+xml"/>
  <Override PartName="/ppt/slides/slide53.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5.xml" ContentType="application/vnd.openxmlformats-officedocument.presentationml.slide+xml"/>
  <Override PartName="/ppt/slides/slide38.xml" ContentType="application/vnd.openxmlformats-officedocument.presentationml.slide+xml"/>
  <Override PartName="/ppt/slides/slide10.xml" ContentType="application/vnd.openxmlformats-officedocument.presentationml.slide+xml"/>
  <Default Extension="jpeg" ContentType="image/jpeg"/>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theme/theme2.xml" ContentType="application/vnd.openxmlformats-officedocument.theme+xml"/>
  <Override PartName="/ppt/slides/slide58.xml" ContentType="application/vnd.openxmlformats-officedocument.presentationml.slid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slides/slide54.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s/slide59.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theme/theme3.xml" ContentType="application/vnd.openxmlformats-officedocument.theme+xml"/>
  <Default Extension="pdf" ContentType="application/pdf"/>
  <Override PartName="/ppt/slides/slide47.xml" ContentType="application/vnd.openxmlformats-officedocument.presentationml.slide+xml"/>
  <Override PartName="/ppt/slides/slide55.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56.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s/slide60.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slides/slide57.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62"/>
  </p:notesMasterIdLst>
  <p:handoutMasterIdLst>
    <p:handoutMasterId r:id="rId63"/>
  </p:handoutMasterIdLst>
  <p:sldIdLst>
    <p:sldId id="257" r:id="rId2"/>
    <p:sldId id="256" r:id="rId3"/>
    <p:sldId id="432" r:id="rId4"/>
    <p:sldId id="433" r:id="rId5"/>
    <p:sldId id="328" r:id="rId6"/>
    <p:sldId id="329" r:id="rId7"/>
    <p:sldId id="383" r:id="rId8"/>
    <p:sldId id="384" r:id="rId9"/>
    <p:sldId id="337" r:id="rId10"/>
    <p:sldId id="388" r:id="rId11"/>
    <p:sldId id="389" r:id="rId12"/>
    <p:sldId id="342" r:id="rId13"/>
    <p:sldId id="390" r:id="rId14"/>
    <p:sldId id="391" r:id="rId15"/>
    <p:sldId id="345" r:id="rId16"/>
    <p:sldId id="352" r:id="rId17"/>
    <p:sldId id="348" r:id="rId18"/>
    <p:sldId id="349" r:id="rId19"/>
    <p:sldId id="350" r:id="rId20"/>
    <p:sldId id="426" r:id="rId21"/>
    <p:sldId id="354" r:id="rId22"/>
    <p:sldId id="355" r:id="rId23"/>
    <p:sldId id="356" r:id="rId24"/>
    <p:sldId id="392" r:id="rId25"/>
    <p:sldId id="427" r:id="rId26"/>
    <p:sldId id="362" r:id="rId27"/>
    <p:sldId id="361" r:id="rId28"/>
    <p:sldId id="401" r:id="rId29"/>
    <p:sldId id="429" r:id="rId30"/>
    <p:sldId id="430" r:id="rId31"/>
    <p:sldId id="431" r:id="rId32"/>
    <p:sldId id="407" r:id="rId33"/>
    <p:sldId id="366" r:id="rId34"/>
    <p:sldId id="367" r:id="rId35"/>
    <p:sldId id="368" r:id="rId36"/>
    <p:sldId id="370" r:id="rId37"/>
    <p:sldId id="372" r:id="rId38"/>
    <p:sldId id="373" r:id="rId39"/>
    <p:sldId id="408" r:id="rId40"/>
    <p:sldId id="375" r:id="rId41"/>
    <p:sldId id="409" r:id="rId42"/>
    <p:sldId id="376" r:id="rId43"/>
    <p:sldId id="378" r:id="rId44"/>
    <p:sldId id="311" r:id="rId45"/>
    <p:sldId id="312" r:id="rId46"/>
    <p:sldId id="320" r:id="rId47"/>
    <p:sldId id="410" r:id="rId48"/>
    <p:sldId id="321" r:id="rId49"/>
    <p:sldId id="322" r:id="rId50"/>
    <p:sldId id="412" r:id="rId51"/>
    <p:sldId id="413" r:id="rId52"/>
    <p:sldId id="422" r:id="rId53"/>
    <p:sldId id="314" r:id="rId54"/>
    <p:sldId id="315" r:id="rId55"/>
    <p:sldId id="316" r:id="rId56"/>
    <p:sldId id="411" r:id="rId57"/>
    <p:sldId id="434" r:id="rId58"/>
    <p:sldId id="415" r:id="rId59"/>
    <p:sldId id="416" r:id="rId60"/>
    <p:sldId id="421" r:id="rId61"/>
  </p:sldIdLst>
  <p:sldSz cx="9906000" cy="6858000" type="A4"/>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CC00"/>
    <a:srgbClr val="5F5F5F"/>
    <a:srgbClr val="FBF73D"/>
    <a:srgbClr val="F3CC40"/>
    <a:srgbClr val="F3C830"/>
    <a:srgbClr val="B7B7B9"/>
    <a:srgbClr val="807F84"/>
    <a:srgbClr val="F6BC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3993" autoAdjust="0"/>
    <p:restoredTop sz="94660"/>
  </p:normalViewPr>
  <p:slideViewPr>
    <p:cSldViewPr snapToGrid="0" snapToObjects="1">
      <p:cViewPr>
        <p:scale>
          <a:sx n="150" d="100"/>
          <a:sy n="150" d="100"/>
        </p:scale>
        <p:origin x="-88" y="-88"/>
      </p:cViewPr>
      <p:guideLst>
        <p:guide orient="horz"/>
        <p:guide/>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09890CE-54AA-4DFA-BF08-DEDBE9A62899}" type="datetime1">
              <a:rPr lang="en-US"/>
              <a:pPr/>
              <a:t>4/21/17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D83DFA5-55D1-4E51-AACB-774F01F1CB3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F881C30-79D3-4D40-A097-4A3BC1507C32}" type="datetime1">
              <a:rPr lang="en-US"/>
              <a:pPr/>
              <a:t>4/21/17</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DAB3AF-608F-4C96-BD0A-F59258151C82}"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DAB3AF-608F-4C96-BD0A-F59258151C82}"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eaLnBrk="1" hangingPunct="1">
              <a:spcBef>
                <a:spcPct val="0"/>
              </a:spcBef>
            </a:pPr>
            <a:endParaRPr lang="el-GR" smtClean="0"/>
          </a:p>
        </p:txBody>
      </p:sp>
      <p:sp>
        <p:nvSpPr>
          <p:cNvPr id="36868" name="Slide Number Placeholder 3"/>
          <p:cNvSpPr>
            <a:spLocks noGrp="1"/>
          </p:cNvSpPr>
          <p:nvPr>
            <p:ph type="sldNum" sz="quarter" idx="5"/>
          </p:nvPr>
        </p:nvSpPr>
        <p:spPr bwMode="auto">
          <a:noFill/>
          <a:ln>
            <a:miter lim="800000"/>
            <a:headEnd/>
            <a:tailEnd/>
          </a:ln>
        </p:spPr>
        <p:txBody>
          <a:bodyPr/>
          <a:lstStyle/>
          <a:p>
            <a:fld id="{BE466245-A1BA-46AC-913B-F798266FC999}" type="slidenum">
              <a:rPr lang="en-US"/>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9771" y="463803"/>
            <a:ext cx="8781819" cy="494225"/>
          </a:xfrm>
          <a:prstGeom prst="rect">
            <a:avLst/>
          </a:prstGeom>
        </p:spPr>
        <p:txBody>
          <a:bodyPr>
            <a:noAutofit/>
          </a:bodyPr>
          <a:lstStyle>
            <a:lvl1pPr algn="l">
              <a:defRPr sz="3600">
                <a:solidFill>
                  <a:schemeClr val="tx1">
                    <a:lumMod val="65000"/>
                    <a:lumOff val="35000"/>
                  </a:schemeClr>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9076268" y="6501342"/>
            <a:ext cx="397932" cy="365125"/>
          </a:xfrm>
          <a:prstGeom prst="rect">
            <a:avLst/>
          </a:prstGeom>
        </p:spPr>
        <p:txBody>
          <a:bodyPr vert="horz" wrap="square" lIns="91440" tIns="45720" rIns="91440" bIns="45720" numCol="1" anchor="t" anchorCtr="0" compatLnSpc="1">
            <a:prstTxWarp prst="textNoShape">
              <a:avLst/>
            </a:prstTxWarp>
          </a:bodyPr>
          <a:lstStyle>
            <a:lvl1pPr algn="r">
              <a:defRPr sz="1400" b="1">
                <a:solidFill>
                  <a:srgbClr val="595959"/>
                </a:solidFill>
                <a:latin typeface="Calibri" charset="0"/>
              </a:defRPr>
            </a:lvl1pPr>
          </a:lstStyle>
          <a:p>
            <a:fld id="{C003ABDA-D4B7-435E-B2CF-5AA38FE35793}" type="slidenum">
              <a:rPr lang="en-US" smtClean="0"/>
              <a:pPr/>
              <a:t>‹#›</a:t>
            </a:fld>
            <a:endParaRPr lang="en-US" dirty="0"/>
          </a:p>
        </p:txBody>
      </p:sp>
      <p:sp>
        <p:nvSpPr>
          <p:cNvPr id="4" name="TextBox 3"/>
          <p:cNvSpPr txBox="1"/>
          <p:nvPr userDrawn="1"/>
        </p:nvSpPr>
        <p:spPr>
          <a:xfrm>
            <a:off x="9303894" y="6499422"/>
            <a:ext cx="441146" cy="307777"/>
          </a:xfrm>
          <a:prstGeom prst="rect">
            <a:avLst/>
          </a:prstGeom>
          <a:noFill/>
        </p:spPr>
        <p:txBody>
          <a:bodyPr wrap="non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400" b="1" dirty="0" smtClean="0">
                <a:solidFill>
                  <a:schemeClr val="tx1">
                    <a:lumMod val="65000"/>
                    <a:lumOff val="35000"/>
                  </a:schemeClr>
                </a:solidFill>
                <a:latin typeface="Calibri"/>
                <a:cs typeface="Calibri"/>
              </a:rPr>
              <a:t>/60</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Rectangle 5"/>
          <p:cNvSpPr/>
          <p:nvPr userDrawn="1"/>
        </p:nvSpPr>
        <p:spPr>
          <a:xfrm>
            <a:off x="0" y="0"/>
            <a:ext cx="9906000" cy="6858000"/>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Rectangle 6"/>
          <p:cNvSpPr/>
          <p:nvPr userDrawn="1"/>
        </p:nvSpPr>
        <p:spPr>
          <a:xfrm>
            <a:off x="271463" y="254000"/>
            <a:ext cx="9363075" cy="63166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7"/>
          <p:cNvPicPr>
            <a:picLocks noChangeAspect="1" noChangeArrowheads="1"/>
          </p:cNvPicPr>
          <p:nvPr userDrawn="1"/>
        </p:nvPicPr>
        <p:blipFill>
          <a:blip r:embed="rId2"/>
          <a:srcRect/>
          <a:stretch>
            <a:fillRect/>
          </a:stretch>
        </p:blipFill>
        <p:spPr bwMode="auto">
          <a:xfrm>
            <a:off x="33338" y="6578600"/>
            <a:ext cx="254000" cy="254000"/>
          </a:xfrm>
          <a:prstGeom prst="rect">
            <a:avLst/>
          </a:prstGeom>
          <a:noFill/>
          <a:ln w="9525">
            <a:noFill/>
            <a:miter lim="800000"/>
            <a:headEnd/>
            <a:tailEnd/>
          </a:ln>
        </p:spPr>
      </p:pic>
      <p:sp>
        <p:nvSpPr>
          <p:cNvPr id="5" name="Rectangle 8"/>
          <p:cNvSpPr/>
          <p:nvPr userDrawn="1"/>
        </p:nvSpPr>
        <p:spPr>
          <a:xfrm>
            <a:off x="541338" y="500063"/>
            <a:ext cx="8839200" cy="71913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9"/>
          <p:cNvSpPr/>
          <p:nvPr userDrawn="1"/>
        </p:nvSpPr>
        <p:spPr>
          <a:xfrm>
            <a:off x="541338" y="1566863"/>
            <a:ext cx="8839200" cy="1946275"/>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10"/>
          <p:cNvSpPr/>
          <p:nvPr userDrawn="1"/>
        </p:nvSpPr>
        <p:spPr>
          <a:xfrm>
            <a:off x="541338" y="3894138"/>
            <a:ext cx="8839200" cy="24130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Slide Number Placeholder 5"/>
          <p:cNvSpPr>
            <a:spLocks noGrp="1"/>
          </p:cNvSpPr>
          <p:nvPr>
            <p:ph type="sldNum" sz="quarter" idx="10"/>
          </p:nvPr>
        </p:nvSpPr>
        <p:spPr>
          <a:xfrm>
            <a:off x="9485313" y="6492875"/>
            <a:ext cx="420687" cy="365125"/>
          </a:xfrm>
          <a:prstGeom prst="rect">
            <a:avLst/>
          </a:prstGeom>
        </p:spPr>
        <p:txBody>
          <a:bodyPr vert="horz" wrap="square" lIns="91440" tIns="45720" rIns="91440" bIns="45720" numCol="1" anchor="t" anchorCtr="0" compatLnSpc="1">
            <a:prstTxWarp prst="textNoShape">
              <a:avLst/>
            </a:prstTxWarp>
          </a:bodyPr>
          <a:lstStyle>
            <a:lvl1pPr>
              <a:defRPr sz="1400">
                <a:latin typeface="Calibri" charset="0"/>
              </a:defRPr>
            </a:lvl1pPr>
          </a:lstStyle>
          <a:p>
            <a:fld id="{5A0E7453-0DB9-4DB5-861C-BF5B3D016858}"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Slide">
    <p:spTree>
      <p:nvGrpSpPr>
        <p:cNvPr id="1" name=""/>
        <p:cNvGrpSpPr/>
        <p:nvPr/>
      </p:nvGrpSpPr>
      <p:grpSpPr>
        <a:xfrm>
          <a:off x="0" y="0"/>
          <a:ext cx="0" cy="0"/>
          <a:chOff x="0" y="0"/>
          <a:chExt cx="0" cy="0"/>
        </a:xfrm>
      </p:grpSpPr>
      <p:sp>
        <p:nvSpPr>
          <p:cNvPr id="3" name="Rectangle 5"/>
          <p:cNvSpPr/>
          <p:nvPr userDrawn="1"/>
        </p:nvSpPr>
        <p:spPr>
          <a:xfrm>
            <a:off x="0" y="0"/>
            <a:ext cx="9906000" cy="6858000"/>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6"/>
          <p:cNvSpPr/>
          <p:nvPr userDrawn="1"/>
        </p:nvSpPr>
        <p:spPr>
          <a:xfrm>
            <a:off x="271463" y="254000"/>
            <a:ext cx="9363075" cy="63166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2"/>
          <a:srcRect/>
          <a:stretch>
            <a:fillRect/>
          </a:stretch>
        </p:blipFill>
        <p:spPr bwMode="auto">
          <a:xfrm>
            <a:off x="33338" y="6578600"/>
            <a:ext cx="254000" cy="254000"/>
          </a:xfrm>
          <a:prstGeom prst="rect">
            <a:avLst/>
          </a:prstGeom>
          <a:noFill/>
          <a:ln w="9525">
            <a:noFill/>
            <a:miter lim="800000"/>
            <a:headEnd/>
            <a:tailEnd/>
          </a:ln>
        </p:spPr>
      </p:pic>
      <p:sp>
        <p:nvSpPr>
          <p:cNvPr id="6" name="Rectangle 8"/>
          <p:cNvSpPr/>
          <p:nvPr userDrawn="1"/>
        </p:nvSpPr>
        <p:spPr>
          <a:xfrm>
            <a:off x="541338" y="500063"/>
            <a:ext cx="8839200" cy="111918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Subtitle 2"/>
          <p:cNvSpPr txBox="1">
            <a:spLocks/>
          </p:cNvSpPr>
          <p:nvPr userDrawn="1"/>
        </p:nvSpPr>
        <p:spPr>
          <a:xfrm>
            <a:off x="6376988" y="-1771650"/>
            <a:ext cx="2974975" cy="800100"/>
          </a:xfrm>
          <a:prstGeom prst="rect">
            <a:avLst/>
          </a:prstGeom>
        </p:spPr>
        <p:txBody>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a:buNone/>
              <a:defRPr/>
            </a:pPr>
            <a:r>
              <a:rPr lang="en-US" dirty="0" smtClean="0">
                <a:latin typeface="+mn-lt"/>
                <a:ea typeface="+mn-ea"/>
              </a:rPr>
              <a:t>Click to edit Master subtitle style</a:t>
            </a:r>
          </a:p>
        </p:txBody>
      </p:sp>
      <p:sp>
        <p:nvSpPr>
          <p:cNvPr id="2" name="Title 1"/>
          <p:cNvSpPr>
            <a:spLocks noGrp="1"/>
          </p:cNvSpPr>
          <p:nvPr>
            <p:ph type="ctrTitle"/>
          </p:nvPr>
        </p:nvSpPr>
        <p:spPr>
          <a:xfrm>
            <a:off x="569771" y="537419"/>
            <a:ext cx="8781819" cy="1082182"/>
          </a:xfrm>
          <a:prstGeom prst="rect">
            <a:avLst/>
          </a:prstGeom>
        </p:spPr>
        <p:txBody>
          <a:bodyPr>
            <a:noAutofit/>
          </a:bodyPr>
          <a:lstStyle>
            <a:lvl1pPr algn="l">
              <a:defRPr sz="3600">
                <a:solidFill>
                  <a:srgbClr val="595959"/>
                </a:solidFill>
              </a:defRPr>
            </a:lvl1pPr>
          </a:lstStyle>
          <a:p>
            <a:r>
              <a:rPr lang="en-US" dirty="0" smtClean="0"/>
              <a:t>Click to edit Master title style</a:t>
            </a:r>
            <a:endParaRPr lang="en-US" dirty="0"/>
          </a:p>
        </p:txBody>
      </p:sp>
      <p:sp>
        <p:nvSpPr>
          <p:cNvPr id="8" name="Slide Number Placeholder 5"/>
          <p:cNvSpPr>
            <a:spLocks noGrp="1"/>
          </p:cNvSpPr>
          <p:nvPr>
            <p:ph type="sldNum" sz="quarter" idx="10"/>
          </p:nvPr>
        </p:nvSpPr>
        <p:spPr>
          <a:xfrm>
            <a:off x="9067801" y="6513534"/>
            <a:ext cx="406400" cy="365125"/>
          </a:xfrm>
          <a:prstGeom prst="rect">
            <a:avLst/>
          </a:prstGeom>
        </p:spPr>
        <p:txBody>
          <a:bodyPr vert="horz" wrap="square" lIns="91440" tIns="45720" rIns="91440" bIns="45720" numCol="1" anchor="t" anchorCtr="0" compatLnSpc="1">
            <a:prstTxWarp prst="textNoShape">
              <a:avLst/>
            </a:prstTxWarp>
          </a:bodyPr>
          <a:lstStyle>
            <a:lvl1pPr algn="r">
              <a:defRPr sz="1400" b="1">
                <a:solidFill>
                  <a:srgbClr val="595959"/>
                </a:solidFill>
                <a:latin typeface="Calibri" charset="0"/>
              </a:defRPr>
            </a:lvl1pPr>
          </a:lstStyle>
          <a:p>
            <a:fld id="{03F02438-12BA-4BFA-93EB-4008758F8534}" type="slidenum">
              <a:rPr lang="en-US" smtClean="0"/>
              <a:pPr/>
              <a:t>‹#›</a:t>
            </a:fld>
            <a:endParaRPr lang="en-US" dirty="0"/>
          </a:p>
        </p:txBody>
      </p:sp>
      <p:sp>
        <p:nvSpPr>
          <p:cNvPr id="9" name="TextBox 8"/>
          <p:cNvSpPr txBox="1"/>
          <p:nvPr userDrawn="1"/>
        </p:nvSpPr>
        <p:spPr>
          <a:xfrm>
            <a:off x="9303894" y="6507889"/>
            <a:ext cx="441146" cy="307777"/>
          </a:xfrm>
          <a:prstGeom prst="rect">
            <a:avLst/>
          </a:prstGeom>
          <a:noFill/>
        </p:spPr>
        <p:txBody>
          <a:bodyPr wrap="non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400" b="1" dirty="0" smtClean="0">
                <a:solidFill>
                  <a:srgbClr val="595959"/>
                </a:solidFill>
                <a:latin typeface="Calibri"/>
                <a:cs typeface="Calibri"/>
              </a:rPr>
              <a:t>/60</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906000" cy="6858000"/>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userDrawn="1"/>
        </p:nvSpPr>
        <p:spPr>
          <a:xfrm>
            <a:off x="271463" y="254000"/>
            <a:ext cx="9363075" cy="63166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userDrawn="1"/>
        </p:nvSpPr>
        <p:spPr>
          <a:xfrm>
            <a:off x="541338" y="500063"/>
            <a:ext cx="8839200" cy="70167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9" name="Picture 3"/>
          <p:cNvPicPr>
            <a:picLocks noChangeAspect="1" noChangeArrowheads="1"/>
          </p:cNvPicPr>
          <p:nvPr userDrawn="1"/>
        </p:nvPicPr>
        <p:blipFill>
          <a:blip r:embed="rId5"/>
          <a:srcRect/>
          <a:stretch>
            <a:fillRect/>
          </a:stretch>
        </p:blipFill>
        <p:spPr bwMode="auto">
          <a:xfrm>
            <a:off x="33338" y="6578600"/>
            <a:ext cx="254000" cy="254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df"/><Relationship Id="rId5" Type="http://schemas.openxmlformats.org/officeDocument/2006/relationships/image" Target="../media/image15.png"/><Relationship Id="rId6" Type="http://schemas.openxmlformats.org/officeDocument/2006/relationships/image" Target="../media/image16.pdf"/><Relationship Id="rId7"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2.pdf"/></Relationships>
</file>

<file path=ppt/slides/_rels/slide11.xml.rels><?xml version="1.0" encoding="UTF-8" standalone="yes"?>
<Relationships xmlns="http://schemas.openxmlformats.org/package/2006/relationships"><Relationship Id="rId9" Type="http://schemas.openxmlformats.org/officeDocument/2006/relationships/image" Target="../media/image25.png"/><Relationship Id="rId20" Type="http://schemas.openxmlformats.org/officeDocument/2006/relationships/image" Target="../media/image36.png"/><Relationship Id="rId21" Type="http://schemas.openxmlformats.org/officeDocument/2006/relationships/image" Target="../media/image37.png"/><Relationship Id="rId22" Type="http://schemas.openxmlformats.org/officeDocument/2006/relationships/image" Target="../media/image38.png"/><Relationship Id="rId23" Type="http://schemas.openxmlformats.org/officeDocument/2006/relationships/image" Target="../media/image39.png"/><Relationship Id="rId24" Type="http://schemas.openxmlformats.org/officeDocument/2006/relationships/image" Target="../media/image40.png"/><Relationship Id="rId25" Type="http://schemas.openxmlformats.org/officeDocument/2006/relationships/image" Target="../media/image41.png"/><Relationship Id="rId26" Type="http://schemas.openxmlformats.org/officeDocument/2006/relationships/image" Target="../media/image42.png"/><Relationship Id="rId27" Type="http://schemas.openxmlformats.org/officeDocument/2006/relationships/image" Target="../media/image43.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image" Target="../media/image29.png"/><Relationship Id="rId14" Type="http://schemas.openxmlformats.org/officeDocument/2006/relationships/image" Target="../media/image30.png"/><Relationship Id="rId15" Type="http://schemas.openxmlformats.org/officeDocument/2006/relationships/image" Target="../media/image31.png"/><Relationship Id="rId16" Type="http://schemas.openxmlformats.org/officeDocument/2006/relationships/image" Target="../media/image32.png"/><Relationship Id="rId17" Type="http://schemas.openxmlformats.org/officeDocument/2006/relationships/image" Target="../media/image33.png"/><Relationship Id="rId18" Type="http://schemas.openxmlformats.org/officeDocument/2006/relationships/image" Target="../media/image34.png"/><Relationship Id="rId19"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1" Type="http://schemas.openxmlformats.org/officeDocument/2006/relationships/slideLayout" Target="../slideLayouts/slideLayout1.xml"/><Relationship Id="rId2" Type="http://schemas.openxmlformats.org/officeDocument/2006/relationships/image" Target="../media/image4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1" Type="http://schemas.openxmlformats.org/officeDocument/2006/relationships/slideLayout" Target="../slideLayouts/slideLayout1.xml"/><Relationship Id="rId2"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3.png"/><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1.xml"/><Relationship Id="rId2"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 Id="rId3" Type="http://schemas.openxmlformats.org/officeDocument/2006/relationships/image" Target="../media/image5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 Id="rId3"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1.xml"/><Relationship Id="rId2" Type="http://schemas.openxmlformats.org/officeDocument/2006/relationships/image" Target="../media/image5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1" Type="http://schemas.openxmlformats.org/officeDocument/2006/relationships/slideLayout" Target="../slideLayouts/slideLayout1.xml"/><Relationship Id="rId2" Type="http://schemas.openxmlformats.org/officeDocument/2006/relationships/image" Target="../media/image6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df"/><Relationship Id="rId7" Type="http://schemas.openxmlformats.org/officeDocument/2006/relationships/image" Target="../media/image70.png"/><Relationship Id="rId1" Type="http://schemas.openxmlformats.org/officeDocument/2006/relationships/slideLayout" Target="../slideLayouts/slideLayout1.xml"/><Relationship Id="rId2" Type="http://schemas.openxmlformats.org/officeDocument/2006/relationships/image" Target="../media/image65.pd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1" Type="http://schemas.openxmlformats.org/officeDocument/2006/relationships/slideLayout" Target="../slideLayouts/slideLayout1.xml"/><Relationship Id="rId2" Type="http://schemas.openxmlformats.org/officeDocument/2006/relationships/image" Target="../media/image7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df"/><Relationship Id="rId5" Type="http://schemas.openxmlformats.org/officeDocument/2006/relationships/image" Target="../media/image79.png"/><Relationship Id="rId6" Type="http://schemas.openxmlformats.org/officeDocument/2006/relationships/image" Target="../media/image80.pdf"/><Relationship Id="rId7" Type="http://schemas.openxmlformats.org/officeDocument/2006/relationships/image" Target="../media/image81.png"/><Relationship Id="rId1" Type="http://schemas.openxmlformats.org/officeDocument/2006/relationships/slideLayout" Target="../slideLayouts/slideLayout1.xml"/><Relationship Id="rId2" Type="http://schemas.openxmlformats.org/officeDocument/2006/relationships/image" Target="../media/image76.pd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pdf"/><Relationship Id="rId5" Type="http://schemas.openxmlformats.org/officeDocument/2006/relationships/image" Target="../media/image85.png"/><Relationship Id="rId6" Type="http://schemas.openxmlformats.org/officeDocument/2006/relationships/image" Target="../media/image86.pdf"/><Relationship Id="rId7" Type="http://schemas.openxmlformats.org/officeDocument/2006/relationships/image" Target="../media/image87.png"/><Relationship Id="rId1" Type="http://schemas.openxmlformats.org/officeDocument/2006/relationships/slideLayout" Target="../slideLayouts/slideLayout1.xml"/><Relationship Id="rId2" Type="http://schemas.openxmlformats.org/officeDocument/2006/relationships/image" Target="../media/image82.pd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ec.europa.eu/eurostat/documents/2995521/7704449/2-21102016-AP-EN.pdf/f113daf6-9f48-4bb1-832d-e3a71e5ef009" TargetMode="External"/><Relationship Id="rId3" Type="http://schemas.openxmlformats.org/officeDocument/2006/relationships/image" Target="../media/image9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3"/>
          <p:cNvSpPr txBox="1">
            <a:spLocks/>
          </p:cNvSpPr>
          <p:nvPr/>
        </p:nvSpPr>
        <p:spPr bwMode="auto">
          <a:xfrm>
            <a:off x="1179513" y="463550"/>
            <a:ext cx="8782050" cy="493713"/>
          </a:xfrm>
          <a:prstGeom prst="rect">
            <a:avLst/>
          </a:prstGeom>
          <a:noFill/>
          <a:ln w="9525">
            <a:noFill/>
            <a:miter lim="800000"/>
            <a:headEnd/>
            <a:tailEnd/>
          </a:ln>
        </p:spPr>
        <p:txBody>
          <a:bodyPr/>
          <a:lstStyle/>
          <a:p>
            <a:r>
              <a:rPr lang="el-GR" sz="3600">
                <a:solidFill>
                  <a:srgbClr val="595959"/>
                </a:solidFill>
                <a:latin typeface="Calibri" charset="0"/>
              </a:rPr>
              <a:t>ΕΛΛΗΝΙΚΗ ΣΤΑΤΙΣΤΙΚΗ ΑΡΧΗ</a:t>
            </a:r>
            <a:endParaRPr lang="en-US" sz="3600">
              <a:solidFill>
                <a:srgbClr val="595959"/>
              </a:solidFill>
              <a:latin typeface="Calibri" charset="0"/>
            </a:endParaRPr>
          </a:p>
        </p:txBody>
      </p:sp>
      <p:sp>
        <p:nvSpPr>
          <p:cNvPr id="7171" name="Title 3"/>
          <p:cNvSpPr txBox="1">
            <a:spLocks/>
          </p:cNvSpPr>
          <p:nvPr/>
        </p:nvSpPr>
        <p:spPr bwMode="auto">
          <a:xfrm>
            <a:off x="569913" y="1726756"/>
            <a:ext cx="8782050" cy="493712"/>
          </a:xfrm>
          <a:prstGeom prst="rect">
            <a:avLst/>
          </a:prstGeom>
          <a:noFill/>
          <a:ln w="9525">
            <a:noFill/>
            <a:miter lim="800000"/>
            <a:headEnd/>
            <a:tailEnd/>
          </a:ln>
        </p:spPr>
        <p:txBody>
          <a:bodyPr/>
          <a:lstStyle/>
          <a:p>
            <a:r>
              <a:rPr lang="el-GR" sz="3600" dirty="0">
                <a:solidFill>
                  <a:srgbClr val="595959"/>
                </a:solidFill>
                <a:latin typeface="Calibri" charset="0"/>
              </a:rPr>
              <a:t>ΣΥΝΕΝΤΕΥΞΗ ΤΥΠΟΥ</a:t>
            </a:r>
            <a:endParaRPr lang="en-US" sz="3600" dirty="0">
              <a:solidFill>
                <a:srgbClr val="595959"/>
              </a:solidFill>
              <a:latin typeface="Calibri" charset="0"/>
            </a:endParaRPr>
          </a:p>
        </p:txBody>
      </p:sp>
      <p:sp>
        <p:nvSpPr>
          <p:cNvPr id="7172" name="Title 3"/>
          <p:cNvSpPr txBox="1">
            <a:spLocks/>
          </p:cNvSpPr>
          <p:nvPr/>
        </p:nvSpPr>
        <p:spPr bwMode="auto">
          <a:xfrm>
            <a:off x="569913" y="2220468"/>
            <a:ext cx="8782050" cy="493713"/>
          </a:xfrm>
          <a:prstGeom prst="rect">
            <a:avLst/>
          </a:prstGeom>
          <a:noFill/>
          <a:ln w="9525">
            <a:noFill/>
            <a:miter lim="800000"/>
            <a:headEnd/>
            <a:tailEnd/>
          </a:ln>
        </p:spPr>
        <p:txBody>
          <a:bodyPr/>
          <a:lstStyle/>
          <a:p>
            <a:r>
              <a:rPr lang="el-GR" sz="2400" dirty="0">
                <a:solidFill>
                  <a:srgbClr val="595959"/>
                </a:solidFill>
                <a:latin typeface="Calibri" charset="0"/>
              </a:rPr>
              <a:t>21 Απριλίου 2017</a:t>
            </a:r>
            <a:endParaRPr lang="en-US" sz="2400" dirty="0">
              <a:solidFill>
                <a:srgbClr val="595959"/>
              </a:solidFill>
              <a:latin typeface="Calibri" charset="0"/>
            </a:endParaRPr>
          </a:p>
        </p:txBody>
      </p:sp>
      <p:pic>
        <p:nvPicPr>
          <p:cNvPr id="7173" name="Picture 5"/>
          <p:cNvPicPr>
            <a:picLocks noChangeAspect="1" noChangeArrowheads="1"/>
          </p:cNvPicPr>
          <p:nvPr/>
        </p:nvPicPr>
        <p:blipFill>
          <a:blip r:embed="rId2"/>
          <a:srcRect/>
          <a:stretch>
            <a:fillRect/>
          </a:stretch>
        </p:blipFill>
        <p:spPr bwMode="auto">
          <a:xfrm>
            <a:off x="569913" y="550863"/>
            <a:ext cx="550862" cy="538162"/>
          </a:xfrm>
          <a:prstGeom prst="rect">
            <a:avLst/>
          </a:prstGeom>
          <a:noFill/>
          <a:ln w="9525">
            <a:noFill/>
            <a:miter lim="800000"/>
            <a:headEnd/>
            <a:tailEnd/>
          </a:ln>
        </p:spPr>
      </p:pic>
      <p:sp>
        <p:nvSpPr>
          <p:cNvPr id="7174" name="Rectangle 6"/>
          <p:cNvSpPr>
            <a:spLocks noChangeArrowheads="1"/>
          </p:cNvSpPr>
          <p:nvPr/>
        </p:nvSpPr>
        <p:spPr bwMode="auto">
          <a:xfrm>
            <a:off x="569913" y="2926080"/>
            <a:ext cx="7777162" cy="461963"/>
          </a:xfrm>
          <a:prstGeom prst="rect">
            <a:avLst/>
          </a:prstGeom>
          <a:noFill/>
          <a:ln w="9525">
            <a:noFill/>
            <a:miter lim="800000"/>
            <a:headEnd/>
            <a:tailEnd/>
          </a:ln>
        </p:spPr>
        <p:txBody>
          <a:bodyPr>
            <a:spAutoFit/>
          </a:bodyPr>
          <a:lstStyle/>
          <a:p>
            <a:r>
              <a:rPr lang="el-GR" sz="2400" dirty="0" smtClean="0">
                <a:solidFill>
                  <a:srgbClr val="595959"/>
                </a:solidFill>
                <a:latin typeface="+mn-lt"/>
              </a:rPr>
              <a:t>Δημοσιονομικά στοιχεία - Θεσμικό πλαίσιο</a:t>
            </a:r>
            <a:endParaRPr lang="el-GR" sz="2400" dirty="0">
              <a:solidFill>
                <a:srgbClr val="595959"/>
              </a:solidFill>
              <a:latin typeface="+mn-lt"/>
            </a:endParaRPr>
          </a:p>
        </p:txBody>
      </p:sp>
      <p:sp>
        <p:nvSpPr>
          <p:cNvPr id="7" name="Rectangle 6"/>
          <p:cNvSpPr>
            <a:spLocks noChangeArrowheads="1"/>
          </p:cNvSpPr>
          <p:nvPr/>
        </p:nvSpPr>
        <p:spPr bwMode="auto">
          <a:xfrm>
            <a:off x="549464" y="4304728"/>
            <a:ext cx="6022024" cy="461963"/>
          </a:xfrm>
          <a:prstGeom prst="rect">
            <a:avLst/>
          </a:prstGeom>
          <a:noFill/>
          <a:ln w="9525">
            <a:noFill/>
            <a:miter lim="800000"/>
            <a:headEnd/>
            <a:tailEnd/>
          </a:ln>
        </p:spPr>
        <p:txBody>
          <a:bodyPr wrap="square">
            <a:spAutoFit/>
          </a:bodyPr>
          <a:lstStyle/>
          <a:p>
            <a:endParaRPr lang="el-GR" sz="2400" dirty="0">
              <a:solidFill>
                <a:srgbClr val="595959"/>
              </a:solidFill>
            </a:endParaRPr>
          </a:p>
        </p:txBody>
      </p:sp>
      <p:sp>
        <p:nvSpPr>
          <p:cNvPr id="8" name="Rectangle 7"/>
          <p:cNvSpPr>
            <a:spLocks noChangeArrowheads="1"/>
          </p:cNvSpPr>
          <p:nvPr/>
        </p:nvSpPr>
        <p:spPr bwMode="auto">
          <a:xfrm>
            <a:off x="569913" y="4154624"/>
            <a:ext cx="6022024" cy="430887"/>
          </a:xfrm>
          <a:prstGeom prst="rect">
            <a:avLst/>
          </a:prstGeom>
          <a:noFill/>
          <a:ln w="9525">
            <a:noFill/>
            <a:miter lim="800000"/>
            <a:headEnd/>
            <a:tailEnd/>
          </a:ln>
        </p:spPr>
        <p:txBody>
          <a:bodyPr wrap="square">
            <a:spAutoFit/>
          </a:bodyPr>
          <a:lstStyle/>
          <a:p>
            <a:pPr>
              <a:buClr>
                <a:schemeClr val="bg1"/>
              </a:buClr>
              <a:buFont typeface="Wingdings" pitchFamily="2" charset="2"/>
              <a:buChar char="Ø"/>
            </a:pPr>
            <a:r>
              <a:rPr lang="en-US" sz="2200" dirty="0" smtClean="0">
                <a:solidFill>
                  <a:srgbClr val="595959"/>
                </a:solidFill>
                <a:latin typeface="+mn-lt"/>
              </a:rPr>
              <a:t> </a:t>
            </a:r>
            <a:r>
              <a:rPr lang="el-GR" sz="2200" dirty="0" smtClean="0">
                <a:solidFill>
                  <a:srgbClr val="595959"/>
                </a:solidFill>
                <a:latin typeface="+mn-lt"/>
              </a:rPr>
              <a:t>Θεσμικό πλαίσιο</a:t>
            </a:r>
          </a:p>
        </p:txBody>
      </p:sp>
      <p:sp>
        <p:nvSpPr>
          <p:cNvPr id="10" name="Rectangle 9"/>
          <p:cNvSpPr>
            <a:spLocks noChangeArrowheads="1"/>
          </p:cNvSpPr>
          <p:nvPr/>
        </p:nvSpPr>
        <p:spPr bwMode="auto">
          <a:xfrm>
            <a:off x="569913" y="4612704"/>
            <a:ext cx="6022024" cy="430887"/>
          </a:xfrm>
          <a:prstGeom prst="rect">
            <a:avLst/>
          </a:prstGeom>
          <a:noFill/>
          <a:ln w="9525">
            <a:noFill/>
            <a:miter lim="800000"/>
            <a:headEnd/>
            <a:tailEnd/>
          </a:ln>
        </p:spPr>
        <p:txBody>
          <a:bodyPr wrap="square">
            <a:spAutoFit/>
          </a:bodyPr>
          <a:lstStyle/>
          <a:p>
            <a:pPr>
              <a:buClr>
                <a:schemeClr val="bg1"/>
              </a:buClr>
              <a:buFont typeface="Wingdings" pitchFamily="2" charset="2"/>
              <a:buChar char="Ø"/>
            </a:pPr>
            <a:r>
              <a:rPr lang="en-US" sz="2200" dirty="0" smtClean="0">
                <a:solidFill>
                  <a:srgbClr val="595959"/>
                </a:solidFill>
                <a:latin typeface="+mn-lt"/>
              </a:rPr>
              <a:t> </a:t>
            </a:r>
            <a:r>
              <a:rPr lang="el-GR" sz="2200" dirty="0" smtClean="0">
                <a:solidFill>
                  <a:srgbClr val="595959"/>
                </a:solidFill>
                <a:latin typeface="+mn-lt"/>
              </a:rPr>
              <a:t>Ταξινόμηση σε Θεσμικούς Τομείς</a:t>
            </a:r>
          </a:p>
        </p:txBody>
      </p:sp>
      <p:sp>
        <p:nvSpPr>
          <p:cNvPr id="11" name="Rectangle 10"/>
          <p:cNvSpPr>
            <a:spLocks noChangeArrowheads="1"/>
          </p:cNvSpPr>
          <p:nvPr/>
        </p:nvSpPr>
        <p:spPr bwMode="auto">
          <a:xfrm>
            <a:off x="569913" y="5070784"/>
            <a:ext cx="6022024" cy="430887"/>
          </a:xfrm>
          <a:prstGeom prst="rect">
            <a:avLst/>
          </a:prstGeom>
          <a:noFill/>
          <a:ln w="9525">
            <a:noFill/>
            <a:miter lim="800000"/>
            <a:headEnd/>
            <a:tailEnd/>
          </a:ln>
        </p:spPr>
        <p:txBody>
          <a:bodyPr wrap="square">
            <a:spAutoFit/>
          </a:bodyPr>
          <a:lstStyle/>
          <a:p>
            <a:pPr>
              <a:buClr>
                <a:schemeClr val="bg1"/>
              </a:buClr>
              <a:buFont typeface="Wingdings" pitchFamily="2" charset="2"/>
              <a:buChar char="Ø"/>
            </a:pPr>
            <a:r>
              <a:rPr lang="en-US" sz="2200" dirty="0" smtClean="0">
                <a:solidFill>
                  <a:srgbClr val="595959"/>
                </a:solidFill>
                <a:latin typeface="+mn-lt"/>
              </a:rPr>
              <a:t> </a:t>
            </a:r>
            <a:r>
              <a:rPr lang="el-GR" sz="2200" dirty="0" smtClean="0">
                <a:solidFill>
                  <a:srgbClr val="595959"/>
                </a:solidFill>
                <a:latin typeface="+mn-lt"/>
              </a:rPr>
              <a:t>Συλλογή στοιχείων </a:t>
            </a:r>
            <a:r>
              <a:rPr lang="en-US" sz="2200" dirty="0" smtClean="0">
                <a:solidFill>
                  <a:srgbClr val="595959"/>
                </a:solidFill>
                <a:latin typeface="+mn-lt"/>
              </a:rPr>
              <a:t>-</a:t>
            </a:r>
            <a:r>
              <a:rPr lang="el-GR" sz="2200" dirty="0" smtClean="0">
                <a:solidFill>
                  <a:srgbClr val="595959"/>
                </a:solidFill>
                <a:latin typeface="+mn-lt"/>
              </a:rPr>
              <a:t> Πηγές</a:t>
            </a:r>
          </a:p>
        </p:txBody>
      </p:sp>
      <p:sp>
        <p:nvSpPr>
          <p:cNvPr id="12" name="Rectangle 11"/>
          <p:cNvSpPr>
            <a:spLocks noChangeArrowheads="1"/>
          </p:cNvSpPr>
          <p:nvPr/>
        </p:nvSpPr>
        <p:spPr bwMode="auto">
          <a:xfrm>
            <a:off x="569913" y="5528864"/>
            <a:ext cx="6022024" cy="430887"/>
          </a:xfrm>
          <a:prstGeom prst="rect">
            <a:avLst/>
          </a:prstGeom>
          <a:noFill/>
          <a:ln w="9525">
            <a:noFill/>
            <a:miter lim="800000"/>
            <a:headEnd/>
            <a:tailEnd/>
          </a:ln>
        </p:spPr>
        <p:txBody>
          <a:bodyPr wrap="square">
            <a:spAutoFit/>
          </a:bodyPr>
          <a:lstStyle/>
          <a:p>
            <a:pPr>
              <a:buClr>
                <a:schemeClr val="bg1"/>
              </a:buClr>
              <a:buFont typeface="Wingdings" pitchFamily="2" charset="2"/>
              <a:buChar char="Ø"/>
            </a:pPr>
            <a:r>
              <a:rPr lang="en-US" sz="2200" dirty="0" smtClean="0">
                <a:solidFill>
                  <a:srgbClr val="595959"/>
                </a:solidFill>
                <a:latin typeface="+mn-lt"/>
              </a:rPr>
              <a:t> </a:t>
            </a:r>
            <a:r>
              <a:rPr lang="el-GR" sz="2200" dirty="0" smtClean="0">
                <a:solidFill>
                  <a:srgbClr val="595959"/>
                </a:solidFill>
                <a:latin typeface="+mn-lt"/>
              </a:rPr>
              <a:t>Ρόλος της </a:t>
            </a:r>
            <a:r>
              <a:rPr lang="en-US" sz="2200" dirty="0" err="1" smtClean="0">
                <a:solidFill>
                  <a:srgbClr val="595959"/>
                </a:solidFill>
                <a:latin typeface="+mn-lt"/>
              </a:rPr>
              <a:t>Eurostat</a:t>
            </a:r>
            <a:endParaRPr lang="el-GR" sz="2200" dirty="0">
              <a:solidFill>
                <a:srgbClr val="595959"/>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6" name="Group 45"/>
          <p:cNvGrpSpPr/>
          <p:nvPr/>
        </p:nvGrpSpPr>
        <p:grpSpPr>
          <a:xfrm>
            <a:off x="1803399" y="2865748"/>
            <a:ext cx="5063068" cy="1050737"/>
            <a:chOff x="1803399" y="2865748"/>
            <a:chExt cx="5063068" cy="1050737"/>
          </a:xfrm>
        </p:grpSpPr>
        <p:sp>
          <p:nvSpPr>
            <p:cNvPr id="39" name="Right Arrow 38"/>
            <p:cNvSpPr/>
            <p:nvPr/>
          </p:nvSpPr>
          <p:spPr>
            <a:xfrm>
              <a:off x="1803399" y="3202110"/>
              <a:ext cx="5063068" cy="714375"/>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5" name="Picture 3"/>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5167151" y="2865748"/>
              <a:ext cx="530212" cy="607448"/>
            </a:xfrm>
            <a:prstGeom prst="rect">
              <a:avLst/>
            </a:prstGeom>
            <a:noFill/>
            <a:ln w="9525">
              <a:noFill/>
              <a:miter lim="800000"/>
              <a:headEnd/>
              <a:tailEnd/>
            </a:ln>
            <a:effectLst/>
          </p:spPr>
        </p:pic>
        <p:sp>
          <p:nvSpPr>
            <p:cNvPr id="38" name="TextBox 37"/>
            <p:cNvSpPr txBox="1"/>
            <p:nvPr/>
          </p:nvSpPr>
          <p:spPr>
            <a:xfrm>
              <a:off x="4369172" y="3334899"/>
              <a:ext cx="2311023" cy="400110"/>
            </a:xfrm>
            <a:prstGeom prst="rect">
              <a:avLst/>
            </a:prstGeom>
            <a:noFill/>
          </p:spPr>
          <p:txBody>
            <a:bodyPr wrap="square" rtlCol="0">
              <a:spAutoFit/>
            </a:bodyPr>
            <a:lstStyle/>
            <a:p>
              <a:pPr algn="ctr"/>
              <a:r>
                <a:rPr lang="el-GR" sz="2000" b="1" dirty="0" smtClean="0">
                  <a:solidFill>
                    <a:srgbClr val="595959"/>
                  </a:solidFill>
                  <a:latin typeface="Calibri"/>
                  <a:cs typeface="Calibri"/>
                </a:rPr>
                <a:t>ΠΕΡΙΛΑΜΒΑΝΟΥΝ</a:t>
              </a:r>
              <a:endParaRPr lang="en-US" sz="2000" b="1" dirty="0" smtClean="0">
                <a:solidFill>
                  <a:srgbClr val="595959"/>
                </a:solidFill>
                <a:latin typeface="Calibri"/>
                <a:cs typeface="Calibri"/>
              </a:endParaRPr>
            </a:p>
          </p:txBody>
        </p:sp>
      </p:grpSp>
      <p:sp>
        <p:nvSpPr>
          <p:cNvPr id="18434"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ΔΙΑΔΙΚΑΣΙΑ ΥΠΕΡΒΟΛΙΚΟΥ ΕΛΛΕΙΜΜΑΤΟΣ</a:t>
            </a:r>
            <a:endParaRPr lang="en-US" smtClean="0">
              <a:solidFill>
                <a:srgbClr val="595959"/>
              </a:solidFill>
            </a:endParaRPr>
          </a:p>
        </p:txBody>
      </p:sp>
      <p:sp>
        <p:nvSpPr>
          <p:cNvPr id="18436" name="Slide Number Placeholder 3"/>
          <p:cNvSpPr>
            <a:spLocks noGrp="1"/>
          </p:cNvSpPr>
          <p:nvPr>
            <p:ph type="sldNum" sz="quarter" idx="10"/>
          </p:nvPr>
        </p:nvSpPr>
        <p:spPr bwMode="auto">
          <a:noFill/>
          <a:ln>
            <a:miter lim="800000"/>
            <a:headEnd/>
            <a:tailEnd/>
          </a:ln>
        </p:spPr>
        <p:txBody>
          <a:bodyPr/>
          <a:lstStyle/>
          <a:p>
            <a:fld id="{F601D077-C34B-43F7-A0DC-B561600598DF}" type="slidenum">
              <a:rPr lang="en-US"/>
              <a:pPr/>
              <a:t>10</a:t>
            </a:fld>
            <a:endParaRPr lang="en-US"/>
          </a:p>
        </p:txBody>
      </p:sp>
      <p:sp>
        <p:nvSpPr>
          <p:cNvPr id="14" name="TextBox 13"/>
          <p:cNvSpPr txBox="1"/>
          <p:nvPr/>
        </p:nvSpPr>
        <p:spPr>
          <a:xfrm>
            <a:off x="2077180" y="1400145"/>
            <a:ext cx="882598" cy="400110"/>
          </a:xfrm>
          <a:prstGeom prst="rect">
            <a:avLst/>
          </a:prstGeom>
          <a:noFill/>
        </p:spPr>
        <p:txBody>
          <a:bodyPr wrap="none" rtlCol="0">
            <a:spAutoFit/>
          </a:bodyPr>
          <a:lstStyle/>
          <a:p>
            <a:r>
              <a:rPr lang="el-GR" sz="2000" b="1" dirty="0" smtClean="0">
                <a:solidFill>
                  <a:srgbClr val="7F7F7F"/>
                </a:solidFill>
                <a:latin typeface="Calibri"/>
                <a:cs typeface="Calibri"/>
              </a:rPr>
              <a:t>ΧΩΡΕΣ</a:t>
            </a:r>
            <a:endParaRPr lang="en-US" sz="2000" b="1" dirty="0" smtClean="0">
              <a:solidFill>
                <a:srgbClr val="7F7F7F"/>
              </a:solidFill>
              <a:latin typeface="Calibri"/>
              <a:cs typeface="Calibri"/>
            </a:endParaRPr>
          </a:p>
        </p:txBody>
      </p:sp>
      <p:grpSp>
        <p:nvGrpSpPr>
          <p:cNvPr id="43" name="Group 42"/>
          <p:cNvGrpSpPr/>
          <p:nvPr/>
        </p:nvGrpSpPr>
        <p:grpSpPr>
          <a:xfrm>
            <a:off x="1378770" y="1800255"/>
            <a:ext cx="2122295" cy="1159523"/>
            <a:chOff x="1378770" y="1800255"/>
            <a:chExt cx="2122295" cy="1159523"/>
          </a:xfrm>
        </p:grpSpPr>
        <p:pic>
          <p:nvPicPr>
            <p:cNvPr id="2" name="Picture 2"/>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2310046" y="1800255"/>
              <a:ext cx="416866" cy="520820"/>
            </a:xfrm>
            <a:prstGeom prst="rect">
              <a:avLst/>
            </a:prstGeom>
            <a:noFill/>
            <a:ln w="9525">
              <a:noFill/>
              <a:miter lim="800000"/>
              <a:headEnd/>
              <a:tailEnd/>
            </a:ln>
            <a:effectLst/>
          </p:spPr>
        </p:pic>
        <p:sp>
          <p:nvSpPr>
            <p:cNvPr id="18" name="TextBox 17"/>
            <p:cNvSpPr txBox="1"/>
            <p:nvPr/>
          </p:nvSpPr>
          <p:spPr>
            <a:xfrm>
              <a:off x="1378770" y="2297206"/>
              <a:ext cx="2122295" cy="400110"/>
            </a:xfrm>
            <a:prstGeom prst="rect">
              <a:avLst/>
            </a:prstGeom>
            <a:noFill/>
          </p:spPr>
          <p:txBody>
            <a:bodyPr wrap="square" rtlCol="0">
              <a:spAutoFit/>
            </a:bodyPr>
            <a:lstStyle/>
            <a:p>
              <a:pPr algn="ctr"/>
              <a:r>
                <a:rPr lang="el-GR" sz="2000" b="1" dirty="0" smtClean="0">
                  <a:solidFill>
                    <a:srgbClr val="7F7F7F"/>
                  </a:solidFill>
                  <a:latin typeface="Calibri"/>
                  <a:cs typeface="Calibri"/>
                </a:rPr>
                <a:t>ΥΠΟΒΑΛΛΟΥΝ </a:t>
              </a:r>
              <a:endParaRPr lang="en-US" sz="2000" b="1" dirty="0" smtClean="0">
                <a:solidFill>
                  <a:srgbClr val="7F7F7F"/>
                </a:solidFill>
                <a:latin typeface="Calibri"/>
                <a:cs typeface="Calibri"/>
              </a:endParaRPr>
            </a:p>
          </p:txBody>
        </p:sp>
        <p:sp>
          <p:nvSpPr>
            <p:cNvPr id="19" name="Rectangle 1027"/>
            <p:cNvSpPr txBox="1">
              <a:spLocks noChangeArrowheads="1"/>
            </p:cNvSpPr>
            <p:nvPr/>
          </p:nvSpPr>
          <p:spPr>
            <a:xfrm>
              <a:off x="1462732" y="2578778"/>
              <a:ext cx="1964764" cy="381000"/>
            </a:xfrm>
            <a:prstGeom prst="rect">
              <a:avLst/>
            </a:prstGeom>
          </p:spPr>
          <p:txBody>
            <a:bodyPr>
              <a:noAutofit/>
            </a:bodyPr>
            <a:lstStyle/>
            <a:p>
              <a:pPr indent="-342900" algn="ctr" defTabSz="914400">
                <a:spcBef>
                  <a:spcPct val="20000"/>
                </a:spcBef>
              </a:pPr>
              <a:r>
                <a:rPr lang="el-GR" sz="1100" b="1" dirty="0" smtClean="0">
                  <a:solidFill>
                    <a:schemeClr val="tx1">
                      <a:lumMod val="50000"/>
                      <a:lumOff val="50000"/>
                    </a:schemeClr>
                  </a:solidFill>
                  <a:latin typeface="Calibri" charset="0"/>
                </a:rPr>
                <a:t>Στην Ευρωπαϊκή Επιτροπή</a:t>
              </a:r>
              <a:br>
                <a:rPr lang="el-GR" sz="1100" b="1" dirty="0" smtClean="0">
                  <a:solidFill>
                    <a:schemeClr val="tx1">
                      <a:lumMod val="50000"/>
                      <a:lumOff val="50000"/>
                    </a:schemeClr>
                  </a:solidFill>
                  <a:latin typeface="Calibri" charset="0"/>
                </a:rPr>
              </a:br>
              <a:r>
                <a:rPr lang="el-GR" sz="1100" b="1" dirty="0" smtClean="0">
                  <a:solidFill>
                    <a:schemeClr val="tx1">
                      <a:lumMod val="50000"/>
                      <a:lumOff val="50000"/>
                    </a:schemeClr>
                  </a:solidFill>
                  <a:latin typeface="Calibri" charset="0"/>
                </a:rPr>
                <a:t>και το Συμβούλιο</a:t>
              </a:r>
              <a:endParaRPr lang="el-GR" sz="1100" b="1" dirty="0">
                <a:solidFill>
                  <a:schemeClr val="tx1">
                    <a:lumMod val="50000"/>
                    <a:lumOff val="50000"/>
                  </a:schemeClr>
                </a:solidFill>
                <a:latin typeface="Calibri" charset="0"/>
              </a:endParaRPr>
            </a:p>
          </p:txBody>
        </p:sp>
      </p:grpSp>
      <p:grpSp>
        <p:nvGrpSpPr>
          <p:cNvPr id="45" name="Group 44"/>
          <p:cNvGrpSpPr/>
          <p:nvPr/>
        </p:nvGrpSpPr>
        <p:grpSpPr>
          <a:xfrm>
            <a:off x="2843116" y="1752382"/>
            <a:ext cx="1712350" cy="2552700"/>
            <a:chOff x="2843116" y="1752382"/>
            <a:chExt cx="1712350" cy="2552700"/>
          </a:xfrm>
        </p:grpSpPr>
        <p:sp>
          <p:nvSpPr>
            <p:cNvPr id="17" name="Rectangle 1027"/>
            <p:cNvSpPr txBox="1">
              <a:spLocks noChangeArrowheads="1"/>
            </p:cNvSpPr>
            <p:nvPr/>
          </p:nvSpPr>
          <p:spPr>
            <a:xfrm>
              <a:off x="2843116" y="1752382"/>
              <a:ext cx="1712350" cy="381000"/>
            </a:xfrm>
            <a:prstGeom prst="rect">
              <a:avLst/>
            </a:prstGeom>
          </p:spPr>
          <p:txBody>
            <a:bodyPr>
              <a:normAutofit fontScale="92500"/>
            </a:bodyPr>
            <a:lstStyle/>
            <a:p>
              <a:pPr marL="342900" indent="-342900" defTabSz="914400">
                <a:spcBef>
                  <a:spcPct val="20000"/>
                </a:spcBef>
              </a:pPr>
              <a:r>
                <a:rPr lang="el-GR" sz="1700" b="1" dirty="0" smtClean="0">
                  <a:solidFill>
                    <a:srgbClr val="7F7F7F"/>
                  </a:solidFill>
                  <a:latin typeface="Calibri" charset="0"/>
                </a:rPr>
                <a:t>εκτός Ευρωζώνης</a:t>
              </a:r>
              <a:endParaRPr lang="el-GR" sz="1600" b="1" dirty="0">
                <a:solidFill>
                  <a:srgbClr val="7F7F7F"/>
                </a:solidFill>
                <a:latin typeface="Calibri" charset="0"/>
              </a:endParaRPr>
            </a:p>
          </p:txBody>
        </p:sp>
        <p:grpSp>
          <p:nvGrpSpPr>
            <p:cNvPr id="22" name="Group 21"/>
            <p:cNvGrpSpPr/>
            <p:nvPr/>
          </p:nvGrpSpPr>
          <p:grpSpPr>
            <a:xfrm>
              <a:off x="2923268" y="2865748"/>
              <a:ext cx="1552047" cy="1439334"/>
              <a:chOff x="508002" y="3285067"/>
              <a:chExt cx="1552047" cy="1439334"/>
            </a:xfrm>
          </p:grpSpPr>
          <p:sp>
            <p:nvSpPr>
              <p:cNvPr id="23" name="Oval 22"/>
              <p:cNvSpPr/>
              <p:nvPr/>
            </p:nvSpPr>
            <p:spPr>
              <a:xfrm>
                <a:off x="569913" y="3285067"/>
                <a:ext cx="1439334" cy="1439334"/>
              </a:xfrm>
              <a:prstGeom prst="ellipse">
                <a:avLst/>
              </a:prstGeom>
              <a:solidFill>
                <a:srgbClr val="FFCC00"/>
              </a:solidFill>
              <a:ln w="53975">
                <a:solidFill>
                  <a:schemeClr val="bg1"/>
                </a:solidFill>
              </a:ln>
              <a:effectLst>
                <a:outerShdw blurRad="82550" dist="50800" dir="54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1027"/>
              <p:cNvSpPr txBox="1">
                <a:spLocks noChangeArrowheads="1"/>
              </p:cNvSpPr>
              <p:nvPr/>
            </p:nvSpPr>
            <p:spPr>
              <a:xfrm>
                <a:off x="508002" y="3689165"/>
                <a:ext cx="1552047" cy="499031"/>
              </a:xfrm>
              <a:prstGeom prst="rect">
                <a:avLst/>
              </a:prstGeom>
            </p:spPr>
            <p:txBody>
              <a:bodyPr>
                <a:noAutofit/>
              </a:bodyPr>
              <a:lstStyle/>
              <a:p>
                <a:pPr indent="-342900" algn="ctr" defTabSz="914400">
                  <a:spcBef>
                    <a:spcPct val="20000"/>
                  </a:spcBef>
                </a:pPr>
                <a:r>
                  <a:rPr lang="el-GR" sz="1600" b="1" dirty="0" smtClean="0">
                    <a:solidFill>
                      <a:schemeClr val="tx1">
                        <a:lumMod val="65000"/>
                        <a:lumOff val="35000"/>
                      </a:schemeClr>
                    </a:solidFill>
                    <a:latin typeface="Calibri" charset="0"/>
                  </a:rPr>
                  <a:t>Π</a:t>
                </a:r>
                <a:r>
                  <a:rPr lang="en-US" sz="1600" b="1" dirty="0" err="1" smtClean="0">
                    <a:solidFill>
                      <a:schemeClr val="tx1">
                        <a:lumMod val="65000"/>
                        <a:lumOff val="35000"/>
                      </a:schemeClr>
                    </a:solidFill>
                    <a:latin typeface="Calibri" charset="0"/>
                  </a:rPr>
                  <a:t>Ρ</a:t>
                </a:r>
                <a:r>
                  <a:rPr lang="el-GR" sz="1600" b="1" dirty="0" smtClean="0">
                    <a:solidFill>
                      <a:schemeClr val="tx1">
                        <a:lumMod val="65000"/>
                        <a:lumOff val="35000"/>
                      </a:schemeClr>
                    </a:solidFill>
                    <a:latin typeface="Calibri" charset="0"/>
                  </a:rPr>
                  <a:t>Ο</a:t>
                </a:r>
                <a:r>
                  <a:rPr lang="en-US" sz="1600" b="1" dirty="0" err="1" smtClean="0">
                    <a:solidFill>
                      <a:schemeClr val="tx1">
                        <a:lumMod val="65000"/>
                        <a:lumOff val="35000"/>
                      </a:schemeClr>
                    </a:solidFill>
                    <a:latin typeface="Calibri" charset="0"/>
                  </a:rPr>
                  <a:t>ΓΡΑΜΜΑ</a:t>
                </a:r>
                <a:r>
                  <a:rPr lang="el-GR" sz="1600" b="1" dirty="0" smtClean="0">
                    <a:solidFill>
                      <a:schemeClr val="tx1">
                        <a:lumMod val="65000"/>
                        <a:lumOff val="35000"/>
                      </a:schemeClr>
                    </a:solidFill>
                    <a:latin typeface="Calibri" charset="0"/>
                  </a:rPr>
                  <a:t/>
                </a:r>
                <a:br>
                  <a:rPr lang="el-GR" sz="1600" b="1" dirty="0" smtClean="0">
                    <a:solidFill>
                      <a:schemeClr val="tx1">
                        <a:lumMod val="65000"/>
                        <a:lumOff val="35000"/>
                      </a:schemeClr>
                    </a:solidFill>
                    <a:latin typeface="Calibri" charset="0"/>
                  </a:rPr>
                </a:br>
                <a:r>
                  <a:rPr lang="el-GR" sz="1600" b="1" dirty="0" smtClean="0">
                    <a:solidFill>
                      <a:schemeClr val="tx1">
                        <a:lumMod val="65000"/>
                        <a:lumOff val="35000"/>
                      </a:schemeClr>
                    </a:solidFill>
                    <a:latin typeface="Calibri" charset="0"/>
                  </a:rPr>
                  <a:t>ΣΥΓΚΛΙΣΗΣ</a:t>
                </a:r>
                <a:r>
                  <a:rPr lang="en-US" sz="1600" b="1" dirty="0" smtClean="0">
                    <a:solidFill>
                      <a:schemeClr val="tx1">
                        <a:lumMod val="65000"/>
                        <a:lumOff val="35000"/>
                      </a:schemeClr>
                    </a:solidFill>
                    <a:latin typeface="Calibri" charset="0"/>
                  </a:rPr>
                  <a:t> </a:t>
                </a:r>
                <a:endParaRPr lang="el-GR" sz="1600" b="1" dirty="0">
                  <a:solidFill>
                    <a:schemeClr val="tx1">
                      <a:lumMod val="65000"/>
                      <a:lumOff val="35000"/>
                    </a:schemeClr>
                  </a:solidFill>
                  <a:latin typeface="Calibri" charset="0"/>
                </a:endParaRPr>
              </a:p>
            </p:txBody>
          </p:sp>
        </p:grpSp>
        <p:sp>
          <p:nvSpPr>
            <p:cNvPr id="26" name="Right Arrow 25"/>
            <p:cNvSpPr/>
            <p:nvPr/>
          </p:nvSpPr>
          <p:spPr>
            <a:xfrm rot="5400000">
              <a:off x="3301622" y="2224665"/>
              <a:ext cx="795338" cy="714375"/>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4" name="Group 53"/>
          <p:cNvGrpSpPr/>
          <p:nvPr/>
        </p:nvGrpSpPr>
        <p:grpSpPr>
          <a:xfrm>
            <a:off x="1165684" y="3852304"/>
            <a:ext cx="2548467" cy="1060084"/>
            <a:chOff x="1165684" y="3852304"/>
            <a:chExt cx="2548467" cy="1060084"/>
          </a:xfrm>
        </p:grpSpPr>
        <p:pic>
          <p:nvPicPr>
            <p:cNvPr id="4" name="Picture 4"/>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2164067" y="3852304"/>
              <a:ext cx="551701" cy="510977"/>
            </a:xfrm>
            <a:prstGeom prst="rect">
              <a:avLst/>
            </a:prstGeom>
            <a:noFill/>
            <a:ln w="9525">
              <a:noFill/>
              <a:miter lim="800000"/>
              <a:headEnd/>
              <a:tailEnd/>
            </a:ln>
            <a:effectLst/>
          </p:spPr>
        </p:pic>
        <p:sp>
          <p:nvSpPr>
            <p:cNvPr id="27" name="TextBox 26"/>
            <p:cNvSpPr txBox="1"/>
            <p:nvPr/>
          </p:nvSpPr>
          <p:spPr>
            <a:xfrm>
              <a:off x="1165684" y="4292151"/>
              <a:ext cx="2548467" cy="400110"/>
            </a:xfrm>
            <a:prstGeom prst="rect">
              <a:avLst/>
            </a:prstGeom>
            <a:noFill/>
          </p:spPr>
          <p:txBody>
            <a:bodyPr wrap="square" rtlCol="0">
              <a:spAutoFit/>
            </a:bodyPr>
            <a:lstStyle/>
            <a:p>
              <a:pPr algn="ctr"/>
              <a:r>
                <a:rPr lang="el-GR" sz="2000" b="1" dirty="0" smtClean="0">
                  <a:solidFill>
                    <a:srgbClr val="7F7F7F"/>
                  </a:solidFill>
                  <a:latin typeface="Calibri"/>
                  <a:cs typeface="Calibri"/>
                </a:rPr>
                <a:t>ΕΞΕΤΑΖΟΝΤΑΙ</a:t>
              </a:r>
              <a:endParaRPr lang="en-US" sz="2000" b="1" dirty="0" smtClean="0">
                <a:solidFill>
                  <a:srgbClr val="7F7F7F"/>
                </a:solidFill>
                <a:latin typeface="Calibri"/>
                <a:cs typeface="Calibri"/>
              </a:endParaRPr>
            </a:p>
          </p:txBody>
        </p:sp>
        <p:sp>
          <p:nvSpPr>
            <p:cNvPr id="28" name="Rectangle 1027"/>
            <p:cNvSpPr txBox="1">
              <a:spLocks noChangeArrowheads="1"/>
            </p:cNvSpPr>
            <p:nvPr/>
          </p:nvSpPr>
          <p:spPr>
            <a:xfrm>
              <a:off x="1378770" y="4531388"/>
              <a:ext cx="2122294" cy="381000"/>
            </a:xfrm>
            <a:prstGeom prst="rect">
              <a:avLst/>
            </a:prstGeom>
          </p:spPr>
          <p:txBody>
            <a:bodyPr>
              <a:normAutofit/>
            </a:bodyPr>
            <a:lstStyle/>
            <a:p>
              <a:pPr indent="-342900" algn="ctr" defTabSz="914400">
                <a:spcBef>
                  <a:spcPct val="20000"/>
                </a:spcBef>
              </a:pPr>
              <a:r>
                <a:rPr lang="el-GR" sz="1100" b="1" dirty="0" smtClean="0">
                  <a:solidFill>
                    <a:schemeClr val="tx1">
                      <a:lumMod val="50000"/>
                      <a:lumOff val="50000"/>
                    </a:schemeClr>
                  </a:solidFill>
                  <a:latin typeface="Calibri" charset="0"/>
                </a:rPr>
                <a:t>από την Ευρωπαϊκή Επιτροπή</a:t>
              </a:r>
              <a:endParaRPr lang="el-GR" sz="1100" b="1" dirty="0">
                <a:solidFill>
                  <a:schemeClr val="tx1">
                    <a:lumMod val="50000"/>
                    <a:lumOff val="50000"/>
                  </a:schemeClr>
                </a:solidFill>
                <a:latin typeface="Calibri" charset="0"/>
              </a:endParaRPr>
            </a:p>
          </p:txBody>
        </p:sp>
      </p:grpSp>
      <p:grpSp>
        <p:nvGrpSpPr>
          <p:cNvPr id="35" name="Group 34"/>
          <p:cNvGrpSpPr/>
          <p:nvPr/>
        </p:nvGrpSpPr>
        <p:grpSpPr>
          <a:xfrm>
            <a:off x="1343127" y="4749369"/>
            <a:ext cx="2193581" cy="960316"/>
            <a:chOff x="1457686" y="5342059"/>
            <a:chExt cx="2193581" cy="960316"/>
          </a:xfrm>
        </p:grpSpPr>
        <p:sp>
          <p:nvSpPr>
            <p:cNvPr id="25" name="Right Arrow 24"/>
            <p:cNvSpPr/>
            <p:nvPr/>
          </p:nvSpPr>
          <p:spPr>
            <a:xfrm rot="5400000">
              <a:off x="2109406" y="4760514"/>
              <a:ext cx="890141" cy="2193581"/>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3" name="TextBox 32"/>
            <p:cNvSpPr txBox="1"/>
            <p:nvPr/>
          </p:nvSpPr>
          <p:spPr>
            <a:xfrm>
              <a:off x="2293552" y="5342059"/>
              <a:ext cx="521848" cy="400110"/>
            </a:xfrm>
            <a:prstGeom prst="rect">
              <a:avLst/>
            </a:prstGeom>
            <a:noFill/>
          </p:spPr>
          <p:txBody>
            <a:bodyPr wrap="none" rtlCol="0">
              <a:spAutoFit/>
            </a:bodyPr>
            <a:lstStyle/>
            <a:p>
              <a:r>
                <a:rPr lang="el-GR" sz="2000" b="1" dirty="0" smtClean="0">
                  <a:solidFill>
                    <a:srgbClr val="595959"/>
                  </a:solidFill>
                  <a:latin typeface="Calibri"/>
                  <a:cs typeface="Calibri"/>
                </a:rPr>
                <a:t>ΑΝ</a:t>
              </a:r>
              <a:endParaRPr lang="en-US" sz="2000" b="1" dirty="0" smtClean="0">
                <a:solidFill>
                  <a:srgbClr val="595959"/>
                </a:solidFill>
                <a:latin typeface="Calibri"/>
                <a:cs typeface="Calibri"/>
              </a:endParaRPr>
            </a:p>
          </p:txBody>
        </p:sp>
        <p:sp>
          <p:nvSpPr>
            <p:cNvPr id="34" name="TextBox 33"/>
            <p:cNvSpPr txBox="1"/>
            <p:nvPr/>
          </p:nvSpPr>
          <p:spPr>
            <a:xfrm>
              <a:off x="1974830" y="5699121"/>
              <a:ext cx="1159292" cy="457390"/>
            </a:xfrm>
            <a:prstGeom prst="rect">
              <a:avLst/>
            </a:prstGeom>
            <a:noFill/>
          </p:spPr>
          <p:txBody>
            <a:bodyPr wrap="none" rtlCol="0">
              <a:spAutoFit/>
            </a:bodyPr>
            <a:lstStyle/>
            <a:p>
              <a:pPr algn="ctr">
                <a:lnSpc>
                  <a:spcPts val="1380"/>
                </a:lnSpc>
              </a:pPr>
              <a:r>
                <a:rPr lang="el-GR" sz="1400" b="1" dirty="0" smtClean="0">
                  <a:solidFill>
                    <a:srgbClr val="595959"/>
                  </a:solidFill>
                  <a:latin typeface="Calibri"/>
                  <a:cs typeface="Calibri"/>
                </a:rPr>
                <a:t>δεν πληρούν</a:t>
              </a:r>
              <a:br>
                <a:rPr lang="el-GR" sz="1400" b="1" dirty="0" smtClean="0">
                  <a:solidFill>
                    <a:srgbClr val="595959"/>
                  </a:solidFill>
                  <a:latin typeface="Calibri"/>
                  <a:cs typeface="Calibri"/>
                </a:rPr>
              </a:br>
              <a:r>
                <a:rPr lang="el-GR" sz="1400" b="1" dirty="0" smtClean="0">
                  <a:solidFill>
                    <a:srgbClr val="595959"/>
                  </a:solidFill>
                  <a:latin typeface="Calibri"/>
                  <a:cs typeface="Calibri"/>
                </a:rPr>
                <a:t>τα κριτήρια</a:t>
              </a:r>
              <a:endParaRPr lang="en-US" sz="1400" b="1" dirty="0" smtClean="0">
                <a:solidFill>
                  <a:srgbClr val="595959"/>
                </a:solidFill>
                <a:latin typeface="Calibri"/>
                <a:cs typeface="Calibri"/>
              </a:endParaRPr>
            </a:p>
          </p:txBody>
        </p:sp>
      </p:grpSp>
      <p:grpSp>
        <p:nvGrpSpPr>
          <p:cNvPr id="44" name="Group 43"/>
          <p:cNvGrpSpPr/>
          <p:nvPr/>
        </p:nvGrpSpPr>
        <p:grpSpPr>
          <a:xfrm>
            <a:off x="414865" y="1752382"/>
            <a:ext cx="1552047" cy="2552700"/>
            <a:chOff x="414865" y="1752382"/>
            <a:chExt cx="1552047" cy="2552700"/>
          </a:xfrm>
        </p:grpSpPr>
        <p:sp>
          <p:nvSpPr>
            <p:cNvPr id="15" name="Rectangle 1027"/>
            <p:cNvSpPr txBox="1">
              <a:spLocks noChangeArrowheads="1"/>
            </p:cNvSpPr>
            <p:nvPr/>
          </p:nvSpPr>
          <p:spPr>
            <a:xfrm>
              <a:off x="578378" y="1752382"/>
              <a:ext cx="1225020" cy="381000"/>
            </a:xfrm>
            <a:prstGeom prst="rect">
              <a:avLst/>
            </a:prstGeom>
          </p:spPr>
          <p:txBody>
            <a:bodyPr>
              <a:normAutofit/>
            </a:bodyPr>
            <a:lstStyle/>
            <a:p>
              <a:pPr marL="342900" indent="-342900" defTabSz="914400">
                <a:spcBef>
                  <a:spcPct val="20000"/>
                </a:spcBef>
              </a:pPr>
              <a:r>
                <a:rPr lang="el-GR" sz="1700" b="1" dirty="0" smtClean="0">
                  <a:solidFill>
                    <a:srgbClr val="7F7F7F"/>
                  </a:solidFill>
                  <a:latin typeface="Calibri" charset="0"/>
                </a:rPr>
                <a:t>Ευρωζώνης</a:t>
              </a:r>
              <a:endParaRPr lang="el-GR" sz="1600" b="1" dirty="0">
                <a:solidFill>
                  <a:srgbClr val="7F7F7F"/>
                </a:solidFill>
                <a:latin typeface="Calibri" charset="0"/>
              </a:endParaRPr>
            </a:p>
          </p:txBody>
        </p:sp>
        <p:grpSp>
          <p:nvGrpSpPr>
            <p:cNvPr id="21" name="Group 20"/>
            <p:cNvGrpSpPr/>
            <p:nvPr/>
          </p:nvGrpSpPr>
          <p:grpSpPr>
            <a:xfrm>
              <a:off x="414865" y="2865748"/>
              <a:ext cx="1552047" cy="1439334"/>
              <a:chOff x="508002" y="3285067"/>
              <a:chExt cx="1552047" cy="1439334"/>
            </a:xfrm>
          </p:grpSpPr>
          <p:sp>
            <p:nvSpPr>
              <p:cNvPr id="20" name="Oval 19"/>
              <p:cNvSpPr/>
              <p:nvPr/>
            </p:nvSpPr>
            <p:spPr>
              <a:xfrm>
                <a:off x="569913" y="3285067"/>
                <a:ext cx="1439334" cy="1439334"/>
              </a:xfrm>
              <a:prstGeom prst="ellipse">
                <a:avLst/>
              </a:prstGeom>
              <a:solidFill>
                <a:srgbClr val="FFCC00"/>
              </a:solidFill>
              <a:ln w="53975">
                <a:solidFill>
                  <a:schemeClr val="bg1"/>
                </a:solidFill>
              </a:ln>
              <a:effectLst>
                <a:outerShdw blurRad="82550" dist="50800" dir="54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1027"/>
              <p:cNvSpPr txBox="1">
                <a:spLocks noChangeArrowheads="1"/>
              </p:cNvSpPr>
              <p:nvPr/>
            </p:nvSpPr>
            <p:spPr>
              <a:xfrm>
                <a:off x="508002" y="3638363"/>
                <a:ext cx="1552047" cy="499031"/>
              </a:xfrm>
              <a:prstGeom prst="rect">
                <a:avLst/>
              </a:prstGeom>
            </p:spPr>
            <p:txBody>
              <a:bodyPr>
                <a:noAutofit/>
              </a:bodyPr>
              <a:lstStyle/>
              <a:p>
                <a:pPr indent="-342900" algn="ctr" defTabSz="914400">
                  <a:spcBef>
                    <a:spcPct val="20000"/>
                  </a:spcBef>
                </a:pPr>
                <a:r>
                  <a:rPr lang="el-GR" sz="1600" b="1" dirty="0" smtClean="0">
                    <a:solidFill>
                      <a:schemeClr val="tx1">
                        <a:lumMod val="65000"/>
                        <a:lumOff val="35000"/>
                      </a:schemeClr>
                    </a:solidFill>
                    <a:latin typeface="Calibri" charset="0"/>
                  </a:rPr>
                  <a:t>Π</a:t>
                </a:r>
                <a:r>
                  <a:rPr lang="en-US" sz="1600" b="1" dirty="0" err="1" smtClean="0">
                    <a:solidFill>
                      <a:schemeClr val="tx1">
                        <a:lumMod val="65000"/>
                        <a:lumOff val="35000"/>
                      </a:schemeClr>
                    </a:solidFill>
                    <a:latin typeface="Calibri" charset="0"/>
                  </a:rPr>
                  <a:t>Ρ</a:t>
                </a:r>
                <a:r>
                  <a:rPr lang="el-GR" sz="1600" b="1" dirty="0" smtClean="0">
                    <a:solidFill>
                      <a:schemeClr val="tx1">
                        <a:lumMod val="65000"/>
                        <a:lumOff val="35000"/>
                      </a:schemeClr>
                    </a:solidFill>
                    <a:latin typeface="Calibri" charset="0"/>
                  </a:rPr>
                  <a:t>Ο</a:t>
                </a:r>
                <a:r>
                  <a:rPr lang="en-US" sz="1600" b="1" dirty="0" err="1" smtClean="0">
                    <a:solidFill>
                      <a:schemeClr val="tx1">
                        <a:lumMod val="65000"/>
                        <a:lumOff val="35000"/>
                      </a:schemeClr>
                    </a:solidFill>
                    <a:latin typeface="Calibri" charset="0"/>
                  </a:rPr>
                  <a:t>ΓΡΑΜΜΑ</a:t>
                </a:r>
                <a:r>
                  <a:rPr lang="el-GR" sz="1600" b="1" dirty="0" smtClean="0">
                    <a:solidFill>
                      <a:schemeClr val="tx1">
                        <a:lumMod val="65000"/>
                        <a:lumOff val="35000"/>
                      </a:schemeClr>
                    </a:solidFill>
                    <a:latin typeface="Calibri" charset="0"/>
                  </a:rPr>
                  <a:t/>
                </a:r>
                <a:br>
                  <a:rPr lang="el-GR" sz="1600" b="1" dirty="0" smtClean="0">
                    <a:solidFill>
                      <a:schemeClr val="tx1">
                        <a:lumMod val="65000"/>
                        <a:lumOff val="35000"/>
                      </a:schemeClr>
                    </a:solidFill>
                    <a:latin typeface="Calibri" charset="0"/>
                  </a:rPr>
                </a:br>
                <a:r>
                  <a:rPr lang="el-GR" sz="1600" b="1" dirty="0" smtClean="0">
                    <a:solidFill>
                      <a:schemeClr val="tx1">
                        <a:lumMod val="65000"/>
                        <a:lumOff val="35000"/>
                      </a:schemeClr>
                    </a:solidFill>
                    <a:latin typeface="Calibri" charset="0"/>
                  </a:rPr>
                  <a:t>Σ</a:t>
                </a:r>
                <a:r>
                  <a:rPr lang="en-US" sz="1600" b="1" dirty="0" err="1" smtClean="0">
                    <a:solidFill>
                      <a:schemeClr val="tx1">
                        <a:lumMod val="65000"/>
                        <a:lumOff val="35000"/>
                      </a:schemeClr>
                    </a:solidFill>
                    <a:latin typeface="Calibri" charset="0"/>
                  </a:rPr>
                  <a:t>ΤΑΘΕΡ</a:t>
                </a:r>
                <a:r>
                  <a:rPr lang="el-GR" sz="1600" b="1" dirty="0" smtClean="0">
                    <a:solidFill>
                      <a:schemeClr val="tx1">
                        <a:lumMod val="65000"/>
                        <a:lumOff val="35000"/>
                      </a:schemeClr>
                    </a:solidFill>
                    <a:latin typeface="Calibri" charset="0"/>
                  </a:rPr>
                  <a:t>Ο</a:t>
                </a:r>
                <a:r>
                  <a:rPr lang="en-US" sz="1600" b="1" dirty="0" err="1" smtClean="0">
                    <a:solidFill>
                      <a:schemeClr val="tx1">
                        <a:lumMod val="65000"/>
                        <a:lumOff val="35000"/>
                      </a:schemeClr>
                    </a:solidFill>
                    <a:latin typeface="Calibri" charset="0"/>
                  </a:rPr>
                  <a:t>ΤΗΤΑΣ</a:t>
                </a:r>
                <a:r>
                  <a:rPr lang="en-US" sz="1600" b="1" dirty="0" smtClean="0">
                    <a:solidFill>
                      <a:schemeClr val="tx1">
                        <a:lumMod val="65000"/>
                        <a:lumOff val="35000"/>
                      </a:schemeClr>
                    </a:solidFill>
                    <a:latin typeface="Calibri" charset="0"/>
                  </a:rPr>
                  <a:t> </a:t>
                </a:r>
                <a:endParaRPr lang="el-GR" sz="1600" b="1" dirty="0">
                  <a:solidFill>
                    <a:schemeClr val="tx1">
                      <a:lumMod val="65000"/>
                      <a:lumOff val="35000"/>
                    </a:schemeClr>
                  </a:solidFill>
                  <a:latin typeface="Calibri" charset="0"/>
                </a:endParaRPr>
              </a:p>
            </p:txBody>
          </p:sp>
        </p:grpSp>
        <p:sp>
          <p:nvSpPr>
            <p:cNvPr id="36" name="Right Arrow 35"/>
            <p:cNvSpPr/>
            <p:nvPr/>
          </p:nvSpPr>
          <p:spPr>
            <a:xfrm rot="5400000">
              <a:off x="793219" y="2224665"/>
              <a:ext cx="795338" cy="714375"/>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7" name="TextBox 36"/>
          <p:cNvSpPr txBox="1"/>
          <p:nvPr/>
        </p:nvSpPr>
        <p:spPr>
          <a:xfrm>
            <a:off x="451373" y="5782057"/>
            <a:ext cx="3994022" cy="525785"/>
          </a:xfrm>
          <a:prstGeom prst="rect">
            <a:avLst/>
          </a:prstGeom>
          <a:solidFill>
            <a:srgbClr val="FFCC00"/>
          </a:solidFill>
          <a:effectLst>
            <a:outerShdw blurRad="50800" dist="38100" dir="2700000" algn="tl" rotWithShape="0">
              <a:srgbClr val="000000">
                <a:alpha val="43000"/>
              </a:srgbClr>
            </a:outerShdw>
          </a:effectLst>
        </p:spPr>
        <p:txBody>
          <a:bodyPr wrap="square" rtlCol="0">
            <a:spAutoFit/>
          </a:bodyPr>
          <a:lstStyle/>
          <a:p>
            <a:pPr algn="ctr">
              <a:lnSpc>
                <a:spcPts val="1660"/>
              </a:lnSpc>
            </a:pPr>
            <a:r>
              <a:rPr lang="en-US" b="1" dirty="0" err="1" smtClean="0">
                <a:solidFill>
                  <a:srgbClr val="595959"/>
                </a:solidFill>
                <a:latin typeface="Calibri" charset="0"/>
              </a:rPr>
              <a:t>το</a:t>
            </a:r>
            <a:r>
              <a:rPr lang="en-US" b="1" dirty="0" smtClean="0">
                <a:solidFill>
                  <a:srgbClr val="595959"/>
                </a:solidFill>
                <a:latin typeface="Calibri" charset="0"/>
              </a:rPr>
              <a:t> </a:t>
            </a:r>
            <a:r>
              <a:rPr lang="en-US" b="1" dirty="0" err="1" smtClean="0">
                <a:solidFill>
                  <a:srgbClr val="595959"/>
                </a:solidFill>
                <a:latin typeface="Calibri" charset="0"/>
              </a:rPr>
              <a:t>Συμβούλιο</a:t>
            </a:r>
            <a:r>
              <a:rPr lang="en-US" b="1" dirty="0" smtClean="0">
                <a:solidFill>
                  <a:srgbClr val="595959"/>
                </a:solidFill>
                <a:latin typeface="Calibri" charset="0"/>
              </a:rPr>
              <a:t> </a:t>
            </a:r>
            <a:r>
              <a:rPr lang="en-US" b="1" dirty="0" err="1" smtClean="0">
                <a:solidFill>
                  <a:srgbClr val="595959"/>
                </a:solidFill>
                <a:latin typeface="Calibri" charset="0"/>
              </a:rPr>
              <a:t>εκκινεί</a:t>
            </a:r>
            <a:r>
              <a:rPr lang="en-US" b="1" dirty="0" smtClean="0">
                <a:solidFill>
                  <a:srgbClr val="595959"/>
                </a:solidFill>
                <a:latin typeface="Calibri" charset="0"/>
              </a:rPr>
              <a:t> </a:t>
            </a:r>
            <a:r>
              <a:rPr lang="en-US" b="1" dirty="0" err="1" smtClean="0">
                <a:solidFill>
                  <a:srgbClr val="595959"/>
                </a:solidFill>
                <a:latin typeface="Calibri" charset="0"/>
              </a:rPr>
              <a:t>ΔΥΕ</a:t>
            </a:r>
            <a:r>
              <a:rPr lang="el-GR" b="1" dirty="0" smtClean="0">
                <a:solidFill>
                  <a:srgbClr val="595959"/>
                </a:solidFill>
                <a:latin typeface="Calibri" charset="0"/>
              </a:rPr>
              <a:t/>
            </a:r>
            <a:br>
              <a:rPr lang="el-GR" b="1" dirty="0" smtClean="0">
                <a:solidFill>
                  <a:srgbClr val="595959"/>
                </a:solidFill>
                <a:latin typeface="Calibri" charset="0"/>
              </a:rPr>
            </a:br>
            <a:r>
              <a:rPr lang="en-US" sz="1400" dirty="0" err="1" smtClean="0">
                <a:solidFill>
                  <a:srgbClr val="595959"/>
                </a:solidFill>
                <a:latin typeface="Calibri" charset="0"/>
              </a:rPr>
              <a:t>με</a:t>
            </a:r>
            <a:r>
              <a:rPr lang="en-US" sz="1400" dirty="0" smtClean="0">
                <a:solidFill>
                  <a:srgbClr val="595959"/>
                </a:solidFill>
                <a:latin typeface="Calibri" charset="0"/>
              </a:rPr>
              <a:t> </a:t>
            </a:r>
            <a:r>
              <a:rPr lang="en-US" sz="1400" dirty="0" err="1" smtClean="0">
                <a:solidFill>
                  <a:srgbClr val="595959"/>
                </a:solidFill>
                <a:latin typeface="Calibri" charset="0"/>
              </a:rPr>
              <a:t>βάση</a:t>
            </a:r>
            <a:r>
              <a:rPr lang="en-US" sz="1400" dirty="0" smtClean="0">
                <a:solidFill>
                  <a:srgbClr val="595959"/>
                </a:solidFill>
                <a:latin typeface="Calibri" charset="0"/>
              </a:rPr>
              <a:t> </a:t>
            </a:r>
            <a:r>
              <a:rPr lang="en-US" sz="1400" dirty="0" err="1" smtClean="0">
                <a:solidFill>
                  <a:srgbClr val="595959"/>
                </a:solidFill>
                <a:latin typeface="Calibri" charset="0"/>
              </a:rPr>
              <a:t>τις</a:t>
            </a:r>
            <a:r>
              <a:rPr lang="en-US" sz="1400" dirty="0" smtClean="0">
                <a:solidFill>
                  <a:srgbClr val="595959"/>
                </a:solidFill>
                <a:latin typeface="Calibri" charset="0"/>
              </a:rPr>
              <a:t> </a:t>
            </a:r>
            <a:r>
              <a:rPr lang="en-US" sz="1400" dirty="0" err="1" smtClean="0">
                <a:solidFill>
                  <a:srgbClr val="595959"/>
                </a:solidFill>
                <a:latin typeface="Calibri" charset="0"/>
              </a:rPr>
              <a:t>συστάσεις</a:t>
            </a:r>
            <a:r>
              <a:rPr lang="en-US" sz="1400" dirty="0" smtClean="0">
                <a:solidFill>
                  <a:srgbClr val="595959"/>
                </a:solidFill>
                <a:latin typeface="Calibri" charset="0"/>
              </a:rPr>
              <a:t> </a:t>
            </a:r>
            <a:r>
              <a:rPr lang="en-US" sz="1400" dirty="0" err="1" smtClean="0">
                <a:solidFill>
                  <a:srgbClr val="595959"/>
                </a:solidFill>
                <a:latin typeface="Calibri" charset="0"/>
              </a:rPr>
              <a:t>της</a:t>
            </a:r>
            <a:r>
              <a:rPr lang="el-GR" sz="1400" dirty="0" smtClean="0">
                <a:solidFill>
                  <a:srgbClr val="595959"/>
                </a:solidFill>
                <a:latin typeface="Calibri" charset="0"/>
              </a:rPr>
              <a:t> </a:t>
            </a:r>
            <a:r>
              <a:rPr lang="en-US" sz="1400" dirty="0" err="1" smtClean="0">
                <a:solidFill>
                  <a:srgbClr val="595959"/>
                </a:solidFill>
                <a:latin typeface="Calibri" charset="0"/>
              </a:rPr>
              <a:t>Ευρωπαϊκής</a:t>
            </a:r>
            <a:r>
              <a:rPr lang="en-US" sz="1400" dirty="0" smtClean="0">
                <a:solidFill>
                  <a:srgbClr val="595959"/>
                </a:solidFill>
                <a:latin typeface="Calibri" charset="0"/>
              </a:rPr>
              <a:t> </a:t>
            </a:r>
            <a:r>
              <a:rPr lang="en-US" sz="1400" dirty="0" err="1" smtClean="0">
                <a:solidFill>
                  <a:srgbClr val="595959"/>
                </a:solidFill>
                <a:latin typeface="Calibri" charset="0"/>
              </a:rPr>
              <a:t>Επιτροπής</a:t>
            </a:r>
            <a:endParaRPr lang="en-US" sz="1400" dirty="0" smtClean="0">
              <a:solidFill>
                <a:srgbClr val="595959"/>
              </a:solidFill>
              <a:latin typeface="Calibri"/>
              <a:cs typeface="Calibri"/>
            </a:endParaRPr>
          </a:p>
        </p:txBody>
      </p:sp>
      <p:grpSp>
        <p:nvGrpSpPr>
          <p:cNvPr id="51" name="Group 50"/>
          <p:cNvGrpSpPr/>
          <p:nvPr/>
        </p:nvGrpSpPr>
        <p:grpSpPr>
          <a:xfrm>
            <a:off x="6544723" y="3282381"/>
            <a:ext cx="2820570" cy="608885"/>
            <a:chOff x="6680195" y="3273914"/>
            <a:chExt cx="2820570" cy="608885"/>
          </a:xfrm>
        </p:grpSpPr>
        <p:sp>
          <p:nvSpPr>
            <p:cNvPr id="40" name="TextBox 39"/>
            <p:cNvSpPr txBox="1"/>
            <p:nvPr/>
          </p:nvSpPr>
          <p:spPr>
            <a:xfrm>
              <a:off x="7001939" y="3273914"/>
              <a:ext cx="2498826" cy="608885"/>
            </a:xfrm>
            <a:prstGeom prst="rect">
              <a:avLst/>
            </a:prstGeom>
            <a:noFill/>
          </p:spPr>
          <p:txBody>
            <a:bodyPr wrap="none" rtlCol="0">
              <a:spAutoFit/>
            </a:bodyPr>
            <a:lstStyle/>
            <a:p>
              <a:pPr>
                <a:lnSpc>
                  <a:spcPts val="2000"/>
                </a:lnSpc>
              </a:pPr>
              <a:r>
                <a:rPr lang="el-GR" sz="2000" b="1" dirty="0" smtClean="0">
                  <a:solidFill>
                    <a:schemeClr val="tx1">
                      <a:lumMod val="50000"/>
                      <a:lumOff val="50000"/>
                    </a:schemeClr>
                  </a:solidFill>
                  <a:latin typeface="Calibri"/>
                  <a:cs typeface="Calibri"/>
                </a:rPr>
                <a:t>Μεσοπρόθεσμο</a:t>
              </a:r>
              <a:br>
                <a:rPr lang="el-GR" sz="2000" b="1" dirty="0" smtClean="0">
                  <a:solidFill>
                    <a:schemeClr val="tx1">
                      <a:lumMod val="50000"/>
                      <a:lumOff val="50000"/>
                    </a:schemeClr>
                  </a:solidFill>
                  <a:latin typeface="Calibri"/>
                  <a:cs typeface="Calibri"/>
                </a:rPr>
              </a:br>
              <a:r>
                <a:rPr lang="el-GR" sz="2000" b="1" dirty="0" smtClean="0">
                  <a:solidFill>
                    <a:schemeClr val="tx1">
                      <a:lumMod val="50000"/>
                      <a:lumOff val="50000"/>
                    </a:schemeClr>
                  </a:solidFill>
                  <a:latin typeface="Calibri"/>
                  <a:cs typeface="Calibri"/>
                </a:rPr>
                <a:t>Δημοσιονομικό Στόχο</a:t>
              </a:r>
            </a:p>
          </p:txBody>
        </p:sp>
        <p:sp>
          <p:nvSpPr>
            <p:cNvPr id="47" name="Oval 46"/>
            <p:cNvSpPr/>
            <p:nvPr/>
          </p:nvSpPr>
          <p:spPr>
            <a:xfrm>
              <a:off x="6680195" y="3394881"/>
              <a:ext cx="323194" cy="323194"/>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6544723" y="4093914"/>
            <a:ext cx="2599706" cy="400110"/>
            <a:chOff x="6680195" y="4254280"/>
            <a:chExt cx="2599706" cy="400110"/>
          </a:xfrm>
        </p:grpSpPr>
        <p:sp>
          <p:nvSpPr>
            <p:cNvPr id="41" name="TextBox 40"/>
            <p:cNvSpPr txBox="1"/>
            <p:nvPr/>
          </p:nvSpPr>
          <p:spPr>
            <a:xfrm>
              <a:off x="7001939" y="4254280"/>
              <a:ext cx="2277962" cy="400110"/>
            </a:xfrm>
            <a:prstGeom prst="rect">
              <a:avLst/>
            </a:prstGeom>
            <a:noFill/>
          </p:spPr>
          <p:txBody>
            <a:bodyPr wrap="none" rtlCol="0">
              <a:spAutoFit/>
            </a:bodyPr>
            <a:lstStyle/>
            <a:p>
              <a:r>
                <a:rPr lang="el-GR" sz="2000" b="1" dirty="0" smtClean="0">
                  <a:solidFill>
                    <a:srgbClr val="7F7F7F"/>
                  </a:solidFill>
                  <a:latin typeface="Calibri"/>
                  <a:cs typeface="Calibri"/>
                </a:rPr>
                <a:t>Εργαλεία επίτευξης</a:t>
              </a:r>
              <a:endParaRPr lang="en-US" sz="2000" b="1" dirty="0" smtClean="0">
                <a:solidFill>
                  <a:srgbClr val="7F7F7F"/>
                </a:solidFill>
                <a:latin typeface="Calibri"/>
                <a:cs typeface="Calibri"/>
              </a:endParaRPr>
            </a:p>
          </p:txBody>
        </p:sp>
        <p:sp>
          <p:nvSpPr>
            <p:cNvPr id="49" name="Oval 48"/>
            <p:cNvSpPr/>
            <p:nvPr/>
          </p:nvSpPr>
          <p:spPr>
            <a:xfrm>
              <a:off x="6680195" y="4314262"/>
              <a:ext cx="323194" cy="323194"/>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6544723" y="4794208"/>
            <a:ext cx="3076216" cy="400110"/>
            <a:chOff x="6680195" y="4793865"/>
            <a:chExt cx="3076216" cy="400110"/>
          </a:xfrm>
        </p:grpSpPr>
        <p:sp>
          <p:nvSpPr>
            <p:cNvPr id="42" name="TextBox 41"/>
            <p:cNvSpPr txBox="1"/>
            <p:nvPr/>
          </p:nvSpPr>
          <p:spPr>
            <a:xfrm>
              <a:off x="7001939" y="4793865"/>
              <a:ext cx="2754472" cy="400110"/>
            </a:xfrm>
            <a:prstGeom prst="rect">
              <a:avLst/>
            </a:prstGeom>
            <a:noFill/>
          </p:spPr>
          <p:txBody>
            <a:bodyPr wrap="none" rtlCol="0">
              <a:spAutoFit/>
            </a:bodyPr>
            <a:lstStyle/>
            <a:p>
              <a:r>
                <a:rPr lang="el-GR" sz="2000" b="1" dirty="0" smtClean="0">
                  <a:solidFill>
                    <a:srgbClr val="7F7F7F"/>
                  </a:solidFill>
                  <a:latin typeface="Calibri"/>
                  <a:cs typeface="Calibri"/>
                </a:rPr>
                <a:t>Οικονομικές παραδοχές</a:t>
              </a:r>
              <a:endParaRPr lang="en-US" sz="2000" b="1" dirty="0" smtClean="0">
                <a:solidFill>
                  <a:srgbClr val="7F7F7F"/>
                </a:solidFill>
                <a:latin typeface="Calibri"/>
                <a:cs typeface="Calibri"/>
              </a:endParaRPr>
            </a:p>
          </p:txBody>
        </p:sp>
        <p:sp>
          <p:nvSpPr>
            <p:cNvPr id="50" name="Oval 49"/>
            <p:cNvSpPr/>
            <p:nvPr/>
          </p:nvSpPr>
          <p:spPr>
            <a:xfrm>
              <a:off x="6680195" y="4826285"/>
              <a:ext cx="323194" cy="323194"/>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1"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lide(fromTop)">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slide(fromTop)">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slide(fromTop)">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slide(fromLeft)">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lide(fromLeft)">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slide(fromLeft)">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slide(fromLeft)">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slide(fromTop)">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slide(fromTop)">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7"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3665538" y="1249889"/>
            <a:ext cx="5559425" cy="4736571"/>
            <a:chOff x="3793067" y="1715268"/>
            <a:chExt cx="5558896" cy="4736332"/>
          </a:xfrm>
        </p:grpSpPr>
        <p:sp>
          <p:nvSpPr>
            <p:cNvPr id="33" name="Rectangle 32"/>
            <p:cNvSpPr>
              <a:spLocks noChangeArrowheads="1"/>
            </p:cNvSpPr>
            <p:nvPr/>
          </p:nvSpPr>
          <p:spPr bwMode="auto">
            <a:xfrm>
              <a:off x="3793067" y="2148105"/>
              <a:ext cx="5558896" cy="4303495"/>
            </a:xfrm>
            <a:prstGeom prst="rect">
              <a:avLst/>
            </a:prstGeom>
            <a:solidFill>
              <a:schemeClr val="bg1">
                <a:lumMod val="95000"/>
              </a:scheme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477" name="TextBox 30"/>
            <p:cNvSpPr txBox="1">
              <a:spLocks noChangeArrowheads="1"/>
            </p:cNvSpPr>
            <p:nvPr/>
          </p:nvSpPr>
          <p:spPr bwMode="auto">
            <a:xfrm>
              <a:off x="4461875" y="1715268"/>
              <a:ext cx="4223831" cy="400134"/>
            </a:xfrm>
            <a:prstGeom prst="rect">
              <a:avLst/>
            </a:prstGeom>
            <a:noFill/>
            <a:ln w="9525">
              <a:noFill/>
              <a:miter lim="800000"/>
              <a:headEnd/>
              <a:tailEnd/>
            </a:ln>
          </p:spPr>
          <p:txBody>
            <a:bodyPr wrap="none">
              <a:spAutoFit/>
            </a:bodyPr>
            <a:lstStyle/>
            <a:p>
              <a:r>
                <a:rPr lang="el-GR" sz="2000" b="1" dirty="0">
                  <a:solidFill>
                    <a:srgbClr val="595959"/>
                  </a:solidFill>
                  <a:latin typeface="Calibri" charset="0"/>
                  <a:cs typeface="Calibri" charset="0"/>
                </a:rPr>
                <a:t>Διαδικασίες ΔΥΕ που ολοκληρώθηκαν </a:t>
              </a:r>
              <a:endParaRPr lang="en-US" sz="2000" b="1" dirty="0">
                <a:solidFill>
                  <a:srgbClr val="595959"/>
                </a:solidFill>
                <a:latin typeface="Calibri" charset="0"/>
                <a:cs typeface="Calibri" charset="0"/>
              </a:endParaRPr>
            </a:p>
          </p:txBody>
        </p:sp>
      </p:grpSp>
      <p:grpSp>
        <p:nvGrpSpPr>
          <p:cNvPr id="3" name="Group 37"/>
          <p:cNvGrpSpPr>
            <a:grpSpLocks/>
          </p:cNvGrpSpPr>
          <p:nvPr/>
        </p:nvGrpSpPr>
        <p:grpSpPr bwMode="auto">
          <a:xfrm>
            <a:off x="584200" y="1256240"/>
            <a:ext cx="2882900" cy="4712759"/>
            <a:chOff x="323427" y="1722073"/>
            <a:chExt cx="2882619" cy="4712583"/>
          </a:xfrm>
        </p:grpSpPr>
        <p:sp>
          <p:nvSpPr>
            <p:cNvPr id="32" name="Rectangle 31"/>
            <p:cNvSpPr>
              <a:spLocks noChangeArrowheads="1"/>
            </p:cNvSpPr>
            <p:nvPr/>
          </p:nvSpPr>
          <p:spPr bwMode="auto">
            <a:xfrm>
              <a:off x="710739" y="2131105"/>
              <a:ext cx="1912752" cy="4303551"/>
            </a:xfrm>
            <a:prstGeom prst="rect">
              <a:avLst/>
            </a:prstGeom>
            <a:solidFill>
              <a:schemeClr val="bg1">
                <a:lumMod val="95000"/>
              </a:scheme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475" name="TextBox 29"/>
            <p:cNvSpPr txBox="1">
              <a:spLocks noChangeArrowheads="1"/>
            </p:cNvSpPr>
            <p:nvPr/>
          </p:nvSpPr>
          <p:spPr bwMode="auto">
            <a:xfrm>
              <a:off x="323427" y="1722073"/>
              <a:ext cx="2882619" cy="400136"/>
            </a:xfrm>
            <a:prstGeom prst="rect">
              <a:avLst/>
            </a:prstGeom>
            <a:noFill/>
            <a:ln w="9525">
              <a:noFill/>
              <a:miter lim="800000"/>
              <a:headEnd/>
              <a:tailEnd/>
            </a:ln>
          </p:spPr>
          <p:txBody>
            <a:bodyPr wrap="none">
              <a:spAutoFit/>
            </a:bodyPr>
            <a:lstStyle/>
            <a:p>
              <a:pPr algn="ctr"/>
              <a:r>
                <a:rPr lang="el-GR" sz="2000" b="1" dirty="0">
                  <a:solidFill>
                    <a:srgbClr val="595959"/>
                  </a:solidFill>
                  <a:latin typeface="Calibri" charset="0"/>
                  <a:cs typeface="Calibri" charset="0"/>
                </a:rPr>
                <a:t>Χώρες σε</a:t>
              </a:r>
              <a:r>
                <a:rPr lang="en-US" sz="2000" b="1" dirty="0">
                  <a:solidFill>
                    <a:srgbClr val="595959"/>
                  </a:solidFill>
                  <a:latin typeface="Calibri" charset="0"/>
                  <a:cs typeface="Calibri" charset="0"/>
                </a:rPr>
                <a:t> </a:t>
              </a:r>
              <a:r>
                <a:rPr lang="el-GR" sz="2000" b="1" dirty="0">
                  <a:solidFill>
                    <a:srgbClr val="595959"/>
                  </a:solidFill>
                  <a:latin typeface="Calibri" charset="0"/>
                  <a:cs typeface="Calibri" charset="0"/>
                </a:rPr>
                <a:t>διαδικασία ΔΥΕ</a:t>
              </a:r>
              <a:endParaRPr lang="en-US" sz="2000" b="1" dirty="0">
                <a:solidFill>
                  <a:srgbClr val="595959"/>
                </a:solidFill>
                <a:latin typeface="Calibri" charset="0"/>
                <a:cs typeface="Calibri" charset="0"/>
              </a:endParaRPr>
            </a:p>
          </p:txBody>
        </p:sp>
      </p:grpSp>
      <p:sp>
        <p:nvSpPr>
          <p:cNvPr id="19460"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ΕΠΙΣΚΟΠΗΣΗ ΧΩΡΩΝ ΣΕ ΔΥΕ</a:t>
            </a:r>
            <a:endParaRPr lang="en-US" smtClean="0">
              <a:solidFill>
                <a:srgbClr val="595959"/>
              </a:solidFill>
            </a:endParaRPr>
          </a:p>
        </p:txBody>
      </p:sp>
      <p:sp>
        <p:nvSpPr>
          <p:cNvPr id="19467" name="Slide Number Placeholder 40"/>
          <p:cNvSpPr>
            <a:spLocks noGrp="1"/>
          </p:cNvSpPr>
          <p:nvPr>
            <p:ph type="sldNum" sz="quarter" idx="10"/>
          </p:nvPr>
        </p:nvSpPr>
        <p:spPr bwMode="auto">
          <a:noFill/>
          <a:ln>
            <a:miter lim="800000"/>
            <a:headEnd/>
            <a:tailEnd/>
          </a:ln>
        </p:spPr>
        <p:txBody>
          <a:bodyPr/>
          <a:lstStyle/>
          <a:p>
            <a:fld id="{B9D3CD41-E57A-4335-8D74-2E3E618225BA}" type="slidenum">
              <a:rPr lang="en-US"/>
              <a:pPr/>
              <a:t>11</a:t>
            </a:fld>
            <a:endParaRPr lang="en-US"/>
          </a:p>
        </p:txBody>
      </p:sp>
      <p:grpSp>
        <p:nvGrpSpPr>
          <p:cNvPr id="72" name="Group 71"/>
          <p:cNvGrpSpPr/>
          <p:nvPr/>
        </p:nvGrpSpPr>
        <p:grpSpPr>
          <a:xfrm>
            <a:off x="1127396" y="1768475"/>
            <a:ext cx="1354405" cy="4087813"/>
            <a:chOff x="991924" y="1768475"/>
            <a:chExt cx="1354405" cy="4087813"/>
          </a:xfrm>
        </p:grpSpPr>
        <p:grpSp>
          <p:nvGrpSpPr>
            <p:cNvPr id="4" name="Group 38"/>
            <p:cNvGrpSpPr>
              <a:grpSpLocks/>
            </p:cNvGrpSpPr>
            <p:nvPr/>
          </p:nvGrpSpPr>
          <p:grpSpPr bwMode="auto">
            <a:xfrm>
              <a:off x="1824042" y="1768475"/>
              <a:ext cx="522287" cy="4087813"/>
              <a:chOff x="1462617" y="2259806"/>
              <a:chExt cx="522288" cy="4086226"/>
            </a:xfrm>
          </p:grpSpPr>
          <p:pic>
            <p:nvPicPr>
              <p:cNvPr id="20483" name="Picture 3"/>
              <p:cNvPicPr>
                <a:picLocks noChangeAspect="1" noChangeArrowheads="1"/>
              </p:cNvPicPr>
              <p:nvPr/>
            </p:nvPicPr>
            <p:blipFill>
              <a:blip r:embed="rId2"/>
              <a:srcRect/>
              <a:stretch>
                <a:fillRect/>
              </a:stretch>
            </p:blipFill>
            <p:spPr bwMode="auto">
              <a:xfrm>
                <a:off x="1462617" y="2972317"/>
                <a:ext cx="522288" cy="522084"/>
              </a:xfrm>
              <a:prstGeom prst="rect">
                <a:avLst/>
              </a:prstGeom>
              <a:noFill/>
              <a:ln w="9525">
                <a:noFill/>
                <a:miter lim="800000"/>
                <a:headEnd/>
                <a:tailEnd/>
              </a:ln>
              <a:effectLst>
                <a:outerShdw dist="50800" dir="2700000" sx="103000" sy="103000" algn="tl" rotWithShape="0">
                  <a:srgbClr val="808080">
                    <a:alpha val="43999"/>
                  </a:srgbClr>
                </a:outerShdw>
              </a:effectLst>
            </p:spPr>
          </p:pic>
          <p:pic>
            <p:nvPicPr>
              <p:cNvPr id="11" name="Picture 4"/>
              <p:cNvPicPr>
                <a:picLocks noChangeAspect="1" noChangeArrowheads="1"/>
              </p:cNvPicPr>
              <p:nvPr/>
            </p:nvPicPr>
            <p:blipFill>
              <a:blip r:embed="rId3"/>
              <a:srcRect/>
              <a:stretch>
                <a:fillRect/>
              </a:stretch>
            </p:blipFill>
            <p:spPr bwMode="auto">
              <a:xfrm>
                <a:off x="1462617" y="2259806"/>
                <a:ext cx="522288" cy="522085"/>
              </a:xfrm>
              <a:prstGeom prst="rect">
                <a:avLst/>
              </a:prstGeom>
              <a:noFill/>
              <a:ln w="9525">
                <a:noFill/>
                <a:miter lim="800000"/>
                <a:headEnd/>
                <a:tailEnd/>
              </a:ln>
              <a:effectLst>
                <a:outerShdw dist="50800" dir="2700000" sx="103000" sy="103000" algn="tl" rotWithShape="0">
                  <a:srgbClr val="808080">
                    <a:alpha val="43999"/>
                  </a:srgbClr>
                </a:outerShdw>
              </a:effectLst>
            </p:spPr>
          </p:pic>
          <p:pic>
            <p:nvPicPr>
              <p:cNvPr id="20485" name="Picture 5"/>
              <p:cNvPicPr>
                <a:picLocks noChangeAspect="1" noChangeArrowheads="1"/>
              </p:cNvPicPr>
              <p:nvPr/>
            </p:nvPicPr>
            <p:blipFill>
              <a:blip r:embed="rId4"/>
              <a:srcRect/>
              <a:stretch>
                <a:fillRect/>
              </a:stretch>
            </p:blipFill>
            <p:spPr bwMode="auto">
              <a:xfrm>
                <a:off x="1462617" y="3684828"/>
                <a:ext cx="522288" cy="522085"/>
              </a:xfrm>
              <a:prstGeom prst="rect">
                <a:avLst/>
              </a:prstGeom>
              <a:noFill/>
              <a:ln w="9525">
                <a:noFill/>
                <a:miter lim="800000"/>
                <a:headEnd/>
                <a:tailEnd/>
              </a:ln>
              <a:effectLst>
                <a:outerShdw dist="50800" dir="2700000" sx="103000" sy="103000" algn="tl" rotWithShape="0">
                  <a:srgbClr val="808080">
                    <a:alpha val="43999"/>
                  </a:srgbClr>
                </a:outerShdw>
              </a:effectLst>
            </p:spPr>
          </p:pic>
          <p:pic>
            <p:nvPicPr>
              <p:cNvPr id="20486" name="Picture 6"/>
              <p:cNvPicPr>
                <a:picLocks noChangeAspect="1" noChangeArrowheads="1"/>
              </p:cNvPicPr>
              <p:nvPr/>
            </p:nvPicPr>
            <p:blipFill>
              <a:blip r:embed="rId5"/>
              <a:srcRect/>
              <a:stretch>
                <a:fillRect/>
              </a:stretch>
            </p:blipFill>
            <p:spPr bwMode="auto">
              <a:xfrm>
                <a:off x="1462617" y="4398925"/>
                <a:ext cx="522288" cy="522085"/>
              </a:xfrm>
              <a:prstGeom prst="rect">
                <a:avLst/>
              </a:prstGeom>
              <a:noFill/>
              <a:ln w="9525">
                <a:noFill/>
                <a:miter lim="800000"/>
                <a:headEnd/>
                <a:tailEnd/>
              </a:ln>
              <a:effectLst>
                <a:outerShdw dist="50800" dir="2700000" sx="103000" sy="103000" algn="tl" rotWithShape="0">
                  <a:srgbClr val="808080">
                    <a:alpha val="43999"/>
                  </a:srgbClr>
                </a:outerShdw>
              </a:effectLst>
            </p:spPr>
          </p:pic>
          <p:pic>
            <p:nvPicPr>
              <p:cNvPr id="20487" name="Picture 7"/>
              <p:cNvPicPr>
                <a:picLocks noChangeAspect="1" noChangeArrowheads="1"/>
              </p:cNvPicPr>
              <p:nvPr/>
            </p:nvPicPr>
            <p:blipFill>
              <a:blip r:embed="rId6"/>
              <a:srcRect/>
              <a:stretch>
                <a:fillRect/>
              </a:stretch>
            </p:blipFill>
            <p:spPr bwMode="auto">
              <a:xfrm>
                <a:off x="1462617" y="5111436"/>
                <a:ext cx="522288" cy="522084"/>
              </a:xfrm>
              <a:prstGeom prst="rect">
                <a:avLst/>
              </a:prstGeom>
              <a:noFill/>
              <a:ln w="9525">
                <a:noFill/>
                <a:miter lim="800000"/>
                <a:headEnd/>
                <a:tailEnd/>
              </a:ln>
              <a:effectLst>
                <a:outerShdw dist="50800" dir="2700000" sx="103000" sy="103000" algn="tl" rotWithShape="0">
                  <a:srgbClr val="808080">
                    <a:alpha val="43999"/>
                  </a:srgbClr>
                </a:outerShdw>
              </a:effectLst>
            </p:spPr>
          </p:pic>
          <p:pic>
            <p:nvPicPr>
              <p:cNvPr id="20488" name="Picture 8"/>
              <p:cNvPicPr>
                <a:picLocks noChangeAspect="1" noChangeArrowheads="1"/>
              </p:cNvPicPr>
              <p:nvPr/>
            </p:nvPicPr>
            <p:blipFill>
              <a:blip r:embed="rId7"/>
              <a:srcRect/>
              <a:stretch>
                <a:fillRect/>
              </a:stretch>
            </p:blipFill>
            <p:spPr bwMode="auto">
              <a:xfrm>
                <a:off x="1462617" y="5823947"/>
                <a:ext cx="522288" cy="522085"/>
              </a:xfrm>
              <a:prstGeom prst="rect">
                <a:avLst/>
              </a:prstGeom>
              <a:noFill/>
              <a:ln w="9525">
                <a:noFill/>
                <a:miter lim="800000"/>
                <a:headEnd/>
                <a:tailEnd/>
              </a:ln>
              <a:effectLst>
                <a:outerShdw dist="50800" dir="2700000" sx="103000" sy="103000" algn="tl" rotWithShape="0">
                  <a:srgbClr val="808080">
                    <a:alpha val="43999"/>
                  </a:srgbClr>
                </a:outerShdw>
              </a:effectLst>
            </p:spPr>
          </p:pic>
        </p:grpSp>
        <p:grpSp>
          <p:nvGrpSpPr>
            <p:cNvPr id="70" name="Group 69"/>
            <p:cNvGrpSpPr/>
            <p:nvPr/>
          </p:nvGrpSpPr>
          <p:grpSpPr>
            <a:xfrm>
              <a:off x="991924" y="1878795"/>
              <a:ext cx="827087" cy="3918224"/>
              <a:chOff x="991924" y="1878795"/>
              <a:chExt cx="827087" cy="3918224"/>
            </a:xfrm>
          </p:grpSpPr>
          <p:sp>
            <p:nvSpPr>
              <p:cNvPr id="42" name="Rectangle 41"/>
              <p:cNvSpPr/>
              <p:nvPr/>
            </p:nvSpPr>
            <p:spPr>
              <a:xfrm>
                <a:off x="991924" y="1878795"/>
                <a:ext cx="630313" cy="246221"/>
              </a:xfrm>
              <a:prstGeom prst="rect">
                <a:avLst/>
              </a:prstGeom>
            </p:spPr>
            <p:txBody>
              <a:bodyPr wrap="square">
                <a:spAutoFit/>
              </a:bodyPr>
              <a:lstStyle/>
              <a:p>
                <a:r>
                  <a:rPr lang="el-GR" sz="1000" b="1" dirty="0" smtClean="0">
                    <a:solidFill>
                      <a:srgbClr val="7F7F7F"/>
                    </a:solidFill>
                    <a:latin typeface="Calibri" charset="0"/>
                    <a:cs typeface="Calibri" charset="0"/>
                  </a:rPr>
                  <a:t>Κροατία</a:t>
                </a:r>
                <a:endParaRPr lang="en-US" sz="1000" b="1" dirty="0"/>
              </a:p>
            </p:txBody>
          </p:sp>
          <p:sp>
            <p:nvSpPr>
              <p:cNvPr id="44" name="TextBox 43"/>
              <p:cNvSpPr txBox="1"/>
              <p:nvPr/>
            </p:nvSpPr>
            <p:spPr bwMode="auto">
              <a:xfrm>
                <a:off x="991924" y="2582418"/>
                <a:ext cx="827087" cy="246221"/>
              </a:xfrm>
              <a:prstGeom prst="rect">
                <a:avLst/>
              </a:prstGeom>
              <a:noFill/>
            </p:spPr>
            <p:txBody>
              <a:bodyPr wrap="square">
                <a:spAutoFit/>
              </a:bodyPr>
              <a:lstStyle/>
              <a:p>
                <a:r>
                  <a:rPr lang="el-GR" sz="1000" b="1" dirty="0" smtClean="0">
                    <a:solidFill>
                      <a:srgbClr val="7F7F7F"/>
                    </a:solidFill>
                    <a:latin typeface="Calibri" charset="0"/>
                    <a:cs typeface="Calibri" charset="0"/>
                  </a:rPr>
                  <a:t>Πορτογαλία</a:t>
                </a:r>
                <a:endParaRPr lang="en-US" sz="1000" b="1" dirty="0">
                  <a:solidFill>
                    <a:srgbClr val="7F7F7F"/>
                  </a:solidFill>
                  <a:latin typeface="Calibri" charset="0"/>
                  <a:cs typeface="Calibri" charset="0"/>
                </a:endParaRPr>
              </a:p>
            </p:txBody>
          </p:sp>
          <p:sp>
            <p:nvSpPr>
              <p:cNvPr id="45" name="TextBox 44"/>
              <p:cNvSpPr txBox="1"/>
              <p:nvPr/>
            </p:nvSpPr>
            <p:spPr bwMode="auto">
              <a:xfrm>
                <a:off x="991924" y="3989664"/>
                <a:ext cx="666221" cy="246221"/>
              </a:xfrm>
              <a:prstGeom prst="rect">
                <a:avLst/>
              </a:prstGeom>
              <a:noFill/>
            </p:spPr>
            <p:txBody>
              <a:bodyPr wrap="square">
                <a:spAutoFit/>
              </a:bodyPr>
              <a:lstStyle/>
              <a:p>
                <a:r>
                  <a:rPr lang="el-GR" sz="1000" b="1" dirty="0" smtClean="0">
                    <a:solidFill>
                      <a:srgbClr val="7F7F7F"/>
                    </a:solidFill>
                    <a:latin typeface="Calibri" charset="0"/>
                    <a:cs typeface="Calibri" charset="0"/>
                  </a:rPr>
                  <a:t>Ελλάδα</a:t>
                </a:r>
                <a:endParaRPr lang="en-US" sz="1000" b="1" dirty="0">
                  <a:solidFill>
                    <a:srgbClr val="7F7F7F"/>
                  </a:solidFill>
                  <a:latin typeface="Calibri" charset="0"/>
                  <a:cs typeface="Calibri" charset="0"/>
                </a:endParaRPr>
              </a:p>
            </p:txBody>
          </p:sp>
          <p:sp>
            <p:nvSpPr>
              <p:cNvPr id="46" name="TextBox 45"/>
              <p:cNvSpPr txBox="1"/>
              <p:nvPr/>
            </p:nvSpPr>
            <p:spPr bwMode="auto">
              <a:xfrm>
                <a:off x="991924" y="3286041"/>
                <a:ext cx="666220" cy="246221"/>
              </a:xfrm>
              <a:prstGeom prst="rect">
                <a:avLst/>
              </a:prstGeom>
              <a:noFill/>
            </p:spPr>
            <p:txBody>
              <a:bodyPr wrap="square">
                <a:spAutoFit/>
              </a:bodyPr>
              <a:lstStyle/>
              <a:p>
                <a:r>
                  <a:rPr lang="el-GR" sz="1000" b="1" dirty="0" smtClean="0">
                    <a:solidFill>
                      <a:srgbClr val="7F7F7F"/>
                    </a:solidFill>
                    <a:latin typeface="Calibri" charset="0"/>
                    <a:cs typeface="Calibri" charset="0"/>
                  </a:rPr>
                  <a:t>Γαλλία</a:t>
                </a:r>
                <a:endParaRPr lang="en-US" sz="1000" b="1" dirty="0">
                  <a:solidFill>
                    <a:srgbClr val="7F7F7F"/>
                  </a:solidFill>
                  <a:latin typeface="Calibri" charset="0"/>
                  <a:cs typeface="Calibri" charset="0"/>
                </a:endParaRPr>
              </a:p>
            </p:txBody>
          </p:sp>
          <p:sp>
            <p:nvSpPr>
              <p:cNvPr id="47" name="TextBox 46"/>
              <p:cNvSpPr txBox="1"/>
              <p:nvPr/>
            </p:nvSpPr>
            <p:spPr bwMode="auto">
              <a:xfrm>
                <a:off x="991924" y="4693287"/>
                <a:ext cx="750887" cy="246221"/>
              </a:xfrm>
              <a:prstGeom prst="rect">
                <a:avLst/>
              </a:prstGeom>
              <a:noFill/>
            </p:spPr>
            <p:txBody>
              <a:bodyPr wrap="square">
                <a:spAutoFit/>
              </a:bodyPr>
              <a:lstStyle/>
              <a:p>
                <a:r>
                  <a:rPr lang="el-GR" sz="1000" b="1" dirty="0" smtClean="0">
                    <a:solidFill>
                      <a:srgbClr val="7F7F7F"/>
                    </a:solidFill>
                    <a:latin typeface="Calibri" charset="0"/>
                    <a:cs typeface="Calibri" charset="0"/>
                  </a:rPr>
                  <a:t>Ισπανία</a:t>
                </a:r>
                <a:endParaRPr lang="en-US" sz="1000" b="1" dirty="0">
                  <a:solidFill>
                    <a:srgbClr val="7F7F7F"/>
                  </a:solidFill>
                  <a:latin typeface="Calibri" charset="0"/>
                  <a:cs typeface="Calibri" charset="0"/>
                </a:endParaRPr>
              </a:p>
            </p:txBody>
          </p:sp>
          <p:sp>
            <p:nvSpPr>
              <p:cNvPr id="48" name="TextBox 47"/>
              <p:cNvSpPr txBox="1"/>
              <p:nvPr/>
            </p:nvSpPr>
            <p:spPr bwMode="auto">
              <a:xfrm>
                <a:off x="991924" y="5396909"/>
                <a:ext cx="750887" cy="400110"/>
              </a:xfrm>
              <a:prstGeom prst="rect">
                <a:avLst/>
              </a:prstGeom>
              <a:noFill/>
            </p:spPr>
            <p:txBody>
              <a:bodyPr wrap="square">
                <a:spAutoFit/>
              </a:bodyPr>
              <a:lstStyle/>
              <a:p>
                <a:r>
                  <a:rPr lang="el-GR" sz="1000" b="1" dirty="0" smtClean="0">
                    <a:solidFill>
                      <a:srgbClr val="7F7F7F"/>
                    </a:solidFill>
                    <a:latin typeface="Calibri" charset="0"/>
                    <a:cs typeface="Calibri" charset="0"/>
                  </a:rPr>
                  <a:t>Ηνωμένο Βασίλειο</a:t>
                </a:r>
                <a:endParaRPr lang="en-US" sz="1000" b="1" dirty="0">
                  <a:solidFill>
                    <a:srgbClr val="7F7F7F"/>
                  </a:solidFill>
                  <a:latin typeface="Calibri" charset="0"/>
                  <a:cs typeface="Calibri" charset="0"/>
                </a:endParaRPr>
              </a:p>
            </p:txBody>
          </p:sp>
        </p:grpSp>
      </p:grpSp>
      <p:sp>
        <p:nvSpPr>
          <p:cNvPr id="19466" name="TextBox 39"/>
          <p:cNvSpPr txBox="1">
            <a:spLocks noChangeArrowheads="1"/>
          </p:cNvSpPr>
          <p:nvPr/>
        </p:nvSpPr>
        <p:spPr bwMode="auto">
          <a:xfrm>
            <a:off x="475726" y="6078541"/>
            <a:ext cx="8867776" cy="400110"/>
          </a:xfrm>
          <a:prstGeom prst="rect">
            <a:avLst/>
          </a:prstGeom>
          <a:noFill/>
          <a:ln w="9525">
            <a:noFill/>
            <a:miter lim="800000"/>
            <a:headEnd/>
            <a:tailEnd/>
          </a:ln>
        </p:spPr>
        <p:txBody>
          <a:bodyPr wrap="square">
            <a:spAutoFit/>
          </a:bodyPr>
          <a:lstStyle/>
          <a:p>
            <a:r>
              <a:rPr lang="el-GR" sz="1000" u="sng" dirty="0">
                <a:solidFill>
                  <a:srgbClr val="3366FF"/>
                </a:solidFill>
                <a:latin typeface="Calibri" charset="0"/>
                <a:cs typeface="Calibri" charset="0"/>
              </a:rPr>
              <a:t>https://ec.europa.eu/info/business-economy-euro/economic-and-fiscal-policy-coordination/eu-economic-governance-monitoring-prevention-correction</a:t>
            </a:r>
            <a:r>
              <a:rPr lang="el-GR" sz="1000" u="sng" dirty="0" smtClean="0">
                <a:solidFill>
                  <a:srgbClr val="3366FF"/>
                </a:solidFill>
                <a:latin typeface="Calibri" charset="0"/>
                <a:cs typeface="Calibri" charset="0"/>
              </a:rPr>
              <a:t>/stability</a:t>
            </a:r>
            <a:r>
              <a:rPr lang="el-GR" sz="1000" u="sng" dirty="0">
                <a:solidFill>
                  <a:srgbClr val="3366FF"/>
                </a:solidFill>
                <a:latin typeface="Calibri" charset="0"/>
                <a:cs typeface="Calibri" charset="0"/>
              </a:rPr>
              <a:t>-and-growth-pact/corrective-arm-excessive-deficit-procedure/excessive-deficit-procedures-overview_en#overview-of-ongoing-and-closed-excessive</a:t>
            </a:r>
            <a:r>
              <a:rPr lang="el-GR" sz="1000" u="sng" dirty="0" smtClean="0">
                <a:solidFill>
                  <a:srgbClr val="3366FF"/>
                </a:solidFill>
                <a:latin typeface="Calibri" charset="0"/>
                <a:cs typeface="Calibri" charset="0"/>
              </a:rPr>
              <a:t>-deficit</a:t>
            </a:r>
            <a:r>
              <a:rPr lang="el-GR" sz="1000" u="sng" dirty="0">
                <a:solidFill>
                  <a:srgbClr val="3366FF"/>
                </a:solidFill>
                <a:latin typeface="Calibri" charset="0"/>
                <a:cs typeface="Calibri" charset="0"/>
              </a:rPr>
              <a:t>-procedures</a:t>
            </a:r>
            <a:r>
              <a:rPr lang="en-US" sz="1000" dirty="0">
                <a:solidFill>
                  <a:srgbClr val="3366FF"/>
                </a:solidFill>
                <a:latin typeface="Calibri" charset="0"/>
                <a:cs typeface="Calibri" charset="0"/>
              </a:rPr>
              <a:t> </a:t>
            </a:r>
          </a:p>
        </p:txBody>
      </p:sp>
      <p:grpSp>
        <p:nvGrpSpPr>
          <p:cNvPr id="78" name="Group 77"/>
          <p:cNvGrpSpPr/>
          <p:nvPr/>
        </p:nvGrpSpPr>
        <p:grpSpPr>
          <a:xfrm>
            <a:off x="3716950" y="1837477"/>
            <a:ext cx="5152074" cy="4109619"/>
            <a:chOff x="3716950" y="1837477"/>
            <a:chExt cx="5152074" cy="4109619"/>
          </a:xfrm>
        </p:grpSpPr>
        <p:grpSp>
          <p:nvGrpSpPr>
            <p:cNvPr id="73" name="Group 72"/>
            <p:cNvGrpSpPr/>
            <p:nvPr/>
          </p:nvGrpSpPr>
          <p:grpSpPr>
            <a:xfrm>
              <a:off x="3716950" y="1861861"/>
              <a:ext cx="1346176" cy="4085235"/>
              <a:chOff x="3657681" y="1963465"/>
              <a:chExt cx="1346176" cy="4085235"/>
            </a:xfrm>
          </p:grpSpPr>
          <p:grpSp>
            <p:nvGrpSpPr>
              <p:cNvPr id="5" name="Group 33"/>
              <p:cNvGrpSpPr/>
              <p:nvPr/>
            </p:nvGrpSpPr>
            <p:grpSpPr>
              <a:xfrm>
                <a:off x="4069625" y="1963465"/>
                <a:ext cx="522288" cy="3792667"/>
                <a:chOff x="3686258" y="2327542"/>
                <a:chExt cx="522288" cy="3792667"/>
              </a:xfrm>
              <a:effectLst>
                <a:outerShdw blurRad="50800" dist="38100" dir="2700000" sx="101000" sy="101000" algn="tl" rotWithShape="0">
                  <a:srgbClr val="000000">
                    <a:alpha val="41000"/>
                  </a:srgbClr>
                </a:outerShdw>
              </a:effectLst>
            </p:grpSpPr>
            <p:pic>
              <p:nvPicPr>
                <p:cNvPr id="20489" name="Picture 9"/>
                <p:cNvPicPr>
                  <a:picLocks noChangeAspect="1" noChangeArrowheads="1"/>
                </p:cNvPicPr>
                <p:nvPr/>
              </p:nvPicPr>
              <p:blipFill>
                <a:blip r:embed="rId8"/>
                <a:srcRect/>
                <a:stretch>
                  <a:fillRect/>
                </a:stretch>
              </p:blipFill>
              <p:spPr bwMode="auto">
                <a:xfrm>
                  <a:off x="3686259" y="2327542"/>
                  <a:ext cx="522287" cy="522288"/>
                </a:xfrm>
                <a:prstGeom prst="rect">
                  <a:avLst/>
                </a:prstGeom>
                <a:noFill/>
                <a:ln w="9525">
                  <a:noFill/>
                  <a:miter lim="800000"/>
                  <a:headEnd/>
                  <a:tailEnd/>
                </a:ln>
                <a:effectLst/>
              </p:spPr>
            </p:pic>
            <p:pic>
              <p:nvPicPr>
                <p:cNvPr id="20490" name="Picture 10"/>
                <p:cNvPicPr>
                  <a:picLocks noChangeAspect="1" noChangeArrowheads="1"/>
                </p:cNvPicPr>
                <p:nvPr/>
              </p:nvPicPr>
              <p:blipFill>
                <a:blip r:embed="rId9"/>
                <a:srcRect/>
                <a:stretch>
                  <a:fillRect/>
                </a:stretch>
              </p:blipFill>
              <p:spPr bwMode="auto">
                <a:xfrm>
                  <a:off x="3686258" y="3145137"/>
                  <a:ext cx="522288" cy="522288"/>
                </a:xfrm>
                <a:prstGeom prst="rect">
                  <a:avLst/>
                </a:prstGeom>
                <a:noFill/>
                <a:ln w="9525">
                  <a:noFill/>
                  <a:miter lim="800000"/>
                  <a:headEnd/>
                  <a:tailEnd/>
                </a:ln>
                <a:effectLst/>
              </p:spPr>
            </p:pic>
            <p:pic>
              <p:nvPicPr>
                <p:cNvPr id="20491" name="Picture 11"/>
                <p:cNvPicPr>
                  <a:picLocks noChangeAspect="1" noChangeArrowheads="1"/>
                </p:cNvPicPr>
                <p:nvPr/>
              </p:nvPicPr>
              <p:blipFill>
                <a:blip r:embed="rId10"/>
                <a:srcRect/>
                <a:stretch>
                  <a:fillRect/>
                </a:stretch>
              </p:blipFill>
              <p:spPr bwMode="auto">
                <a:xfrm>
                  <a:off x="3686258" y="3962732"/>
                  <a:ext cx="522288" cy="522287"/>
                </a:xfrm>
                <a:prstGeom prst="rect">
                  <a:avLst/>
                </a:prstGeom>
                <a:noFill/>
                <a:ln w="9525">
                  <a:noFill/>
                  <a:miter lim="800000"/>
                  <a:headEnd/>
                  <a:tailEnd/>
                </a:ln>
                <a:effectLst/>
              </p:spPr>
            </p:pic>
            <p:pic>
              <p:nvPicPr>
                <p:cNvPr id="20492" name="Picture 12"/>
                <p:cNvPicPr>
                  <a:picLocks noChangeAspect="1" noChangeArrowheads="1"/>
                </p:cNvPicPr>
                <p:nvPr/>
              </p:nvPicPr>
              <p:blipFill>
                <a:blip r:embed="rId11"/>
                <a:srcRect/>
                <a:stretch>
                  <a:fillRect/>
                </a:stretch>
              </p:blipFill>
              <p:spPr bwMode="auto">
                <a:xfrm>
                  <a:off x="3686258" y="4780326"/>
                  <a:ext cx="522288" cy="522287"/>
                </a:xfrm>
                <a:prstGeom prst="rect">
                  <a:avLst/>
                </a:prstGeom>
                <a:noFill/>
                <a:ln w="9525">
                  <a:noFill/>
                  <a:miter lim="800000"/>
                  <a:headEnd/>
                  <a:tailEnd/>
                </a:ln>
                <a:effectLst/>
              </p:spPr>
            </p:pic>
            <p:pic>
              <p:nvPicPr>
                <p:cNvPr id="20493" name="Picture 13"/>
                <p:cNvPicPr>
                  <a:picLocks noChangeAspect="1" noChangeArrowheads="1"/>
                </p:cNvPicPr>
                <p:nvPr/>
              </p:nvPicPr>
              <p:blipFill>
                <a:blip r:embed="rId12"/>
                <a:srcRect/>
                <a:stretch>
                  <a:fillRect/>
                </a:stretch>
              </p:blipFill>
              <p:spPr bwMode="auto">
                <a:xfrm>
                  <a:off x="3686258" y="5597921"/>
                  <a:ext cx="522288" cy="522288"/>
                </a:xfrm>
                <a:prstGeom prst="rect">
                  <a:avLst/>
                </a:prstGeom>
                <a:noFill/>
                <a:ln w="9525">
                  <a:noFill/>
                  <a:miter lim="800000"/>
                  <a:headEnd/>
                  <a:tailEnd/>
                </a:ln>
                <a:effectLst/>
              </p:spPr>
            </p:pic>
          </p:grpSp>
          <p:sp>
            <p:nvSpPr>
              <p:cNvPr id="49" name="TextBox 48"/>
              <p:cNvSpPr txBox="1"/>
              <p:nvPr/>
            </p:nvSpPr>
            <p:spPr bwMode="auto">
              <a:xfrm>
                <a:off x="4015823" y="2455176"/>
                <a:ext cx="629893"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Αυστρία</a:t>
                </a:r>
                <a:endParaRPr lang="en-US" sz="1000" b="1" dirty="0">
                  <a:solidFill>
                    <a:srgbClr val="7F7F7F"/>
                  </a:solidFill>
                  <a:latin typeface="Calibri" charset="0"/>
                  <a:cs typeface="Calibri" charset="0"/>
                </a:endParaRPr>
              </a:p>
            </p:txBody>
          </p:sp>
          <p:sp>
            <p:nvSpPr>
              <p:cNvPr id="53" name="TextBox 52"/>
              <p:cNvSpPr txBox="1"/>
              <p:nvPr/>
            </p:nvSpPr>
            <p:spPr bwMode="auto">
              <a:xfrm>
                <a:off x="4043602" y="3303250"/>
                <a:ext cx="574334"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Βέλγιο</a:t>
                </a:r>
                <a:endParaRPr lang="en-US" sz="1000" b="1" dirty="0">
                  <a:solidFill>
                    <a:srgbClr val="7F7F7F"/>
                  </a:solidFill>
                  <a:latin typeface="Calibri" charset="0"/>
                  <a:cs typeface="Calibri" charset="0"/>
                </a:endParaRPr>
              </a:p>
            </p:txBody>
          </p:sp>
          <p:sp>
            <p:nvSpPr>
              <p:cNvPr id="57" name="TextBox 56"/>
              <p:cNvSpPr txBox="1"/>
              <p:nvPr/>
            </p:nvSpPr>
            <p:spPr bwMode="auto">
              <a:xfrm>
                <a:off x="3955326" y="4952659"/>
                <a:ext cx="750887"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Κύπρος</a:t>
                </a:r>
                <a:endParaRPr lang="en-US" sz="1000" b="1" dirty="0">
                  <a:solidFill>
                    <a:srgbClr val="7F7F7F"/>
                  </a:solidFill>
                  <a:latin typeface="Calibri" charset="0"/>
                  <a:cs typeface="Calibri" charset="0"/>
                </a:endParaRPr>
              </a:p>
            </p:txBody>
          </p:sp>
          <p:sp>
            <p:nvSpPr>
              <p:cNvPr id="61" name="TextBox 60"/>
              <p:cNvSpPr txBox="1"/>
              <p:nvPr/>
            </p:nvSpPr>
            <p:spPr bwMode="auto">
              <a:xfrm>
                <a:off x="3657681" y="5802479"/>
                <a:ext cx="1346176"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Τσεχική Δημοκρατία</a:t>
                </a:r>
                <a:endParaRPr lang="en-US" sz="1000" b="1" dirty="0">
                  <a:solidFill>
                    <a:srgbClr val="7F7F7F"/>
                  </a:solidFill>
                  <a:latin typeface="Calibri" charset="0"/>
                  <a:cs typeface="Calibri" charset="0"/>
                </a:endParaRPr>
              </a:p>
            </p:txBody>
          </p:sp>
          <p:sp>
            <p:nvSpPr>
              <p:cNvPr id="65" name="TextBox 64"/>
              <p:cNvSpPr txBox="1"/>
              <p:nvPr/>
            </p:nvSpPr>
            <p:spPr bwMode="auto">
              <a:xfrm>
                <a:off x="3806504" y="4099840"/>
                <a:ext cx="1048531"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Βουλγαρία</a:t>
                </a:r>
                <a:endParaRPr lang="en-US" sz="1000" b="1" dirty="0">
                  <a:solidFill>
                    <a:srgbClr val="7F7F7F"/>
                  </a:solidFill>
                  <a:latin typeface="Calibri" charset="0"/>
                  <a:cs typeface="Calibri" charset="0"/>
                </a:endParaRPr>
              </a:p>
            </p:txBody>
          </p:sp>
        </p:grpSp>
        <p:grpSp>
          <p:nvGrpSpPr>
            <p:cNvPr id="74" name="Group 73"/>
            <p:cNvGrpSpPr/>
            <p:nvPr/>
          </p:nvGrpSpPr>
          <p:grpSpPr>
            <a:xfrm>
              <a:off x="5372889" y="1861861"/>
              <a:ext cx="979143" cy="4085235"/>
              <a:chOff x="5372889" y="1963465"/>
              <a:chExt cx="979143" cy="4085235"/>
            </a:xfrm>
          </p:grpSpPr>
          <p:grpSp>
            <p:nvGrpSpPr>
              <p:cNvPr id="6" name="Group 34"/>
              <p:cNvGrpSpPr/>
              <p:nvPr/>
            </p:nvGrpSpPr>
            <p:grpSpPr>
              <a:xfrm>
                <a:off x="5601316" y="1963465"/>
                <a:ext cx="522288" cy="3792667"/>
                <a:chOff x="5343799" y="2327542"/>
                <a:chExt cx="522288" cy="3792667"/>
              </a:xfrm>
              <a:effectLst>
                <a:outerShdw blurRad="50800" dist="38100" dir="2700000" sx="101000" sy="101000" algn="tl" rotWithShape="0">
                  <a:srgbClr val="000000">
                    <a:alpha val="41000"/>
                  </a:srgbClr>
                </a:outerShdw>
              </a:effectLst>
            </p:grpSpPr>
            <p:pic>
              <p:nvPicPr>
                <p:cNvPr id="20494" name="Picture 14"/>
                <p:cNvPicPr>
                  <a:picLocks noChangeAspect="1" noChangeArrowheads="1"/>
                </p:cNvPicPr>
                <p:nvPr/>
              </p:nvPicPr>
              <p:blipFill>
                <a:blip r:embed="rId13"/>
                <a:srcRect/>
                <a:stretch>
                  <a:fillRect/>
                </a:stretch>
              </p:blipFill>
              <p:spPr bwMode="auto">
                <a:xfrm>
                  <a:off x="5343799" y="2327542"/>
                  <a:ext cx="522288" cy="522288"/>
                </a:xfrm>
                <a:prstGeom prst="rect">
                  <a:avLst/>
                </a:prstGeom>
                <a:noFill/>
                <a:ln w="9525">
                  <a:noFill/>
                  <a:miter lim="800000"/>
                  <a:headEnd/>
                  <a:tailEnd/>
                </a:ln>
                <a:effectLst/>
              </p:spPr>
            </p:pic>
            <p:pic>
              <p:nvPicPr>
                <p:cNvPr id="20495" name="Picture 15"/>
                <p:cNvPicPr>
                  <a:picLocks noChangeAspect="1" noChangeArrowheads="1"/>
                </p:cNvPicPr>
                <p:nvPr/>
              </p:nvPicPr>
              <p:blipFill>
                <a:blip r:embed="rId14"/>
                <a:srcRect/>
                <a:stretch>
                  <a:fillRect/>
                </a:stretch>
              </p:blipFill>
              <p:spPr bwMode="auto">
                <a:xfrm>
                  <a:off x="5343799" y="3145137"/>
                  <a:ext cx="522288" cy="522287"/>
                </a:xfrm>
                <a:prstGeom prst="rect">
                  <a:avLst/>
                </a:prstGeom>
                <a:noFill/>
                <a:ln w="9525">
                  <a:noFill/>
                  <a:miter lim="800000"/>
                  <a:headEnd/>
                  <a:tailEnd/>
                </a:ln>
                <a:effectLst/>
              </p:spPr>
            </p:pic>
            <p:pic>
              <p:nvPicPr>
                <p:cNvPr id="20497" name="Picture 17"/>
                <p:cNvPicPr>
                  <a:picLocks noChangeAspect="1" noChangeArrowheads="1"/>
                </p:cNvPicPr>
                <p:nvPr/>
              </p:nvPicPr>
              <p:blipFill>
                <a:blip r:embed="rId15"/>
                <a:srcRect/>
                <a:stretch>
                  <a:fillRect/>
                </a:stretch>
              </p:blipFill>
              <p:spPr bwMode="auto">
                <a:xfrm>
                  <a:off x="5343799" y="5597922"/>
                  <a:ext cx="522288" cy="522287"/>
                </a:xfrm>
                <a:prstGeom prst="rect">
                  <a:avLst/>
                </a:prstGeom>
                <a:noFill/>
                <a:ln w="9525">
                  <a:noFill/>
                  <a:miter lim="800000"/>
                  <a:headEnd/>
                  <a:tailEnd/>
                </a:ln>
                <a:effectLst/>
              </p:spPr>
            </p:pic>
            <p:pic>
              <p:nvPicPr>
                <p:cNvPr id="20498" name="Picture 18"/>
                <p:cNvPicPr>
                  <a:picLocks noChangeAspect="1" noChangeArrowheads="1"/>
                </p:cNvPicPr>
                <p:nvPr/>
              </p:nvPicPr>
              <p:blipFill>
                <a:blip r:embed="rId16"/>
                <a:srcRect/>
                <a:stretch>
                  <a:fillRect/>
                </a:stretch>
              </p:blipFill>
              <p:spPr bwMode="auto">
                <a:xfrm>
                  <a:off x="5343799" y="4780326"/>
                  <a:ext cx="522288" cy="522288"/>
                </a:xfrm>
                <a:prstGeom prst="rect">
                  <a:avLst/>
                </a:prstGeom>
                <a:noFill/>
                <a:ln w="9525">
                  <a:noFill/>
                  <a:miter lim="800000"/>
                  <a:headEnd/>
                  <a:tailEnd/>
                </a:ln>
                <a:effectLst/>
              </p:spPr>
            </p:pic>
            <p:pic>
              <p:nvPicPr>
                <p:cNvPr id="20499" name="Picture 19"/>
                <p:cNvPicPr>
                  <a:picLocks noChangeAspect="1" noChangeArrowheads="1"/>
                </p:cNvPicPr>
                <p:nvPr/>
              </p:nvPicPr>
              <p:blipFill>
                <a:blip r:embed="rId17"/>
                <a:srcRect/>
                <a:stretch>
                  <a:fillRect/>
                </a:stretch>
              </p:blipFill>
              <p:spPr bwMode="auto">
                <a:xfrm>
                  <a:off x="5343800" y="3962731"/>
                  <a:ext cx="522287" cy="522288"/>
                </a:xfrm>
                <a:prstGeom prst="rect">
                  <a:avLst/>
                </a:prstGeom>
                <a:noFill/>
                <a:ln w="9525">
                  <a:noFill/>
                  <a:miter lim="800000"/>
                  <a:headEnd/>
                  <a:tailEnd/>
                </a:ln>
                <a:effectLst/>
              </p:spPr>
            </p:pic>
          </p:grpSp>
          <p:sp>
            <p:nvSpPr>
              <p:cNvPr id="50" name="TextBox 49"/>
              <p:cNvSpPr txBox="1"/>
              <p:nvPr/>
            </p:nvSpPr>
            <p:spPr bwMode="auto">
              <a:xfrm>
                <a:off x="5605672" y="2455176"/>
                <a:ext cx="513576"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Δανία</a:t>
                </a:r>
                <a:endParaRPr lang="en-US" sz="1000" b="1" dirty="0">
                  <a:solidFill>
                    <a:srgbClr val="7F7F7F"/>
                  </a:solidFill>
                  <a:latin typeface="Calibri" charset="0"/>
                  <a:cs typeface="Calibri" charset="0"/>
                </a:endParaRPr>
              </a:p>
            </p:txBody>
          </p:sp>
          <p:sp>
            <p:nvSpPr>
              <p:cNvPr id="54" name="TextBox 53"/>
              <p:cNvSpPr txBox="1"/>
              <p:nvPr/>
            </p:nvSpPr>
            <p:spPr bwMode="auto">
              <a:xfrm>
                <a:off x="5372889" y="3303250"/>
                <a:ext cx="979143"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Φινλανδία</a:t>
                </a:r>
                <a:endParaRPr lang="en-US" sz="1000" b="1" dirty="0">
                  <a:solidFill>
                    <a:srgbClr val="7F7F7F"/>
                  </a:solidFill>
                  <a:latin typeface="Calibri" charset="0"/>
                  <a:cs typeface="Calibri" charset="0"/>
                </a:endParaRPr>
              </a:p>
            </p:txBody>
          </p:sp>
          <p:sp>
            <p:nvSpPr>
              <p:cNvPr id="58" name="TextBox 57"/>
              <p:cNvSpPr txBox="1"/>
              <p:nvPr/>
            </p:nvSpPr>
            <p:spPr bwMode="auto">
              <a:xfrm>
                <a:off x="5487017" y="4952659"/>
                <a:ext cx="750887"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Ιρλανδία</a:t>
                </a:r>
                <a:endParaRPr lang="en-US" sz="1000" b="1" dirty="0">
                  <a:solidFill>
                    <a:srgbClr val="7F7F7F"/>
                  </a:solidFill>
                  <a:latin typeface="Calibri" charset="0"/>
                  <a:cs typeface="Calibri" charset="0"/>
                </a:endParaRPr>
              </a:p>
            </p:txBody>
          </p:sp>
          <p:sp>
            <p:nvSpPr>
              <p:cNvPr id="62" name="TextBox 61"/>
              <p:cNvSpPr txBox="1"/>
              <p:nvPr/>
            </p:nvSpPr>
            <p:spPr bwMode="auto">
              <a:xfrm>
                <a:off x="5487017" y="5802479"/>
                <a:ext cx="750887"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Ουγγαρία</a:t>
                </a:r>
                <a:endParaRPr lang="en-US" sz="1000" b="1" dirty="0">
                  <a:solidFill>
                    <a:srgbClr val="7F7F7F"/>
                  </a:solidFill>
                  <a:latin typeface="Calibri" charset="0"/>
                  <a:cs typeface="Calibri" charset="0"/>
                </a:endParaRPr>
              </a:p>
            </p:txBody>
          </p:sp>
          <p:sp>
            <p:nvSpPr>
              <p:cNvPr id="66" name="TextBox 65"/>
              <p:cNvSpPr txBox="1"/>
              <p:nvPr/>
            </p:nvSpPr>
            <p:spPr bwMode="auto">
              <a:xfrm>
                <a:off x="5546345" y="4099840"/>
                <a:ext cx="632231"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Ιταλία</a:t>
                </a:r>
                <a:endParaRPr lang="en-US" sz="1000" b="1" dirty="0">
                  <a:solidFill>
                    <a:srgbClr val="7F7F7F"/>
                  </a:solidFill>
                  <a:latin typeface="Calibri" charset="0"/>
                  <a:cs typeface="Calibri" charset="0"/>
                </a:endParaRPr>
              </a:p>
            </p:txBody>
          </p:sp>
        </p:grpSp>
        <p:grpSp>
          <p:nvGrpSpPr>
            <p:cNvPr id="76" name="Group 75"/>
            <p:cNvGrpSpPr/>
            <p:nvPr/>
          </p:nvGrpSpPr>
          <p:grpSpPr>
            <a:xfrm>
              <a:off x="6609362" y="1861861"/>
              <a:ext cx="1035647" cy="4085235"/>
              <a:chOff x="6617829" y="1963465"/>
              <a:chExt cx="1035647" cy="4085235"/>
            </a:xfrm>
          </p:grpSpPr>
          <p:grpSp>
            <p:nvGrpSpPr>
              <p:cNvPr id="7" name="Group 35"/>
              <p:cNvGrpSpPr/>
              <p:nvPr/>
            </p:nvGrpSpPr>
            <p:grpSpPr>
              <a:xfrm>
                <a:off x="6874508" y="1963465"/>
                <a:ext cx="522288" cy="3792666"/>
                <a:chOff x="7001403" y="2327543"/>
                <a:chExt cx="522288" cy="3792666"/>
              </a:xfrm>
              <a:effectLst>
                <a:outerShdw blurRad="50800" dist="38100" dir="2700000" sx="101000" sy="101000" algn="tl" rotWithShape="0">
                  <a:srgbClr val="000000">
                    <a:alpha val="42000"/>
                  </a:srgbClr>
                </a:outerShdw>
              </a:effectLst>
            </p:grpSpPr>
            <p:pic>
              <p:nvPicPr>
                <p:cNvPr id="20496" name="Picture 16"/>
                <p:cNvPicPr>
                  <a:picLocks noChangeAspect="1" noChangeArrowheads="1"/>
                </p:cNvPicPr>
                <p:nvPr/>
              </p:nvPicPr>
              <p:blipFill>
                <a:blip r:embed="rId18"/>
                <a:srcRect/>
                <a:stretch>
                  <a:fillRect/>
                </a:stretch>
              </p:blipFill>
              <p:spPr bwMode="auto">
                <a:xfrm>
                  <a:off x="7001404" y="2327543"/>
                  <a:ext cx="522287" cy="522287"/>
                </a:xfrm>
                <a:prstGeom prst="rect">
                  <a:avLst/>
                </a:prstGeom>
                <a:noFill/>
                <a:ln w="9525">
                  <a:noFill/>
                  <a:miter lim="800000"/>
                  <a:headEnd/>
                  <a:tailEnd/>
                </a:ln>
                <a:effectLst/>
              </p:spPr>
            </p:pic>
            <p:pic>
              <p:nvPicPr>
                <p:cNvPr id="20500" name="Picture 20"/>
                <p:cNvPicPr>
                  <a:picLocks noChangeAspect="1" noChangeArrowheads="1"/>
                </p:cNvPicPr>
                <p:nvPr/>
              </p:nvPicPr>
              <p:blipFill>
                <a:blip r:embed="rId19"/>
                <a:srcRect/>
                <a:stretch>
                  <a:fillRect/>
                </a:stretch>
              </p:blipFill>
              <p:spPr bwMode="auto">
                <a:xfrm>
                  <a:off x="7001403" y="3145137"/>
                  <a:ext cx="522288" cy="522288"/>
                </a:xfrm>
                <a:prstGeom prst="rect">
                  <a:avLst/>
                </a:prstGeom>
                <a:noFill/>
                <a:ln w="9525">
                  <a:noFill/>
                  <a:miter lim="800000"/>
                  <a:headEnd/>
                  <a:tailEnd/>
                </a:ln>
                <a:effectLst/>
              </p:spPr>
            </p:pic>
            <p:pic>
              <p:nvPicPr>
                <p:cNvPr id="20501" name="Picture 21"/>
                <p:cNvPicPr>
                  <a:picLocks noChangeAspect="1" noChangeArrowheads="1"/>
                </p:cNvPicPr>
                <p:nvPr/>
              </p:nvPicPr>
              <p:blipFill>
                <a:blip r:embed="rId20"/>
                <a:srcRect/>
                <a:stretch>
                  <a:fillRect/>
                </a:stretch>
              </p:blipFill>
              <p:spPr bwMode="auto">
                <a:xfrm>
                  <a:off x="7001403" y="3962732"/>
                  <a:ext cx="522288" cy="522287"/>
                </a:xfrm>
                <a:prstGeom prst="rect">
                  <a:avLst/>
                </a:prstGeom>
                <a:noFill/>
                <a:ln w="9525">
                  <a:noFill/>
                  <a:miter lim="800000"/>
                  <a:headEnd/>
                  <a:tailEnd/>
                </a:ln>
                <a:effectLst/>
              </p:spPr>
            </p:pic>
            <p:pic>
              <p:nvPicPr>
                <p:cNvPr id="20502" name="Picture 22"/>
                <p:cNvPicPr>
                  <a:picLocks noChangeAspect="1" noChangeArrowheads="1"/>
                </p:cNvPicPr>
                <p:nvPr/>
              </p:nvPicPr>
              <p:blipFill>
                <a:blip r:embed="rId21"/>
                <a:srcRect/>
                <a:stretch>
                  <a:fillRect/>
                </a:stretch>
              </p:blipFill>
              <p:spPr bwMode="auto">
                <a:xfrm>
                  <a:off x="7001404" y="4780326"/>
                  <a:ext cx="522287" cy="522288"/>
                </a:xfrm>
                <a:prstGeom prst="rect">
                  <a:avLst/>
                </a:prstGeom>
                <a:noFill/>
                <a:ln w="9525">
                  <a:noFill/>
                  <a:miter lim="800000"/>
                  <a:headEnd/>
                  <a:tailEnd/>
                </a:ln>
                <a:effectLst/>
              </p:spPr>
            </p:pic>
            <p:pic>
              <p:nvPicPr>
                <p:cNvPr id="20503" name="Picture 23"/>
                <p:cNvPicPr>
                  <a:picLocks noChangeAspect="1" noChangeArrowheads="1"/>
                </p:cNvPicPr>
                <p:nvPr/>
              </p:nvPicPr>
              <p:blipFill>
                <a:blip r:embed="rId22"/>
                <a:srcRect/>
                <a:stretch>
                  <a:fillRect/>
                </a:stretch>
              </p:blipFill>
              <p:spPr bwMode="auto">
                <a:xfrm>
                  <a:off x="7001404" y="5597921"/>
                  <a:ext cx="522287" cy="522288"/>
                </a:xfrm>
                <a:prstGeom prst="rect">
                  <a:avLst/>
                </a:prstGeom>
                <a:noFill/>
                <a:ln w="9525">
                  <a:noFill/>
                  <a:miter lim="800000"/>
                  <a:headEnd/>
                  <a:tailEnd/>
                </a:ln>
                <a:effectLst/>
              </p:spPr>
            </p:pic>
          </p:grpSp>
          <p:sp>
            <p:nvSpPr>
              <p:cNvPr id="51" name="TextBox 50"/>
              <p:cNvSpPr txBox="1"/>
              <p:nvPr/>
            </p:nvSpPr>
            <p:spPr bwMode="auto">
              <a:xfrm>
                <a:off x="6708072" y="2455176"/>
                <a:ext cx="855160"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Γερμανία</a:t>
                </a:r>
                <a:endParaRPr lang="en-US" sz="1000" b="1" dirty="0">
                  <a:solidFill>
                    <a:srgbClr val="7F7F7F"/>
                  </a:solidFill>
                  <a:latin typeface="Calibri" charset="0"/>
                  <a:cs typeface="Calibri" charset="0"/>
                </a:endParaRPr>
              </a:p>
            </p:txBody>
          </p:sp>
          <p:sp>
            <p:nvSpPr>
              <p:cNvPr id="55" name="TextBox 54"/>
              <p:cNvSpPr txBox="1"/>
              <p:nvPr/>
            </p:nvSpPr>
            <p:spPr bwMode="auto">
              <a:xfrm>
                <a:off x="6760209" y="3303250"/>
                <a:ext cx="750887"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Λετονία</a:t>
                </a:r>
                <a:endParaRPr lang="en-US" sz="1000" b="1" dirty="0">
                  <a:solidFill>
                    <a:srgbClr val="7F7F7F"/>
                  </a:solidFill>
                  <a:latin typeface="Calibri" charset="0"/>
                  <a:cs typeface="Calibri" charset="0"/>
                </a:endParaRPr>
              </a:p>
            </p:txBody>
          </p:sp>
          <p:sp>
            <p:nvSpPr>
              <p:cNvPr id="59" name="TextBox 58"/>
              <p:cNvSpPr txBox="1"/>
              <p:nvPr/>
            </p:nvSpPr>
            <p:spPr bwMode="auto">
              <a:xfrm>
                <a:off x="6617829" y="4952659"/>
                <a:ext cx="1035647"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Λουξεμβούργο</a:t>
                </a:r>
                <a:endParaRPr lang="en-US" sz="1000" b="1" dirty="0">
                  <a:solidFill>
                    <a:srgbClr val="7F7F7F"/>
                  </a:solidFill>
                  <a:latin typeface="Calibri" charset="0"/>
                  <a:cs typeface="Calibri" charset="0"/>
                </a:endParaRPr>
              </a:p>
            </p:txBody>
          </p:sp>
          <p:sp>
            <p:nvSpPr>
              <p:cNvPr id="63" name="TextBox 62"/>
              <p:cNvSpPr txBox="1"/>
              <p:nvPr/>
            </p:nvSpPr>
            <p:spPr bwMode="auto">
              <a:xfrm>
                <a:off x="6760209" y="5802479"/>
                <a:ext cx="750887"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Μάλτα</a:t>
                </a:r>
                <a:endParaRPr lang="en-US" sz="1000" b="1" dirty="0">
                  <a:solidFill>
                    <a:srgbClr val="7F7F7F"/>
                  </a:solidFill>
                  <a:latin typeface="Calibri" charset="0"/>
                  <a:cs typeface="Calibri" charset="0"/>
                </a:endParaRPr>
              </a:p>
            </p:txBody>
          </p:sp>
          <p:sp>
            <p:nvSpPr>
              <p:cNvPr id="67" name="TextBox 66"/>
              <p:cNvSpPr txBox="1"/>
              <p:nvPr/>
            </p:nvSpPr>
            <p:spPr bwMode="auto">
              <a:xfrm>
                <a:off x="6760209" y="4099840"/>
                <a:ext cx="750887"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Λιθουανία</a:t>
                </a:r>
                <a:endParaRPr lang="en-US" sz="1000" b="1" dirty="0">
                  <a:solidFill>
                    <a:srgbClr val="7F7F7F"/>
                  </a:solidFill>
                  <a:latin typeface="Calibri" charset="0"/>
                  <a:cs typeface="Calibri" charset="0"/>
                </a:endParaRPr>
              </a:p>
            </p:txBody>
          </p:sp>
        </p:grpSp>
        <p:grpSp>
          <p:nvGrpSpPr>
            <p:cNvPr id="77" name="Group 76"/>
            <p:cNvGrpSpPr/>
            <p:nvPr/>
          </p:nvGrpSpPr>
          <p:grpSpPr>
            <a:xfrm>
              <a:off x="8118137" y="1837477"/>
              <a:ext cx="750887" cy="4109619"/>
              <a:chOff x="8219741" y="1939081"/>
              <a:chExt cx="750887" cy="4109619"/>
            </a:xfrm>
          </p:grpSpPr>
          <p:pic>
            <p:nvPicPr>
              <p:cNvPr id="20504" name="Picture 24"/>
              <p:cNvPicPr>
                <a:picLocks noChangeAspect="1" noChangeArrowheads="1"/>
              </p:cNvPicPr>
              <p:nvPr/>
            </p:nvPicPr>
            <p:blipFill>
              <a:blip r:embed="rId23"/>
              <a:srcRect/>
              <a:stretch>
                <a:fillRect/>
              </a:stretch>
            </p:blipFill>
            <p:spPr bwMode="auto">
              <a:xfrm>
                <a:off x="8334041" y="1939081"/>
                <a:ext cx="522287" cy="522287"/>
              </a:xfrm>
              <a:prstGeom prst="rect">
                <a:avLst/>
              </a:prstGeom>
              <a:noFill/>
              <a:ln w="9525">
                <a:noFill/>
                <a:miter lim="800000"/>
                <a:headEnd/>
                <a:tailEnd/>
              </a:ln>
              <a:effectLst>
                <a:outerShdw blurRad="50800" dist="50800" dir="5400000" algn="ctr" rotWithShape="0">
                  <a:schemeClr val="tx1">
                    <a:lumMod val="50000"/>
                    <a:lumOff val="50000"/>
                  </a:schemeClr>
                </a:outerShdw>
              </a:effectLst>
            </p:spPr>
          </p:pic>
          <p:pic>
            <p:nvPicPr>
              <p:cNvPr id="20505" name="Picture 25"/>
              <p:cNvPicPr>
                <a:picLocks noChangeAspect="1" noChangeArrowheads="1"/>
              </p:cNvPicPr>
              <p:nvPr/>
            </p:nvPicPr>
            <p:blipFill>
              <a:blip r:embed="rId24"/>
              <a:srcRect/>
              <a:stretch>
                <a:fillRect/>
              </a:stretch>
            </p:blipFill>
            <p:spPr bwMode="auto">
              <a:xfrm>
                <a:off x="8334040" y="2781059"/>
                <a:ext cx="522288" cy="522287"/>
              </a:xfrm>
              <a:prstGeom prst="rect">
                <a:avLst/>
              </a:prstGeom>
              <a:noFill/>
              <a:ln w="9525">
                <a:noFill/>
                <a:miter lim="800000"/>
                <a:headEnd/>
                <a:tailEnd/>
              </a:ln>
              <a:effectLst>
                <a:outerShdw blurRad="50800" dist="50800" dir="5400000" algn="ctr" rotWithShape="0">
                  <a:schemeClr val="tx1">
                    <a:lumMod val="50000"/>
                    <a:lumOff val="50000"/>
                  </a:schemeClr>
                </a:outerShdw>
              </a:effectLst>
            </p:spPr>
          </p:pic>
          <p:pic>
            <p:nvPicPr>
              <p:cNvPr id="20506" name="Picture 26"/>
              <p:cNvPicPr>
                <a:picLocks noChangeAspect="1" noChangeArrowheads="1"/>
              </p:cNvPicPr>
              <p:nvPr/>
            </p:nvPicPr>
            <p:blipFill>
              <a:blip r:embed="rId25"/>
              <a:srcRect/>
              <a:stretch>
                <a:fillRect/>
              </a:stretch>
            </p:blipFill>
            <p:spPr bwMode="auto">
              <a:xfrm>
                <a:off x="8334040" y="3598653"/>
                <a:ext cx="522288" cy="522288"/>
              </a:xfrm>
              <a:prstGeom prst="rect">
                <a:avLst/>
              </a:prstGeom>
              <a:noFill/>
              <a:ln w="9525">
                <a:noFill/>
                <a:miter lim="800000"/>
                <a:headEnd/>
                <a:tailEnd/>
              </a:ln>
              <a:effectLst>
                <a:outerShdw blurRad="50800" dist="50800" dir="5400000" algn="ctr" rotWithShape="0">
                  <a:schemeClr val="tx1">
                    <a:lumMod val="50000"/>
                    <a:lumOff val="50000"/>
                  </a:schemeClr>
                </a:outerShdw>
              </a:effectLst>
            </p:spPr>
          </p:pic>
          <p:pic>
            <p:nvPicPr>
              <p:cNvPr id="20507" name="Picture 27"/>
              <p:cNvPicPr>
                <a:picLocks noChangeAspect="1" noChangeArrowheads="1"/>
              </p:cNvPicPr>
              <p:nvPr/>
            </p:nvPicPr>
            <p:blipFill>
              <a:blip r:embed="rId26"/>
              <a:srcRect/>
              <a:stretch>
                <a:fillRect/>
              </a:stretch>
            </p:blipFill>
            <p:spPr bwMode="auto">
              <a:xfrm>
                <a:off x="8334041" y="4416248"/>
                <a:ext cx="522287" cy="522288"/>
              </a:xfrm>
              <a:prstGeom prst="rect">
                <a:avLst/>
              </a:prstGeom>
              <a:noFill/>
              <a:ln w="9525">
                <a:noFill/>
                <a:miter lim="800000"/>
                <a:headEnd/>
                <a:tailEnd/>
              </a:ln>
              <a:effectLst>
                <a:outerShdw blurRad="50800" dist="50800" dir="5400000" algn="ctr" rotWithShape="0">
                  <a:schemeClr val="tx1">
                    <a:lumMod val="50000"/>
                    <a:lumOff val="50000"/>
                  </a:schemeClr>
                </a:outerShdw>
              </a:effectLst>
            </p:spPr>
          </p:pic>
          <p:pic>
            <p:nvPicPr>
              <p:cNvPr id="20508" name="Picture 28"/>
              <p:cNvPicPr>
                <a:picLocks noChangeAspect="1" noChangeArrowheads="1"/>
              </p:cNvPicPr>
              <p:nvPr/>
            </p:nvPicPr>
            <p:blipFill>
              <a:blip r:embed="rId27"/>
              <a:srcRect/>
              <a:stretch>
                <a:fillRect/>
              </a:stretch>
            </p:blipFill>
            <p:spPr bwMode="auto">
              <a:xfrm>
                <a:off x="8334040" y="5233844"/>
                <a:ext cx="522288" cy="522287"/>
              </a:xfrm>
              <a:prstGeom prst="rect">
                <a:avLst/>
              </a:prstGeom>
              <a:noFill/>
              <a:ln w="9525">
                <a:noFill/>
                <a:miter lim="800000"/>
                <a:headEnd/>
                <a:tailEnd/>
              </a:ln>
              <a:effectLst>
                <a:outerShdw blurRad="50800" dist="50800" dir="5400000" algn="ctr" rotWithShape="0">
                  <a:schemeClr val="tx1">
                    <a:lumMod val="50000"/>
                    <a:lumOff val="50000"/>
                  </a:schemeClr>
                </a:outerShdw>
              </a:effectLst>
            </p:spPr>
          </p:pic>
          <p:sp>
            <p:nvSpPr>
              <p:cNvPr id="52" name="TextBox 51"/>
              <p:cNvSpPr txBox="1"/>
              <p:nvPr/>
            </p:nvSpPr>
            <p:spPr bwMode="auto">
              <a:xfrm>
                <a:off x="8219741" y="2455176"/>
                <a:ext cx="750887"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Ολλανδία</a:t>
                </a:r>
                <a:endParaRPr lang="en-US" sz="1000" b="1" dirty="0">
                  <a:solidFill>
                    <a:srgbClr val="7F7F7F"/>
                  </a:solidFill>
                  <a:latin typeface="Calibri" charset="0"/>
                  <a:cs typeface="Calibri" charset="0"/>
                </a:endParaRPr>
              </a:p>
            </p:txBody>
          </p:sp>
          <p:sp>
            <p:nvSpPr>
              <p:cNvPr id="56" name="TextBox 55"/>
              <p:cNvSpPr txBox="1"/>
              <p:nvPr/>
            </p:nvSpPr>
            <p:spPr bwMode="auto">
              <a:xfrm>
                <a:off x="8219741" y="3303250"/>
                <a:ext cx="750887"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Πολωνία</a:t>
                </a:r>
                <a:endParaRPr lang="en-US" sz="1000" b="1" dirty="0">
                  <a:solidFill>
                    <a:srgbClr val="7F7F7F"/>
                  </a:solidFill>
                  <a:latin typeface="Calibri" charset="0"/>
                  <a:cs typeface="Calibri" charset="0"/>
                </a:endParaRPr>
              </a:p>
            </p:txBody>
          </p:sp>
          <p:sp>
            <p:nvSpPr>
              <p:cNvPr id="60" name="TextBox 59"/>
              <p:cNvSpPr txBox="1"/>
              <p:nvPr/>
            </p:nvSpPr>
            <p:spPr bwMode="auto">
              <a:xfrm flipH="1">
                <a:off x="8235486" y="4952659"/>
                <a:ext cx="719397"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Σλοβακία</a:t>
                </a:r>
                <a:endParaRPr lang="en-US" sz="1000" b="1" dirty="0">
                  <a:solidFill>
                    <a:srgbClr val="7F7F7F"/>
                  </a:solidFill>
                  <a:latin typeface="Calibri" charset="0"/>
                  <a:cs typeface="Calibri" charset="0"/>
                </a:endParaRPr>
              </a:p>
            </p:txBody>
          </p:sp>
          <p:sp>
            <p:nvSpPr>
              <p:cNvPr id="64" name="TextBox 63"/>
              <p:cNvSpPr txBox="1"/>
              <p:nvPr/>
            </p:nvSpPr>
            <p:spPr bwMode="auto">
              <a:xfrm>
                <a:off x="8219741" y="5802479"/>
                <a:ext cx="750887"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Σλοβενία</a:t>
                </a:r>
                <a:endParaRPr lang="en-US" sz="1000" b="1" dirty="0">
                  <a:solidFill>
                    <a:srgbClr val="7F7F7F"/>
                  </a:solidFill>
                  <a:latin typeface="Calibri" charset="0"/>
                  <a:cs typeface="Calibri" charset="0"/>
                </a:endParaRPr>
              </a:p>
            </p:txBody>
          </p:sp>
          <p:sp>
            <p:nvSpPr>
              <p:cNvPr id="68" name="TextBox 67"/>
              <p:cNvSpPr txBox="1"/>
              <p:nvPr/>
            </p:nvSpPr>
            <p:spPr bwMode="auto">
              <a:xfrm>
                <a:off x="8219741" y="4099840"/>
                <a:ext cx="750887" cy="246221"/>
              </a:xfrm>
              <a:prstGeom prst="rect">
                <a:avLst/>
              </a:prstGeom>
              <a:noFill/>
            </p:spPr>
            <p:txBody>
              <a:bodyPr wrap="square">
                <a:spAutoFit/>
              </a:bodyPr>
              <a:lstStyle/>
              <a:p>
                <a:pPr algn="ctr"/>
                <a:r>
                  <a:rPr lang="el-GR" sz="1000" b="1" dirty="0" smtClean="0">
                    <a:solidFill>
                      <a:srgbClr val="7F7F7F"/>
                    </a:solidFill>
                    <a:latin typeface="Calibri" charset="0"/>
                    <a:cs typeface="Calibri" charset="0"/>
                  </a:rPr>
                  <a:t>Ρουμανία</a:t>
                </a:r>
                <a:endParaRPr lang="en-US" sz="1000" b="1" dirty="0">
                  <a:solidFill>
                    <a:srgbClr val="7F7F7F"/>
                  </a:solidFill>
                  <a:latin typeface="Calibri" charset="0"/>
                  <a:cs typeface="Calibri"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lide(fromTo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nodeType="click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slide(fromTop)">
                                      <p:cBhvr>
                                        <p:cTn id="21" dur="500"/>
                                        <p:tgtEl>
                                          <p:spTgt spid="78"/>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9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3"/>
          <p:cNvSpPr>
            <a:spLocks noGrp="1"/>
          </p:cNvSpPr>
          <p:nvPr>
            <p:ph type="ctrTitle"/>
          </p:nvPr>
        </p:nvSpPr>
        <p:spPr bwMode="auto">
          <a:xfrm>
            <a:off x="569913" y="458788"/>
            <a:ext cx="8782050" cy="1089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t>ΘΕΣΜΙΚΟ ΠΛΑΙΣΙΟ ΓΙΑ ΤΙΣ</a:t>
            </a:r>
            <a:r>
              <a:rPr lang="en-US" smtClean="0"/>
              <a:t/>
            </a:r>
            <a:br>
              <a:rPr lang="en-US" smtClean="0"/>
            </a:br>
            <a:r>
              <a:rPr lang="el-GR" smtClean="0"/>
              <a:t>ΣΤΑΤΙΣΤΙΚΕΣ</a:t>
            </a:r>
            <a:r>
              <a:rPr lang="en-US" smtClean="0"/>
              <a:t> </a:t>
            </a:r>
            <a:r>
              <a:rPr lang="el-GR" smtClean="0"/>
              <a:t>ΤΗΣ ΔΥΕ</a:t>
            </a:r>
            <a:endParaRPr lang="en-US" b="1" smtClean="0"/>
          </a:p>
        </p:txBody>
      </p:sp>
      <p:sp>
        <p:nvSpPr>
          <p:cNvPr id="3" name="TextBox 2"/>
          <p:cNvSpPr txBox="1"/>
          <p:nvPr/>
        </p:nvSpPr>
        <p:spPr>
          <a:xfrm>
            <a:off x="493713" y="1768998"/>
            <a:ext cx="8858250" cy="1323975"/>
          </a:xfrm>
          <a:prstGeom prst="rect">
            <a:avLst/>
          </a:prstGeom>
          <a:noFill/>
        </p:spPr>
        <p:txBody>
          <a:bodyPr>
            <a:spAutoFit/>
          </a:bodyPr>
          <a:lstStyle/>
          <a:p>
            <a:r>
              <a:rPr lang="en-US" sz="2000" b="1" dirty="0" err="1">
                <a:solidFill>
                  <a:srgbClr val="FFCC00"/>
                </a:solidFill>
                <a:latin typeface="Calibri" charset="0"/>
              </a:rPr>
              <a:t>ΚΑΝΟΝΙΣΜΟΣ</a:t>
            </a:r>
            <a:r>
              <a:rPr lang="en-US" sz="2000" b="1" dirty="0">
                <a:solidFill>
                  <a:srgbClr val="FFCC00"/>
                </a:solidFill>
                <a:latin typeface="Calibri" charset="0"/>
              </a:rPr>
              <a:t> (</a:t>
            </a:r>
            <a:r>
              <a:rPr lang="en-US" sz="2000" b="1" dirty="0" err="1">
                <a:solidFill>
                  <a:srgbClr val="FFCC00"/>
                </a:solidFill>
                <a:latin typeface="Calibri" charset="0"/>
              </a:rPr>
              <a:t>ΕΚ</a:t>
            </a:r>
            <a:r>
              <a:rPr lang="en-US" sz="2000" b="1" dirty="0">
                <a:solidFill>
                  <a:srgbClr val="FFCC00"/>
                </a:solidFill>
                <a:latin typeface="Calibri" charset="0"/>
              </a:rPr>
              <a:t>) </a:t>
            </a:r>
            <a:r>
              <a:rPr lang="en-US" sz="2000" b="1" dirty="0" err="1">
                <a:solidFill>
                  <a:srgbClr val="FFCC00"/>
                </a:solidFill>
                <a:latin typeface="Calibri" charset="0"/>
              </a:rPr>
              <a:t>αριθ</a:t>
            </a:r>
            <a:r>
              <a:rPr lang="en-US" sz="2000" b="1" dirty="0">
                <a:solidFill>
                  <a:srgbClr val="FFCC00"/>
                </a:solidFill>
                <a:latin typeface="Calibri" charset="0"/>
              </a:rPr>
              <a:t>. 479/2009 </a:t>
            </a:r>
            <a:r>
              <a:rPr lang="en-US" sz="2000" b="1" dirty="0" err="1">
                <a:solidFill>
                  <a:srgbClr val="FFCC00"/>
                </a:solidFill>
                <a:latin typeface="Calibri" charset="0"/>
              </a:rPr>
              <a:t>ΤΟΥ</a:t>
            </a:r>
            <a:r>
              <a:rPr lang="en-US" sz="2000" b="1" dirty="0">
                <a:solidFill>
                  <a:srgbClr val="FFCC00"/>
                </a:solidFill>
                <a:latin typeface="Calibri" charset="0"/>
              </a:rPr>
              <a:t> </a:t>
            </a:r>
            <a:r>
              <a:rPr lang="en-US" sz="2000" b="1" dirty="0" err="1">
                <a:solidFill>
                  <a:srgbClr val="FFCC00"/>
                </a:solidFill>
                <a:latin typeface="Calibri" charset="0"/>
              </a:rPr>
              <a:t>ΣΥΜΒΟΥΛΙΟΥ</a:t>
            </a:r>
            <a:r>
              <a:rPr lang="el-GR" sz="2000" b="1" dirty="0">
                <a:solidFill>
                  <a:srgbClr val="FFCC00"/>
                </a:solidFill>
                <a:latin typeface="Calibri" charset="0"/>
              </a:rPr>
              <a:t> </a:t>
            </a:r>
            <a:r>
              <a:rPr lang="en-US" sz="2000" b="1" dirty="0" err="1">
                <a:solidFill>
                  <a:srgbClr val="FFCC00"/>
                </a:solidFill>
                <a:latin typeface="Calibri" charset="0"/>
              </a:rPr>
              <a:t>της</a:t>
            </a:r>
            <a:r>
              <a:rPr lang="en-US" sz="2000" b="1" dirty="0">
                <a:solidFill>
                  <a:srgbClr val="FFCC00"/>
                </a:solidFill>
                <a:latin typeface="Calibri" charset="0"/>
              </a:rPr>
              <a:t> 25ης </a:t>
            </a:r>
            <a:r>
              <a:rPr lang="en-US" sz="2000" b="1" dirty="0" err="1">
                <a:solidFill>
                  <a:srgbClr val="FFCC00"/>
                </a:solidFill>
                <a:latin typeface="Calibri" charset="0"/>
              </a:rPr>
              <a:t>Μα</a:t>
            </a:r>
            <a:r>
              <a:rPr lang="en-US" sz="2000" b="1" dirty="0" err="1">
                <a:solidFill>
                  <a:srgbClr val="FFCC00"/>
                </a:solidFill>
                <a:latin typeface="Lucida Grande CE" charset="-18"/>
              </a:rPr>
              <a:t>ΐ</a:t>
            </a:r>
            <a:r>
              <a:rPr lang="en-US" sz="2000" b="1" dirty="0" err="1">
                <a:solidFill>
                  <a:srgbClr val="FFCC00"/>
                </a:solidFill>
                <a:latin typeface="Calibri" charset="0"/>
              </a:rPr>
              <a:t>ου</a:t>
            </a:r>
            <a:r>
              <a:rPr lang="en-US" sz="2000" b="1" dirty="0">
                <a:solidFill>
                  <a:srgbClr val="FFCC00"/>
                </a:solidFill>
                <a:latin typeface="Calibri" charset="0"/>
              </a:rPr>
              <a:t> 2009</a:t>
            </a:r>
            <a:r>
              <a:rPr lang="el-GR" sz="2000" b="1" dirty="0">
                <a:solidFill>
                  <a:srgbClr val="FFCC00"/>
                </a:solidFill>
                <a:latin typeface="Calibri" charset="0"/>
              </a:rPr>
              <a:t/>
            </a:r>
            <a:br>
              <a:rPr lang="el-GR" sz="2000" b="1" dirty="0">
                <a:solidFill>
                  <a:srgbClr val="FFCC00"/>
                </a:solidFill>
                <a:latin typeface="Calibri" charset="0"/>
              </a:rPr>
            </a:br>
            <a:r>
              <a:rPr lang="en-US" sz="2000" dirty="0" err="1">
                <a:solidFill>
                  <a:srgbClr val="7F7F7F"/>
                </a:solidFill>
                <a:latin typeface="Calibri" charset="0"/>
              </a:rPr>
              <a:t>για</a:t>
            </a:r>
            <a:r>
              <a:rPr lang="en-US" sz="2000" dirty="0">
                <a:solidFill>
                  <a:srgbClr val="7F7F7F"/>
                </a:solidFill>
                <a:latin typeface="Calibri" charset="0"/>
              </a:rPr>
              <a:t> </a:t>
            </a:r>
            <a:r>
              <a:rPr lang="en-US" sz="2000" dirty="0" err="1">
                <a:solidFill>
                  <a:srgbClr val="7F7F7F"/>
                </a:solidFill>
                <a:latin typeface="Calibri" charset="0"/>
              </a:rPr>
              <a:t>την</a:t>
            </a:r>
            <a:r>
              <a:rPr lang="en-US" sz="2000" dirty="0">
                <a:solidFill>
                  <a:srgbClr val="7F7F7F"/>
                </a:solidFill>
                <a:latin typeface="Calibri" charset="0"/>
              </a:rPr>
              <a:t> </a:t>
            </a:r>
            <a:r>
              <a:rPr lang="en-US" sz="2000" dirty="0" err="1">
                <a:solidFill>
                  <a:srgbClr val="7F7F7F"/>
                </a:solidFill>
                <a:latin typeface="Calibri" charset="0"/>
              </a:rPr>
              <a:t>εφαρμογή</a:t>
            </a:r>
            <a:r>
              <a:rPr lang="en-US" sz="2000" dirty="0">
                <a:solidFill>
                  <a:srgbClr val="7F7F7F"/>
                </a:solidFill>
                <a:latin typeface="Calibri" charset="0"/>
              </a:rPr>
              <a:t> </a:t>
            </a:r>
            <a:r>
              <a:rPr lang="en-US" sz="2000" dirty="0" err="1">
                <a:solidFill>
                  <a:srgbClr val="7F7F7F"/>
                </a:solidFill>
                <a:latin typeface="Calibri" charset="0"/>
              </a:rPr>
              <a:t>του</a:t>
            </a:r>
            <a:r>
              <a:rPr lang="en-US" sz="2000" dirty="0">
                <a:solidFill>
                  <a:srgbClr val="7F7F7F"/>
                </a:solidFill>
                <a:latin typeface="Calibri" charset="0"/>
              </a:rPr>
              <a:t> </a:t>
            </a:r>
            <a:r>
              <a:rPr lang="en-US" sz="2000" dirty="0" err="1">
                <a:solidFill>
                  <a:srgbClr val="7F7F7F"/>
                </a:solidFill>
                <a:latin typeface="Calibri" charset="0"/>
              </a:rPr>
              <a:t>πρωτοκόλλου</a:t>
            </a:r>
            <a:r>
              <a:rPr lang="en-US" sz="2000" dirty="0">
                <a:solidFill>
                  <a:srgbClr val="7F7F7F"/>
                </a:solidFill>
                <a:latin typeface="Calibri" charset="0"/>
              </a:rPr>
              <a:t> </a:t>
            </a:r>
            <a:r>
              <a:rPr lang="en-US" sz="2000" dirty="0" err="1">
                <a:solidFill>
                  <a:srgbClr val="7F7F7F"/>
                </a:solidFill>
                <a:latin typeface="Calibri" charset="0"/>
              </a:rPr>
              <a:t>σχετικά</a:t>
            </a:r>
            <a:r>
              <a:rPr lang="en-US" sz="2000" dirty="0">
                <a:solidFill>
                  <a:srgbClr val="7F7F7F"/>
                </a:solidFill>
                <a:latin typeface="Calibri" charset="0"/>
              </a:rPr>
              <a:t> </a:t>
            </a:r>
            <a:r>
              <a:rPr lang="en-US" sz="2000" dirty="0" err="1">
                <a:solidFill>
                  <a:srgbClr val="7F7F7F"/>
                </a:solidFill>
                <a:latin typeface="Calibri" charset="0"/>
              </a:rPr>
              <a:t>με</a:t>
            </a:r>
            <a:r>
              <a:rPr lang="en-US" sz="2000" dirty="0">
                <a:solidFill>
                  <a:srgbClr val="7F7F7F"/>
                </a:solidFill>
                <a:latin typeface="Calibri" charset="0"/>
              </a:rPr>
              <a:t> </a:t>
            </a:r>
            <a:r>
              <a:rPr lang="en-US" sz="2000" dirty="0" err="1">
                <a:solidFill>
                  <a:srgbClr val="7F7F7F"/>
                </a:solidFill>
                <a:latin typeface="Calibri" charset="0"/>
              </a:rPr>
              <a:t>τη</a:t>
            </a:r>
            <a:r>
              <a:rPr lang="en-US" sz="2000" dirty="0">
                <a:solidFill>
                  <a:srgbClr val="7F7F7F"/>
                </a:solidFill>
                <a:latin typeface="Calibri" charset="0"/>
              </a:rPr>
              <a:t> </a:t>
            </a:r>
            <a:r>
              <a:rPr lang="en-US" sz="2000" dirty="0" err="1">
                <a:solidFill>
                  <a:srgbClr val="7F7F7F"/>
                </a:solidFill>
                <a:latin typeface="Calibri" charset="0"/>
              </a:rPr>
              <a:t>διαδικασία</a:t>
            </a:r>
            <a:r>
              <a:rPr lang="en-US" sz="2000" dirty="0">
                <a:solidFill>
                  <a:srgbClr val="7F7F7F"/>
                </a:solidFill>
                <a:latin typeface="Calibri" charset="0"/>
              </a:rPr>
              <a:t> </a:t>
            </a:r>
            <a:r>
              <a:rPr lang="en-US" sz="2000" dirty="0" err="1">
                <a:solidFill>
                  <a:srgbClr val="7F7F7F"/>
                </a:solidFill>
                <a:latin typeface="Calibri" charset="0"/>
              </a:rPr>
              <a:t>του</a:t>
            </a:r>
            <a:r>
              <a:rPr lang="en-US" sz="2000" dirty="0">
                <a:solidFill>
                  <a:srgbClr val="7F7F7F"/>
                </a:solidFill>
                <a:latin typeface="Calibri" charset="0"/>
              </a:rPr>
              <a:t> </a:t>
            </a:r>
            <a:r>
              <a:rPr lang="en-US" sz="2000" dirty="0" err="1">
                <a:solidFill>
                  <a:srgbClr val="7F7F7F"/>
                </a:solidFill>
                <a:latin typeface="Calibri" charset="0"/>
              </a:rPr>
              <a:t>υπερβολικού</a:t>
            </a:r>
            <a:r>
              <a:rPr lang="en-US" sz="2000" dirty="0">
                <a:solidFill>
                  <a:srgbClr val="7F7F7F"/>
                </a:solidFill>
                <a:latin typeface="Calibri" charset="0"/>
              </a:rPr>
              <a:t> </a:t>
            </a:r>
            <a:r>
              <a:rPr lang="en-US" sz="2000" dirty="0" err="1">
                <a:solidFill>
                  <a:srgbClr val="7F7F7F"/>
                </a:solidFill>
                <a:latin typeface="Calibri" charset="0"/>
              </a:rPr>
              <a:t>ελλείμματος</a:t>
            </a:r>
            <a:r>
              <a:rPr lang="en-US" sz="2000" dirty="0">
                <a:solidFill>
                  <a:srgbClr val="7F7F7F"/>
                </a:solidFill>
                <a:latin typeface="Calibri" charset="0"/>
              </a:rPr>
              <a:t> </a:t>
            </a:r>
            <a:r>
              <a:rPr lang="en-US" sz="2000" dirty="0" err="1">
                <a:solidFill>
                  <a:srgbClr val="7F7F7F"/>
                </a:solidFill>
                <a:latin typeface="Calibri" charset="0"/>
              </a:rPr>
              <a:t>το</a:t>
            </a:r>
            <a:r>
              <a:rPr lang="en-US" sz="2000" dirty="0">
                <a:solidFill>
                  <a:srgbClr val="7F7F7F"/>
                </a:solidFill>
                <a:latin typeface="Calibri" charset="0"/>
              </a:rPr>
              <a:t> </a:t>
            </a:r>
            <a:r>
              <a:rPr lang="en-US" sz="2000" dirty="0" err="1">
                <a:solidFill>
                  <a:srgbClr val="7F7F7F"/>
                </a:solidFill>
                <a:latin typeface="Calibri" charset="0"/>
              </a:rPr>
              <a:t>οποίο</a:t>
            </a:r>
            <a:r>
              <a:rPr lang="en-US" sz="2000" dirty="0">
                <a:solidFill>
                  <a:srgbClr val="7F7F7F"/>
                </a:solidFill>
                <a:latin typeface="Calibri" charset="0"/>
              </a:rPr>
              <a:t> </a:t>
            </a:r>
            <a:r>
              <a:rPr lang="en-US" sz="2000" dirty="0" err="1">
                <a:solidFill>
                  <a:srgbClr val="7F7F7F"/>
                </a:solidFill>
                <a:latin typeface="Calibri" charset="0"/>
              </a:rPr>
              <a:t>προσαρτάται</a:t>
            </a:r>
            <a:r>
              <a:rPr lang="en-US" sz="2000" dirty="0">
                <a:solidFill>
                  <a:srgbClr val="7F7F7F"/>
                </a:solidFill>
                <a:latin typeface="Calibri" charset="0"/>
              </a:rPr>
              <a:t> </a:t>
            </a:r>
            <a:r>
              <a:rPr lang="en-US" sz="2000" dirty="0" err="1">
                <a:solidFill>
                  <a:srgbClr val="7F7F7F"/>
                </a:solidFill>
                <a:latin typeface="Calibri" charset="0"/>
              </a:rPr>
              <a:t>στη</a:t>
            </a:r>
            <a:r>
              <a:rPr lang="en-US" sz="2000" dirty="0" smtClean="0">
                <a:solidFill>
                  <a:srgbClr val="7F7F7F"/>
                </a:solidFill>
                <a:latin typeface="Calibri" charset="0"/>
              </a:rPr>
              <a:t> </a:t>
            </a:r>
            <a:r>
              <a:rPr lang="el-GR" sz="2000" dirty="0" smtClean="0">
                <a:solidFill>
                  <a:srgbClr val="7F7F7F"/>
                </a:solidFill>
                <a:latin typeface="Calibri" charset="0"/>
              </a:rPr>
              <a:t>Σ</a:t>
            </a:r>
            <a:r>
              <a:rPr lang="en-US" sz="2000" dirty="0" err="1" smtClean="0">
                <a:solidFill>
                  <a:srgbClr val="7F7F7F"/>
                </a:solidFill>
                <a:latin typeface="Calibri" charset="0"/>
              </a:rPr>
              <a:t>υνθήκη</a:t>
            </a:r>
            <a:r>
              <a:rPr lang="en-US" sz="2000" dirty="0" smtClean="0">
                <a:solidFill>
                  <a:srgbClr val="7F7F7F"/>
                </a:solidFill>
                <a:latin typeface="Calibri" charset="0"/>
              </a:rPr>
              <a:t> </a:t>
            </a:r>
            <a:r>
              <a:rPr lang="en-US" sz="2000" dirty="0" err="1">
                <a:solidFill>
                  <a:srgbClr val="7F7F7F"/>
                </a:solidFill>
                <a:latin typeface="Calibri" charset="0"/>
              </a:rPr>
              <a:t>για</a:t>
            </a:r>
            <a:r>
              <a:rPr lang="en-US" sz="2000" dirty="0">
                <a:solidFill>
                  <a:srgbClr val="7F7F7F"/>
                </a:solidFill>
                <a:latin typeface="Calibri" charset="0"/>
              </a:rPr>
              <a:t> </a:t>
            </a:r>
            <a:r>
              <a:rPr lang="en-US" sz="2000" dirty="0" err="1">
                <a:solidFill>
                  <a:srgbClr val="7F7F7F"/>
                </a:solidFill>
                <a:latin typeface="Calibri" charset="0"/>
              </a:rPr>
              <a:t>την</a:t>
            </a:r>
            <a:r>
              <a:rPr lang="en-US" sz="2000" dirty="0">
                <a:solidFill>
                  <a:srgbClr val="7F7F7F"/>
                </a:solidFill>
                <a:latin typeface="Calibri" charset="0"/>
              </a:rPr>
              <a:t> </a:t>
            </a:r>
            <a:r>
              <a:rPr lang="en-US" sz="2000" dirty="0" err="1">
                <a:solidFill>
                  <a:srgbClr val="7F7F7F"/>
                </a:solidFill>
                <a:latin typeface="Calibri" charset="0"/>
              </a:rPr>
              <a:t>ίδρυση</a:t>
            </a:r>
            <a:r>
              <a:rPr lang="en-US" sz="2000" dirty="0">
                <a:solidFill>
                  <a:srgbClr val="7F7F7F"/>
                </a:solidFill>
                <a:latin typeface="Calibri" charset="0"/>
              </a:rPr>
              <a:t> </a:t>
            </a:r>
            <a:r>
              <a:rPr lang="en-US" sz="2000" dirty="0" err="1">
                <a:solidFill>
                  <a:srgbClr val="7F7F7F"/>
                </a:solidFill>
                <a:latin typeface="Calibri" charset="0"/>
              </a:rPr>
              <a:t>της</a:t>
            </a:r>
            <a:r>
              <a:rPr lang="en-US" sz="2000" dirty="0">
                <a:solidFill>
                  <a:srgbClr val="7F7F7F"/>
                </a:solidFill>
                <a:latin typeface="Calibri" charset="0"/>
              </a:rPr>
              <a:t> </a:t>
            </a:r>
            <a:r>
              <a:rPr lang="en-US" sz="2000" dirty="0" err="1">
                <a:solidFill>
                  <a:srgbClr val="7F7F7F"/>
                </a:solidFill>
                <a:latin typeface="Calibri" charset="0"/>
              </a:rPr>
              <a:t>Ευρωπαϊκής</a:t>
            </a:r>
            <a:r>
              <a:rPr lang="en-US" sz="2000" dirty="0">
                <a:solidFill>
                  <a:srgbClr val="7F7F7F"/>
                </a:solidFill>
                <a:latin typeface="Calibri" charset="0"/>
              </a:rPr>
              <a:t> </a:t>
            </a:r>
            <a:r>
              <a:rPr lang="en-US" sz="2000" dirty="0" err="1">
                <a:solidFill>
                  <a:srgbClr val="7F7F7F"/>
                </a:solidFill>
                <a:latin typeface="Calibri" charset="0"/>
              </a:rPr>
              <a:t>Κοινότητας</a:t>
            </a:r>
            <a:r>
              <a:rPr lang="el-GR" sz="2000" dirty="0">
                <a:solidFill>
                  <a:srgbClr val="7F7F7F"/>
                </a:solidFill>
                <a:latin typeface="Calibri" charset="0"/>
              </a:rPr>
              <a:t> </a:t>
            </a:r>
            <a:r>
              <a:rPr lang="en-US" sz="2000" dirty="0">
                <a:solidFill>
                  <a:srgbClr val="7F7F7F"/>
                </a:solidFill>
                <a:latin typeface="Calibri" charset="0"/>
              </a:rPr>
              <a:t>(</a:t>
            </a:r>
            <a:r>
              <a:rPr lang="en-US" sz="2000" dirty="0" err="1">
                <a:solidFill>
                  <a:srgbClr val="7F7F7F"/>
                </a:solidFill>
                <a:latin typeface="Calibri" charset="0"/>
              </a:rPr>
              <a:t>τροποποίησε</a:t>
            </a:r>
            <a:r>
              <a:rPr lang="en-US" sz="2000" dirty="0">
                <a:solidFill>
                  <a:srgbClr val="7F7F7F"/>
                </a:solidFill>
                <a:latin typeface="Calibri" charset="0"/>
              </a:rPr>
              <a:t> </a:t>
            </a:r>
            <a:r>
              <a:rPr lang="en-US" sz="2000" dirty="0" err="1">
                <a:solidFill>
                  <a:srgbClr val="7F7F7F"/>
                </a:solidFill>
                <a:latin typeface="Calibri" charset="0"/>
              </a:rPr>
              <a:t>τον</a:t>
            </a:r>
            <a:r>
              <a:rPr lang="en-US" sz="2000" dirty="0">
                <a:solidFill>
                  <a:srgbClr val="7F7F7F"/>
                </a:solidFill>
                <a:latin typeface="Calibri" charset="0"/>
              </a:rPr>
              <a:t> </a:t>
            </a:r>
            <a:r>
              <a:rPr lang="en-US" sz="2000" dirty="0" err="1">
                <a:solidFill>
                  <a:srgbClr val="7F7F7F"/>
                </a:solidFill>
                <a:latin typeface="Calibri" charset="0"/>
              </a:rPr>
              <a:t>Κανονισμό</a:t>
            </a:r>
            <a:r>
              <a:rPr lang="en-US" sz="2000" dirty="0">
                <a:solidFill>
                  <a:srgbClr val="7F7F7F"/>
                </a:solidFill>
                <a:latin typeface="Calibri" charset="0"/>
              </a:rPr>
              <a:t> 3605/1993)</a:t>
            </a:r>
            <a:endParaRPr lang="el-GR" sz="2000" dirty="0">
              <a:solidFill>
                <a:srgbClr val="7F7F7F"/>
              </a:solidFill>
              <a:latin typeface="Calibri" charset="0"/>
            </a:endParaRPr>
          </a:p>
        </p:txBody>
      </p:sp>
      <p:sp>
        <p:nvSpPr>
          <p:cNvPr id="4" name="TextBox 3"/>
          <p:cNvSpPr txBox="1"/>
          <p:nvPr/>
        </p:nvSpPr>
        <p:spPr>
          <a:xfrm>
            <a:off x="493713" y="5728407"/>
            <a:ext cx="8858250" cy="738664"/>
          </a:xfrm>
          <a:prstGeom prst="rect">
            <a:avLst/>
          </a:prstGeom>
          <a:noFill/>
        </p:spPr>
        <p:txBody>
          <a:bodyPr wrap="square">
            <a:spAutoFit/>
          </a:bodyPr>
          <a:lstStyle/>
          <a:p>
            <a:r>
              <a:rPr lang="en-US" sz="1400" b="1" dirty="0" err="1">
                <a:solidFill>
                  <a:srgbClr val="FFCC00"/>
                </a:solidFill>
                <a:latin typeface="Calibri" charset="0"/>
              </a:rPr>
              <a:t>ΚΑΝΟΝΙΣΜΟΣ</a:t>
            </a:r>
            <a:r>
              <a:rPr lang="en-US" sz="1400" b="1" dirty="0">
                <a:solidFill>
                  <a:srgbClr val="FFCC00"/>
                </a:solidFill>
                <a:latin typeface="Calibri" charset="0"/>
              </a:rPr>
              <a:t> (</a:t>
            </a:r>
            <a:r>
              <a:rPr lang="en-US" sz="1400" b="1" dirty="0" err="1">
                <a:solidFill>
                  <a:srgbClr val="FFCC00"/>
                </a:solidFill>
                <a:latin typeface="Calibri" charset="0"/>
              </a:rPr>
              <a:t>ΕΕ</a:t>
            </a:r>
            <a:r>
              <a:rPr lang="en-US" sz="1400" b="1" dirty="0">
                <a:solidFill>
                  <a:srgbClr val="FFCC00"/>
                </a:solidFill>
                <a:latin typeface="Calibri" charset="0"/>
              </a:rPr>
              <a:t>) </a:t>
            </a:r>
            <a:r>
              <a:rPr lang="en-US" sz="1400" b="1" dirty="0" err="1">
                <a:solidFill>
                  <a:srgbClr val="FFCC00"/>
                </a:solidFill>
                <a:latin typeface="Calibri" charset="0"/>
              </a:rPr>
              <a:t>αριθ</a:t>
            </a:r>
            <a:r>
              <a:rPr lang="en-US" sz="1400" b="1" dirty="0">
                <a:solidFill>
                  <a:srgbClr val="FFCC00"/>
                </a:solidFill>
                <a:latin typeface="Calibri" charset="0"/>
              </a:rPr>
              <a:t>. 220/2014 </a:t>
            </a:r>
            <a:r>
              <a:rPr lang="en-US" sz="1400" b="1" dirty="0" err="1">
                <a:solidFill>
                  <a:srgbClr val="FFCC00"/>
                </a:solidFill>
                <a:latin typeface="Calibri" charset="0"/>
              </a:rPr>
              <a:t>ΤΗΣ</a:t>
            </a:r>
            <a:r>
              <a:rPr lang="en-US" sz="1400" b="1" dirty="0">
                <a:solidFill>
                  <a:srgbClr val="FFCC00"/>
                </a:solidFill>
                <a:latin typeface="Calibri" charset="0"/>
              </a:rPr>
              <a:t> </a:t>
            </a:r>
            <a:r>
              <a:rPr lang="en-US" sz="1400" b="1" dirty="0" err="1">
                <a:solidFill>
                  <a:srgbClr val="FFCC00"/>
                </a:solidFill>
                <a:latin typeface="Calibri" charset="0"/>
              </a:rPr>
              <a:t>ΕΠΙΤΡΟΠΗΣ</a:t>
            </a:r>
            <a:r>
              <a:rPr lang="el-GR" sz="1400" b="1" dirty="0">
                <a:solidFill>
                  <a:srgbClr val="FFCC00"/>
                </a:solidFill>
                <a:latin typeface="Calibri" charset="0"/>
              </a:rPr>
              <a:t> </a:t>
            </a:r>
            <a:r>
              <a:rPr lang="en-US" sz="1400" b="1" dirty="0" err="1">
                <a:solidFill>
                  <a:srgbClr val="FFCC00"/>
                </a:solidFill>
                <a:latin typeface="Calibri" charset="0"/>
              </a:rPr>
              <a:t>της</a:t>
            </a:r>
            <a:r>
              <a:rPr lang="en-US" sz="1400" b="1" dirty="0">
                <a:solidFill>
                  <a:srgbClr val="FFCC00"/>
                </a:solidFill>
                <a:latin typeface="Calibri" charset="0"/>
              </a:rPr>
              <a:t> 7ης </a:t>
            </a:r>
            <a:r>
              <a:rPr lang="en-US" sz="1400" b="1" dirty="0" err="1">
                <a:solidFill>
                  <a:srgbClr val="FFCC00"/>
                </a:solidFill>
                <a:latin typeface="Calibri" charset="0"/>
              </a:rPr>
              <a:t>Μαρτίου</a:t>
            </a:r>
            <a:r>
              <a:rPr lang="en-US" sz="1400" b="1" dirty="0">
                <a:solidFill>
                  <a:srgbClr val="FFCC00"/>
                </a:solidFill>
                <a:latin typeface="Calibri" charset="0"/>
              </a:rPr>
              <a:t> </a:t>
            </a:r>
            <a:r>
              <a:rPr lang="en-US" sz="1400" b="1" dirty="0" smtClean="0">
                <a:solidFill>
                  <a:srgbClr val="FFCC00"/>
                </a:solidFill>
                <a:latin typeface="Calibri" charset="0"/>
              </a:rPr>
              <a:t>201</a:t>
            </a:r>
            <a:r>
              <a:rPr lang="el-GR" sz="1400" b="1" dirty="0" smtClean="0">
                <a:solidFill>
                  <a:srgbClr val="FFCC00"/>
                </a:solidFill>
                <a:latin typeface="Calibri" charset="0"/>
              </a:rPr>
              <a:t>4</a:t>
            </a:r>
            <a:r>
              <a:rPr lang="en-US" sz="1400" b="1" dirty="0" smtClean="0">
                <a:solidFill>
                  <a:srgbClr val="FFCC00"/>
                </a:solidFill>
                <a:latin typeface="Calibri" charset="0"/>
              </a:rPr>
              <a:t> </a:t>
            </a:r>
            <a:r>
              <a:rPr lang="el-GR" sz="1400" b="1" dirty="0">
                <a:solidFill>
                  <a:srgbClr val="FFCC00"/>
                </a:solidFill>
                <a:latin typeface="Calibri" charset="0"/>
              </a:rPr>
              <a:t/>
            </a:r>
            <a:br>
              <a:rPr lang="el-GR" sz="1400" b="1" dirty="0">
                <a:solidFill>
                  <a:srgbClr val="FFCC00"/>
                </a:solidFill>
                <a:latin typeface="Calibri" charset="0"/>
              </a:rPr>
            </a:br>
            <a:r>
              <a:rPr lang="en-US" sz="1400" dirty="0" err="1">
                <a:solidFill>
                  <a:srgbClr val="7F7F7F"/>
                </a:solidFill>
                <a:latin typeface="Calibri" charset="0"/>
              </a:rPr>
              <a:t>για</a:t>
            </a:r>
            <a:r>
              <a:rPr lang="en-US" sz="1400" dirty="0">
                <a:solidFill>
                  <a:srgbClr val="7F7F7F"/>
                </a:solidFill>
                <a:latin typeface="Calibri" charset="0"/>
              </a:rPr>
              <a:t> </a:t>
            </a:r>
            <a:r>
              <a:rPr lang="en-US" sz="1400" dirty="0" err="1">
                <a:solidFill>
                  <a:srgbClr val="7F7F7F"/>
                </a:solidFill>
                <a:latin typeface="Calibri" charset="0"/>
              </a:rPr>
              <a:t>την</a:t>
            </a:r>
            <a:r>
              <a:rPr lang="en-US" sz="1400" dirty="0">
                <a:solidFill>
                  <a:srgbClr val="7F7F7F"/>
                </a:solidFill>
                <a:latin typeface="Calibri" charset="0"/>
              </a:rPr>
              <a:t> </a:t>
            </a:r>
            <a:r>
              <a:rPr lang="en-US" sz="1400" dirty="0" err="1">
                <a:solidFill>
                  <a:srgbClr val="7F7F7F"/>
                </a:solidFill>
                <a:latin typeface="Calibri" charset="0"/>
              </a:rPr>
              <a:t>τροποποίηση</a:t>
            </a:r>
            <a:r>
              <a:rPr lang="en-US" sz="1400" dirty="0">
                <a:solidFill>
                  <a:srgbClr val="7F7F7F"/>
                </a:solidFill>
                <a:latin typeface="Calibri" charset="0"/>
              </a:rPr>
              <a:t> </a:t>
            </a:r>
            <a:r>
              <a:rPr lang="en-US" sz="1400" dirty="0" err="1">
                <a:solidFill>
                  <a:srgbClr val="7F7F7F"/>
                </a:solidFill>
                <a:latin typeface="Calibri" charset="0"/>
              </a:rPr>
              <a:t>του</a:t>
            </a:r>
            <a:r>
              <a:rPr lang="en-US" sz="1400" dirty="0" smtClean="0">
                <a:solidFill>
                  <a:srgbClr val="7F7F7F"/>
                </a:solidFill>
                <a:latin typeface="Calibri" charset="0"/>
              </a:rPr>
              <a:t> </a:t>
            </a:r>
            <a:r>
              <a:rPr lang="el-GR" sz="1400" dirty="0" smtClean="0">
                <a:solidFill>
                  <a:srgbClr val="7F7F7F"/>
                </a:solidFill>
                <a:latin typeface="Calibri" charset="0"/>
              </a:rPr>
              <a:t>Κ</a:t>
            </a:r>
            <a:r>
              <a:rPr lang="en-US" sz="1400" dirty="0" err="1" smtClean="0">
                <a:solidFill>
                  <a:srgbClr val="7F7F7F"/>
                </a:solidFill>
                <a:latin typeface="Calibri" charset="0"/>
              </a:rPr>
              <a:t>ανονισμού</a:t>
            </a:r>
            <a:r>
              <a:rPr lang="en-US" sz="1400" dirty="0" smtClean="0">
                <a:solidFill>
                  <a:srgbClr val="7F7F7F"/>
                </a:solidFill>
                <a:latin typeface="Calibri" charset="0"/>
              </a:rPr>
              <a:t> </a:t>
            </a:r>
            <a:r>
              <a:rPr lang="en-US" sz="1400" dirty="0">
                <a:solidFill>
                  <a:srgbClr val="7F7F7F"/>
                </a:solidFill>
                <a:latin typeface="Calibri" charset="0"/>
              </a:rPr>
              <a:t>(</a:t>
            </a:r>
            <a:r>
              <a:rPr lang="en-US" sz="1400" dirty="0" err="1">
                <a:solidFill>
                  <a:srgbClr val="7F7F7F"/>
                </a:solidFill>
                <a:latin typeface="Calibri" charset="0"/>
              </a:rPr>
              <a:t>ΕΚ</a:t>
            </a:r>
            <a:r>
              <a:rPr lang="en-US" sz="1400" dirty="0">
                <a:solidFill>
                  <a:srgbClr val="7F7F7F"/>
                </a:solidFill>
                <a:latin typeface="Calibri" charset="0"/>
              </a:rPr>
              <a:t>) </a:t>
            </a:r>
            <a:r>
              <a:rPr lang="en-US" sz="1400" dirty="0" err="1">
                <a:solidFill>
                  <a:srgbClr val="7F7F7F"/>
                </a:solidFill>
                <a:latin typeface="Calibri" charset="0"/>
              </a:rPr>
              <a:t>αριθ</a:t>
            </a:r>
            <a:r>
              <a:rPr lang="en-US" sz="1400" dirty="0">
                <a:solidFill>
                  <a:srgbClr val="7F7F7F"/>
                </a:solidFill>
                <a:latin typeface="Calibri" charset="0"/>
              </a:rPr>
              <a:t>. 479/2009 </a:t>
            </a:r>
            <a:r>
              <a:rPr lang="en-US" sz="1400" dirty="0" err="1">
                <a:solidFill>
                  <a:srgbClr val="7F7F7F"/>
                </a:solidFill>
                <a:latin typeface="Calibri" charset="0"/>
              </a:rPr>
              <a:t>του</a:t>
            </a:r>
            <a:r>
              <a:rPr lang="en-US" sz="1400" dirty="0">
                <a:solidFill>
                  <a:srgbClr val="7F7F7F"/>
                </a:solidFill>
                <a:latin typeface="Calibri" charset="0"/>
              </a:rPr>
              <a:t> </a:t>
            </a:r>
            <a:r>
              <a:rPr lang="en-US" sz="1400" dirty="0" err="1">
                <a:solidFill>
                  <a:srgbClr val="7F7F7F"/>
                </a:solidFill>
                <a:latin typeface="Calibri" charset="0"/>
              </a:rPr>
              <a:t>Συμβουλίου</a:t>
            </a:r>
            <a:r>
              <a:rPr lang="en-US" sz="1400" dirty="0">
                <a:solidFill>
                  <a:srgbClr val="7F7F7F"/>
                </a:solidFill>
                <a:latin typeface="Calibri" charset="0"/>
              </a:rPr>
              <a:t> </a:t>
            </a:r>
            <a:r>
              <a:rPr lang="en-US" sz="1400" dirty="0" err="1">
                <a:solidFill>
                  <a:srgbClr val="7F7F7F"/>
                </a:solidFill>
                <a:latin typeface="Calibri" charset="0"/>
              </a:rPr>
              <a:t>όσον</a:t>
            </a:r>
            <a:r>
              <a:rPr lang="en-US" sz="1400" dirty="0">
                <a:solidFill>
                  <a:srgbClr val="7F7F7F"/>
                </a:solidFill>
                <a:latin typeface="Calibri" charset="0"/>
              </a:rPr>
              <a:t> </a:t>
            </a:r>
            <a:r>
              <a:rPr lang="en-US" sz="1400" dirty="0" err="1">
                <a:solidFill>
                  <a:srgbClr val="7F7F7F"/>
                </a:solidFill>
                <a:latin typeface="Calibri" charset="0"/>
              </a:rPr>
              <a:t>αφορά</a:t>
            </a:r>
            <a:r>
              <a:rPr lang="en-US" sz="1400" dirty="0">
                <a:solidFill>
                  <a:srgbClr val="7F7F7F"/>
                </a:solidFill>
                <a:latin typeface="Calibri" charset="0"/>
              </a:rPr>
              <a:t> </a:t>
            </a:r>
            <a:r>
              <a:rPr lang="en-US" sz="1400" dirty="0" err="1">
                <a:solidFill>
                  <a:srgbClr val="7F7F7F"/>
                </a:solidFill>
                <a:latin typeface="Calibri" charset="0"/>
              </a:rPr>
              <a:t>τις</a:t>
            </a:r>
            <a:r>
              <a:rPr lang="en-US" sz="1400" dirty="0">
                <a:solidFill>
                  <a:srgbClr val="7F7F7F"/>
                </a:solidFill>
                <a:latin typeface="Calibri" charset="0"/>
              </a:rPr>
              <a:t> </a:t>
            </a:r>
            <a:r>
              <a:rPr lang="en-US" sz="1400" dirty="0" err="1">
                <a:solidFill>
                  <a:srgbClr val="7F7F7F"/>
                </a:solidFill>
                <a:latin typeface="Calibri" charset="0"/>
              </a:rPr>
              <a:t>παραπομπές</a:t>
            </a:r>
            <a:r>
              <a:rPr lang="en-US" sz="1400" dirty="0">
                <a:solidFill>
                  <a:srgbClr val="7F7F7F"/>
                </a:solidFill>
                <a:latin typeface="Calibri" charset="0"/>
              </a:rPr>
              <a:t> </a:t>
            </a:r>
            <a:r>
              <a:rPr lang="en-US" sz="1400" dirty="0" err="1" smtClean="0">
                <a:solidFill>
                  <a:srgbClr val="7F7F7F"/>
                </a:solidFill>
                <a:latin typeface="Calibri" charset="0"/>
              </a:rPr>
              <a:t>στο</a:t>
            </a:r>
            <a:r>
              <a:rPr lang="el-GR" sz="1400" dirty="0" smtClean="0">
                <a:solidFill>
                  <a:srgbClr val="7F7F7F"/>
                </a:solidFill>
                <a:latin typeface="Calibri" charset="0"/>
              </a:rPr>
              <a:t> </a:t>
            </a:r>
            <a:r>
              <a:rPr lang="en-US" sz="1400" dirty="0" smtClean="0">
                <a:solidFill>
                  <a:srgbClr val="7F7F7F"/>
                </a:solidFill>
                <a:latin typeface="Calibri" charset="0"/>
              </a:rPr>
              <a:t> </a:t>
            </a:r>
            <a:r>
              <a:rPr lang="en-US" sz="1400" dirty="0" err="1">
                <a:solidFill>
                  <a:srgbClr val="7F7F7F"/>
                </a:solidFill>
                <a:latin typeface="Calibri" charset="0"/>
              </a:rPr>
              <a:t>ευρωπαϊκό</a:t>
            </a:r>
            <a:r>
              <a:rPr lang="en-US" sz="1400" dirty="0">
                <a:solidFill>
                  <a:srgbClr val="7F7F7F"/>
                </a:solidFill>
                <a:latin typeface="Calibri" charset="0"/>
              </a:rPr>
              <a:t> </a:t>
            </a:r>
            <a:r>
              <a:rPr lang="en-US" sz="1400" dirty="0" err="1">
                <a:solidFill>
                  <a:srgbClr val="7F7F7F"/>
                </a:solidFill>
                <a:latin typeface="Calibri" charset="0"/>
              </a:rPr>
              <a:t>σύστημα</a:t>
            </a:r>
            <a:r>
              <a:rPr lang="en-US" sz="1400" dirty="0">
                <a:solidFill>
                  <a:srgbClr val="7F7F7F"/>
                </a:solidFill>
                <a:latin typeface="Calibri" charset="0"/>
              </a:rPr>
              <a:t> </a:t>
            </a:r>
            <a:r>
              <a:rPr lang="en-US" sz="1400" dirty="0" err="1">
                <a:solidFill>
                  <a:srgbClr val="7F7F7F"/>
                </a:solidFill>
                <a:latin typeface="Calibri" charset="0"/>
              </a:rPr>
              <a:t>εθνικών</a:t>
            </a:r>
            <a:r>
              <a:rPr lang="en-US" sz="1400" dirty="0">
                <a:solidFill>
                  <a:srgbClr val="7F7F7F"/>
                </a:solidFill>
                <a:latin typeface="Calibri" charset="0"/>
              </a:rPr>
              <a:t> </a:t>
            </a:r>
            <a:r>
              <a:rPr lang="en-US" sz="1400" dirty="0" err="1">
                <a:solidFill>
                  <a:srgbClr val="7F7F7F"/>
                </a:solidFill>
                <a:latin typeface="Calibri" charset="0"/>
              </a:rPr>
              <a:t>και</a:t>
            </a:r>
            <a:r>
              <a:rPr lang="en-US" sz="1400" dirty="0">
                <a:solidFill>
                  <a:srgbClr val="7F7F7F"/>
                </a:solidFill>
                <a:latin typeface="Calibri" charset="0"/>
              </a:rPr>
              <a:t> </a:t>
            </a:r>
            <a:r>
              <a:rPr lang="en-US" sz="1400" dirty="0" err="1">
                <a:solidFill>
                  <a:srgbClr val="7F7F7F"/>
                </a:solidFill>
                <a:latin typeface="Calibri" charset="0"/>
              </a:rPr>
              <a:t>περιφερειακών</a:t>
            </a:r>
            <a:r>
              <a:rPr lang="en-US" sz="1400" dirty="0">
                <a:solidFill>
                  <a:srgbClr val="7F7F7F"/>
                </a:solidFill>
                <a:latin typeface="Calibri" charset="0"/>
              </a:rPr>
              <a:t> </a:t>
            </a:r>
            <a:r>
              <a:rPr lang="en-US" sz="1400" dirty="0" err="1">
                <a:solidFill>
                  <a:srgbClr val="7F7F7F"/>
                </a:solidFill>
                <a:latin typeface="Calibri" charset="0"/>
              </a:rPr>
              <a:t>λογαριασμών</a:t>
            </a:r>
            <a:r>
              <a:rPr lang="en-US" sz="1400" dirty="0">
                <a:solidFill>
                  <a:srgbClr val="7F7F7F"/>
                </a:solidFill>
                <a:latin typeface="Calibri" charset="0"/>
              </a:rPr>
              <a:t> </a:t>
            </a:r>
            <a:r>
              <a:rPr lang="en-US" sz="1400" dirty="0" err="1">
                <a:solidFill>
                  <a:srgbClr val="7F7F7F"/>
                </a:solidFill>
                <a:latin typeface="Calibri" charset="0"/>
              </a:rPr>
              <a:t>της</a:t>
            </a:r>
            <a:r>
              <a:rPr lang="en-US" sz="1400" dirty="0">
                <a:solidFill>
                  <a:srgbClr val="7F7F7F"/>
                </a:solidFill>
                <a:latin typeface="Calibri" charset="0"/>
              </a:rPr>
              <a:t> </a:t>
            </a:r>
            <a:r>
              <a:rPr lang="en-US" sz="1400" dirty="0" err="1" smtClean="0">
                <a:solidFill>
                  <a:srgbClr val="7F7F7F"/>
                </a:solidFill>
                <a:latin typeface="Calibri" charset="0"/>
              </a:rPr>
              <a:t>Ευρωπαϊκής</a:t>
            </a:r>
            <a:r>
              <a:rPr lang="el-GR" sz="1400" dirty="0" smtClean="0">
                <a:solidFill>
                  <a:srgbClr val="7F7F7F"/>
                </a:solidFill>
                <a:latin typeface="Calibri" charset="0"/>
              </a:rPr>
              <a:t> </a:t>
            </a:r>
            <a:r>
              <a:rPr lang="en-US" sz="1400" dirty="0" err="1" smtClean="0">
                <a:solidFill>
                  <a:srgbClr val="7F7F7F"/>
                </a:solidFill>
                <a:latin typeface="Calibri" charset="0"/>
              </a:rPr>
              <a:t>Ένωσης</a:t>
            </a:r>
            <a:endParaRPr lang="el-GR" sz="1400" dirty="0">
              <a:solidFill>
                <a:srgbClr val="7F7F7F"/>
              </a:solidFill>
              <a:latin typeface="Calibri" charset="0"/>
            </a:endParaRPr>
          </a:p>
        </p:txBody>
      </p:sp>
      <p:sp>
        <p:nvSpPr>
          <p:cNvPr id="20486" name="Slide Number Placeholder 5"/>
          <p:cNvSpPr>
            <a:spLocks noGrp="1"/>
          </p:cNvSpPr>
          <p:nvPr>
            <p:ph type="sldNum" sz="quarter" idx="10"/>
          </p:nvPr>
        </p:nvSpPr>
        <p:spPr bwMode="auto">
          <a:noFill/>
          <a:ln>
            <a:miter lim="800000"/>
            <a:headEnd/>
            <a:tailEnd/>
          </a:ln>
        </p:spPr>
        <p:txBody>
          <a:bodyPr/>
          <a:lstStyle/>
          <a:p>
            <a:fld id="{23A46B93-7064-4DF0-AB29-35A81AE75F30}" type="slidenum">
              <a:rPr lang="en-US"/>
              <a:pPr/>
              <a:t>12</a:t>
            </a:fld>
            <a:endParaRPr lang="en-US" dirty="0"/>
          </a:p>
        </p:txBody>
      </p:sp>
      <p:sp>
        <p:nvSpPr>
          <p:cNvPr id="7" name="TextBox 6"/>
          <p:cNvSpPr txBox="1"/>
          <p:nvPr/>
        </p:nvSpPr>
        <p:spPr>
          <a:xfrm>
            <a:off x="493713" y="3192101"/>
            <a:ext cx="8858250" cy="1322387"/>
          </a:xfrm>
          <a:prstGeom prst="rect">
            <a:avLst/>
          </a:prstGeom>
          <a:noFill/>
        </p:spPr>
        <p:txBody>
          <a:bodyPr>
            <a:spAutoFit/>
          </a:bodyPr>
          <a:lstStyle/>
          <a:p>
            <a:r>
              <a:rPr lang="en-US" sz="2000" b="1" dirty="0" err="1">
                <a:solidFill>
                  <a:srgbClr val="FFCC00"/>
                </a:solidFill>
                <a:latin typeface="Calibri" charset="0"/>
              </a:rPr>
              <a:t>ΚΑΝΟΝΙΣΜΟΣ</a:t>
            </a:r>
            <a:r>
              <a:rPr lang="en-US" sz="2000" b="1" dirty="0">
                <a:solidFill>
                  <a:srgbClr val="FFCC00"/>
                </a:solidFill>
                <a:latin typeface="Calibri" charset="0"/>
              </a:rPr>
              <a:t> (</a:t>
            </a:r>
            <a:r>
              <a:rPr lang="en-US" sz="2000" b="1" dirty="0" err="1">
                <a:solidFill>
                  <a:srgbClr val="FFCC00"/>
                </a:solidFill>
                <a:latin typeface="Calibri" charset="0"/>
              </a:rPr>
              <a:t>ΕΕ</a:t>
            </a:r>
            <a:r>
              <a:rPr lang="en-US" sz="2000" b="1" dirty="0">
                <a:solidFill>
                  <a:srgbClr val="FFCC00"/>
                </a:solidFill>
                <a:latin typeface="Calibri" charset="0"/>
              </a:rPr>
              <a:t>) </a:t>
            </a:r>
            <a:r>
              <a:rPr lang="en-US" sz="2000" b="1" dirty="0" err="1">
                <a:solidFill>
                  <a:srgbClr val="FFCC00"/>
                </a:solidFill>
                <a:latin typeface="Calibri" charset="0"/>
              </a:rPr>
              <a:t>αριθ</a:t>
            </a:r>
            <a:r>
              <a:rPr lang="en-US" sz="2000" b="1" dirty="0">
                <a:solidFill>
                  <a:srgbClr val="FFCC00"/>
                </a:solidFill>
                <a:latin typeface="Calibri" charset="0"/>
              </a:rPr>
              <a:t>. 679/2010 </a:t>
            </a:r>
            <a:r>
              <a:rPr lang="en-US" sz="2000" b="1" dirty="0" err="1">
                <a:solidFill>
                  <a:srgbClr val="FFCC00"/>
                </a:solidFill>
                <a:latin typeface="Calibri" charset="0"/>
              </a:rPr>
              <a:t>ΤΟΥ</a:t>
            </a:r>
            <a:r>
              <a:rPr lang="en-US" sz="2000" b="1" dirty="0">
                <a:solidFill>
                  <a:srgbClr val="FFCC00"/>
                </a:solidFill>
                <a:latin typeface="Calibri" charset="0"/>
              </a:rPr>
              <a:t> </a:t>
            </a:r>
            <a:r>
              <a:rPr lang="en-US" sz="2000" b="1" dirty="0" err="1">
                <a:solidFill>
                  <a:srgbClr val="FFCC00"/>
                </a:solidFill>
                <a:latin typeface="Calibri" charset="0"/>
              </a:rPr>
              <a:t>ΣΥΜΒΟΥΛΙΟΥ</a:t>
            </a:r>
            <a:r>
              <a:rPr lang="en-US" sz="2000" b="1" dirty="0">
                <a:solidFill>
                  <a:srgbClr val="FFCC00"/>
                </a:solidFill>
                <a:latin typeface="Calibri" charset="0"/>
              </a:rPr>
              <a:t> </a:t>
            </a:r>
            <a:r>
              <a:rPr lang="en-US" sz="2000" b="1" dirty="0" err="1">
                <a:solidFill>
                  <a:srgbClr val="FFCC00"/>
                </a:solidFill>
                <a:latin typeface="Calibri" charset="0"/>
              </a:rPr>
              <a:t>της</a:t>
            </a:r>
            <a:r>
              <a:rPr lang="en-US" sz="2000" b="1" dirty="0">
                <a:solidFill>
                  <a:srgbClr val="FFCC00"/>
                </a:solidFill>
                <a:latin typeface="Calibri" charset="0"/>
              </a:rPr>
              <a:t> 26ης </a:t>
            </a:r>
            <a:r>
              <a:rPr lang="en-US" sz="2000" b="1" dirty="0" err="1">
                <a:solidFill>
                  <a:srgbClr val="FFCC00"/>
                </a:solidFill>
                <a:latin typeface="Calibri" charset="0"/>
              </a:rPr>
              <a:t>Ιουλίου</a:t>
            </a:r>
            <a:r>
              <a:rPr lang="en-US" sz="2000" b="1" dirty="0">
                <a:solidFill>
                  <a:srgbClr val="FFCC00"/>
                </a:solidFill>
                <a:latin typeface="Calibri" charset="0"/>
              </a:rPr>
              <a:t> 2010 </a:t>
            </a:r>
            <a:r>
              <a:rPr lang="el-GR" sz="2000" b="1" dirty="0">
                <a:solidFill>
                  <a:srgbClr val="FFCC00"/>
                </a:solidFill>
                <a:latin typeface="Calibri" charset="0"/>
              </a:rPr>
              <a:t/>
            </a:r>
            <a:br>
              <a:rPr lang="el-GR" sz="2000" b="1" dirty="0">
                <a:solidFill>
                  <a:srgbClr val="FFCC00"/>
                </a:solidFill>
                <a:latin typeface="Calibri" charset="0"/>
              </a:rPr>
            </a:br>
            <a:r>
              <a:rPr lang="en-US" sz="2000" dirty="0" err="1">
                <a:solidFill>
                  <a:srgbClr val="7F7F7F"/>
                </a:solidFill>
                <a:latin typeface="Calibri" charset="0"/>
              </a:rPr>
              <a:t>για</a:t>
            </a:r>
            <a:r>
              <a:rPr lang="en-US" sz="2000" dirty="0">
                <a:solidFill>
                  <a:srgbClr val="7F7F7F"/>
                </a:solidFill>
                <a:latin typeface="Calibri" charset="0"/>
              </a:rPr>
              <a:t> </a:t>
            </a:r>
            <a:r>
              <a:rPr lang="en-US" sz="2000" dirty="0" err="1">
                <a:solidFill>
                  <a:srgbClr val="7F7F7F"/>
                </a:solidFill>
                <a:latin typeface="Calibri" charset="0"/>
              </a:rPr>
              <a:t>την</a:t>
            </a:r>
            <a:r>
              <a:rPr lang="en-US" sz="2000" dirty="0">
                <a:solidFill>
                  <a:srgbClr val="7F7F7F"/>
                </a:solidFill>
                <a:latin typeface="Calibri" charset="0"/>
              </a:rPr>
              <a:t> </a:t>
            </a:r>
            <a:r>
              <a:rPr lang="en-US" sz="2000" dirty="0" err="1">
                <a:solidFill>
                  <a:srgbClr val="7F7F7F"/>
                </a:solidFill>
                <a:latin typeface="Calibri" charset="0"/>
              </a:rPr>
              <a:t>τροποποίηση</a:t>
            </a:r>
            <a:r>
              <a:rPr lang="en-US" sz="2000" dirty="0">
                <a:solidFill>
                  <a:srgbClr val="7F7F7F"/>
                </a:solidFill>
                <a:latin typeface="Calibri" charset="0"/>
              </a:rPr>
              <a:t> </a:t>
            </a:r>
            <a:r>
              <a:rPr lang="en-US" sz="2000" dirty="0" err="1">
                <a:solidFill>
                  <a:srgbClr val="7F7F7F"/>
                </a:solidFill>
                <a:latin typeface="Calibri" charset="0"/>
              </a:rPr>
              <a:t>του</a:t>
            </a:r>
            <a:r>
              <a:rPr lang="en-US" sz="2000" dirty="0" smtClean="0">
                <a:solidFill>
                  <a:srgbClr val="7F7F7F"/>
                </a:solidFill>
                <a:latin typeface="Calibri" charset="0"/>
              </a:rPr>
              <a:t> </a:t>
            </a:r>
            <a:r>
              <a:rPr lang="el-GR" sz="2000" dirty="0" smtClean="0">
                <a:solidFill>
                  <a:srgbClr val="7F7F7F"/>
                </a:solidFill>
                <a:latin typeface="Calibri" charset="0"/>
              </a:rPr>
              <a:t>Κ</a:t>
            </a:r>
            <a:r>
              <a:rPr lang="en-US" sz="2000" dirty="0" err="1" smtClean="0">
                <a:solidFill>
                  <a:srgbClr val="7F7F7F"/>
                </a:solidFill>
                <a:latin typeface="Calibri" charset="0"/>
              </a:rPr>
              <a:t>ανονισμού</a:t>
            </a:r>
            <a:r>
              <a:rPr lang="en-US" sz="2000" dirty="0" smtClean="0">
                <a:solidFill>
                  <a:srgbClr val="7F7F7F"/>
                </a:solidFill>
                <a:latin typeface="Calibri" charset="0"/>
              </a:rPr>
              <a:t> </a:t>
            </a:r>
            <a:r>
              <a:rPr lang="en-US" sz="2000" dirty="0">
                <a:solidFill>
                  <a:srgbClr val="7F7F7F"/>
                </a:solidFill>
                <a:latin typeface="Calibri" charset="0"/>
              </a:rPr>
              <a:t>(</a:t>
            </a:r>
            <a:r>
              <a:rPr lang="en-US" sz="2000" dirty="0" err="1">
                <a:solidFill>
                  <a:srgbClr val="7F7F7F"/>
                </a:solidFill>
                <a:latin typeface="Calibri" charset="0"/>
              </a:rPr>
              <a:t>ΕΚ</a:t>
            </a:r>
            <a:r>
              <a:rPr lang="en-US" sz="2000" dirty="0">
                <a:solidFill>
                  <a:srgbClr val="7F7F7F"/>
                </a:solidFill>
                <a:latin typeface="Calibri" charset="0"/>
              </a:rPr>
              <a:t>) </a:t>
            </a:r>
            <a:r>
              <a:rPr lang="en-US" sz="2000" dirty="0" err="1">
                <a:solidFill>
                  <a:srgbClr val="7F7F7F"/>
                </a:solidFill>
                <a:latin typeface="Calibri" charset="0"/>
              </a:rPr>
              <a:t>αριθ</a:t>
            </a:r>
            <a:r>
              <a:rPr lang="en-US" sz="2000" dirty="0">
                <a:solidFill>
                  <a:srgbClr val="7F7F7F"/>
                </a:solidFill>
                <a:latin typeface="Calibri" charset="0"/>
              </a:rPr>
              <a:t>. 479/2009 </a:t>
            </a:r>
            <a:r>
              <a:rPr lang="en-US" sz="2000" dirty="0" err="1">
                <a:solidFill>
                  <a:srgbClr val="7F7F7F"/>
                </a:solidFill>
                <a:latin typeface="Calibri" charset="0"/>
              </a:rPr>
              <a:t>όσον</a:t>
            </a:r>
            <a:r>
              <a:rPr lang="en-US" sz="2000" dirty="0">
                <a:solidFill>
                  <a:srgbClr val="7F7F7F"/>
                </a:solidFill>
                <a:latin typeface="Calibri" charset="0"/>
              </a:rPr>
              <a:t> </a:t>
            </a:r>
            <a:r>
              <a:rPr lang="en-US" sz="2000" dirty="0" err="1">
                <a:solidFill>
                  <a:srgbClr val="7F7F7F"/>
                </a:solidFill>
                <a:latin typeface="Calibri" charset="0"/>
              </a:rPr>
              <a:t>αφορά</a:t>
            </a:r>
            <a:r>
              <a:rPr lang="en-US" sz="2000" dirty="0">
                <a:solidFill>
                  <a:srgbClr val="7F7F7F"/>
                </a:solidFill>
                <a:latin typeface="Calibri" charset="0"/>
              </a:rPr>
              <a:t> </a:t>
            </a:r>
            <a:r>
              <a:rPr lang="en-US" sz="2000" dirty="0" err="1">
                <a:solidFill>
                  <a:srgbClr val="7F7F7F"/>
                </a:solidFill>
                <a:latin typeface="Calibri" charset="0"/>
              </a:rPr>
              <a:t>την</a:t>
            </a:r>
            <a:r>
              <a:rPr lang="en-US" sz="2000" dirty="0">
                <a:solidFill>
                  <a:srgbClr val="7F7F7F"/>
                </a:solidFill>
                <a:latin typeface="Calibri" charset="0"/>
              </a:rPr>
              <a:t> </a:t>
            </a:r>
            <a:r>
              <a:rPr lang="en-US" sz="2000" dirty="0" err="1">
                <a:solidFill>
                  <a:srgbClr val="7F7F7F"/>
                </a:solidFill>
                <a:latin typeface="Calibri" charset="0"/>
              </a:rPr>
              <a:t>ποιότητα</a:t>
            </a:r>
            <a:r>
              <a:rPr lang="en-US" sz="2000" dirty="0">
                <a:solidFill>
                  <a:srgbClr val="7F7F7F"/>
                </a:solidFill>
                <a:latin typeface="Calibri" charset="0"/>
              </a:rPr>
              <a:t> </a:t>
            </a:r>
            <a:r>
              <a:rPr lang="en-US" sz="2000" dirty="0" err="1">
                <a:solidFill>
                  <a:srgbClr val="7F7F7F"/>
                </a:solidFill>
                <a:latin typeface="Calibri" charset="0"/>
              </a:rPr>
              <a:t>των</a:t>
            </a:r>
            <a:r>
              <a:rPr lang="en-US" sz="2000" dirty="0">
                <a:solidFill>
                  <a:srgbClr val="7F7F7F"/>
                </a:solidFill>
                <a:latin typeface="Calibri" charset="0"/>
              </a:rPr>
              <a:t> </a:t>
            </a:r>
            <a:r>
              <a:rPr lang="en-US" sz="2000" dirty="0" err="1">
                <a:solidFill>
                  <a:srgbClr val="7F7F7F"/>
                </a:solidFill>
                <a:latin typeface="Calibri" charset="0"/>
              </a:rPr>
              <a:t>στατιστικών</a:t>
            </a:r>
            <a:r>
              <a:rPr lang="en-US" sz="2000" dirty="0">
                <a:solidFill>
                  <a:srgbClr val="7F7F7F"/>
                </a:solidFill>
                <a:latin typeface="Calibri" charset="0"/>
              </a:rPr>
              <a:t> </a:t>
            </a:r>
            <a:r>
              <a:rPr lang="en-US" sz="2000" dirty="0" err="1">
                <a:solidFill>
                  <a:srgbClr val="7F7F7F"/>
                </a:solidFill>
                <a:latin typeface="Calibri" charset="0"/>
              </a:rPr>
              <a:t>στοιχείων</a:t>
            </a:r>
            <a:r>
              <a:rPr lang="en-US" sz="2000" dirty="0">
                <a:solidFill>
                  <a:srgbClr val="7F7F7F"/>
                </a:solidFill>
                <a:latin typeface="Calibri" charset="0"/>
              </a:rPr>
              <a:t> </a:t>
            </a:r>
            <a:r>
              <a:rPr lang="en-US" sz="2000" dirty="0" err="1">
                <a:solidFill>
                  <a:srgbClr val="7F7F7F"/>
                </a:solidFill>
                <a:latin typeface="Calibri" charset="0"/>
              </a:rPr>
              <a:t>στο</a:t>
            </a:r>
            <a:r>
              <a:rPr lang="en-US" sz="2000" dirty="0">
                <a:solidFill>
                  <a:srgbClr val="7F7F7F"/>
                </a:solidFill>
                <a:latin typeface="Calibri" charset="0"/>
              </a:rPr>
              <a:t> </a:t>
            </a:r>
            <a:r>
              <a:rPr lang="en-US" sz="2000" dirty="0" err="1">
                <a:solidFill>
                  <a:srgbClr val="7F7F7F"/>
                </a:solidFill>
                <a:latin typeface="Calibri" charset="0"/>
              </a:rPr>
              <a:t>πλαίσιο</a:t>
            </a:r>
            <a:r>
              <a:rPr lang="en-US" sz="2000" dirty="0">
                <a:solidFill>
                  <a:srgbClr val="7F7F7F"/>
                </a:solidFill>
                <a:latin typeface="Calibri" charset="0"/>
              </a:rPr>
              <a:t> </a:t>
            </a:r>
            <a:r>
              <a:rPr lang="en-US" sz="2000" dirty="0" err="1">
                <a:solidFill>
                  <a:srgbClr val="7F7F7F"/>
                </a:solidFill>
                <a:latin typeface="Calibri" charset="0"/>
              </a:rPr>
              <a:t>της</a:t>
            </a:r>
            <a:r>
              <a:rPr lang="en-US" sz="2000" dirty="0">
                <a:solidFill>
                  <a:srgbClr val="7F7F7F"/>
                </a:solidFill>
                <a:latin typeface="Calibri" charset="0"/>
              </a:rPr>
              <a:t> </a:t>
            </a:r>
            <a:r>
              <a:rPr lang="en-US" sz="2000" dirty="0" err="1">
                <a:solidFill>
                  <a:srgbClr val="7F7F7F"/>
                </a:solidFill>
                <a:latin typeface="Calibri" charset="0"/>
              </a:rPr>
              <a:t>διαδικασίας</a:t>
            </a:r>
            <a:r>
              <a:rPr lang="en-US" sz="2000" dirty="0">
                <a:solidFill>
                  <a:srgbClr val="7F7F7F"/>
                </a:solidFill>
                <a:latin typeface="Calibri" charset="0"/>
              </a:rPr>
              <a:t> </a:t>
            </a:r>
            <a:r>
              <a:rPr lang="en-US" sz="2000" dirty="0" err="1">
                <a:solidFill>
                  <a:srgbClr val="7F7F7F"/>
                </a:solidFill>
                <a:latin typeface="Calibri" charset="0"/>
              </a:rPr>
              <a:t>του</a:t>
            </a:r>
            <a:r>
              <a:rPr lang="en-US" sz="2000" dirty="0">
                <a:solidFill>
                  <a:srgbClr val="7F7F7F"/>
                </a:solidFill>
                <a:latin typeface="Calibri" charset="0"/>
              </a:rPr>
              <a:t> </a:t>
            </a:r>
            <a:r>
              <a:rPr lang="en-US" sz="2000" dirty="0" err="1">
                <a:solidFill>
                  <a:srgbClr val="7F7F7F"/>
                </a:solidFill>
                <a:latin typeface="Calibri" charset="0"/>
              </a:rPr>
              <a:t>υπερβολικού</a:t>
            </a:r>
            <a:r>
              <a:rPr lang="en-US" sz="2000" dirty="0">
                <a:solidFill>
                  <a:srgbClr val="7F7F7F"/>
                </a:solidFill>
                <a:latin typeface="Calibri" charset="0"/>
              </a:rPr>
              <a:t> </a:t>
            </a:r>
            <a:r>
              <a:rPr lang="en-US" sz="2000" dirty="0" err="1" smtClean="0">
                <a:solidFill>
                  <a:srgbClr val="7F7F7F"/>
                </a:solidFill>
                <a:latin typeface="Calibri" charset="0"/>
              </a:rPr>
              <a:t>ελλείμματος</a:t>
            </a:r>
            <a:endParaRPr lang="el-GR" sz="2000" dirty="0">
              <a:solidFill>
                <a:srgbClr val="7F7F7F"/>
              </a:solidFill>
              <a:latin typeface="Calibri" charset="0"/>
            </a:endParaRPr>
          </a:p>
        </p:txBody>
      </p:sp>
      <p:sp>
        <p:nvSpPr>
          <p:cNvPr id="8" name="TextBox 7"/>
          <p:cNvSpPr txBox="1"/>
          <p:nvPr/>
        </p:nvSpPr>
        <p:spPr>
          <a:xfrm>
            <a:off x="493713" y="4613616"/>
            <a:ext cx="8858250" cy="1015663"/>
          </a:xfrm>
          <a:prstGeom prst="rect">
            <a:avLst/>
          </a:prstGeom>
          <a:noFill/>
        </p:spPr>
        <p:txBody>
          <a:bodyPr>
            <a:spAutoFit/>
          </a:bodyPr>
          <a:lstStyle/>
          <a:p>
            <a:r>
              <a:rPr lang="en-US" sz="2000" b="1" dirty="0" err="1" smtClean="0">
                <a:solidFill>
                  <a:srgbClr val="FFCC00"/>
                </a:solidFill>
                <a:latin typeface="Calibri" charset="0"/>
              </a:rPr>
              <a:t>ΚΑΝΟΝΙΣΜΟΣ</a:t>
            </a:r>
            <a:r>
              <a:rPr lang="en-US" sz="2000" b="1" dirty="0" smtClean="0">
                <a:solidFill>
                  <a:srgbClr val="FFCC00"/>
                </a:solidFill>
                <a:latin typeface="Calibri" charset="0"/>
              </a:rPr>
              <a:t> (</a:t>
            </a:r>
            <a:r>
              <a:rPr lang="en-US" sz="2000" b="1" dirty="0" err="1" smtClean="0">
                <a:solidFill>
                  <a:srgbClr val="FFCC00"/>
                </a:solidFill>
                <a:latin typeface="Calibri" charset="0"/>
              </a:rPr>
              <a:t>ΕΕ</a:t>
            </a:r>
            <a:r>
              <a:rPr lang="en-US" sz="2000" b="1" dirty="0" smtClean="0">
                <a:solidFill>
                  <a:srgbClr val="FFCC00"/>
                </a:solidFill>
                <a:latin typeface="Calibri" charset="0"/>
              </a:rPr>
              <a:t>) </a:t>
            </a:r>
            <a:r>
              <a:rPr lang="en-US" sz="2000" b="1" dirty="0" err="1" smtClean="0">
                <a:solidFill>
                  <a:srgbClr val="FFCC00"/>
                </a:solidFill>
                <a:latin typeface="Calibri" charset="0"/>
              </a:rPr>
              <a:t>αριθ</a:t>
            </a:r>
            <a:r>
              <a:rPr lang="en-US" sz="2000" b="1" dirty="0" smtClean="0">
                <a:solidFill>
                  <a:srgbClr val="FFCC00"/>
                </a:solidFill>
                <a:latin typeface="Calibri" charset="0"/>
              </a:rPr>
              <a:t>. 549/2013 ΤΟΥ ΕΥΡΩΠΑΪΚΟΥ ΚΟΙΝΟΒΟΥΛΙΟΥ ΚΑΙ ΤΟΥ ΣΥΜΒΟΥΛΙΟΥ </a:t>
            </a:r>
            <a:r>
              <a:rPr lang="en-US" sz="2000" b="1" dirty="0" err="1" smtClean="0">
                <a:solidFill>
                  <a:srgbClr val="FFCC00"/>
                </a:solidFill>
                <a:latin typeface="Calibri" charset="0"/>
              </a:rPr>
              <a:t>της</a:t>
            </a:r>
            <a:r>
              <a:rPr lang="en-US" sz="2000" b="1" dirty="0" smtClean="0">
                <a:solidFill>
                  <a:srgbClr val="FFCC00"/>
                </a:solidFill>
                <a:latin typeface="Calibri" charset="0"/>
              </a:rPr>
              <a:t> 21ης </a:t>
            </a:r>
            <a:r>
              <a:rPr lang="en-US" sz="2000" b="1" dirty="0" err="1" smtClean="0">
                <a:solidFill>
                  <a:srgbClr val="FFCC00"/>
                </a:solidFill>
              </a:rPr>
              <a:t>Μα</a:t>
            </a:r>
            <a:r>
              <a:rPr lang="en-US" sz="2000" b="1" dirty="0" err="1" smtClean="0">
                <a:solidFill>
                  <a:srgbClr val="FFCC00"/>
                </a:solidFill>
                <a:latin typeface="Lucida Grande CE" charset="-18"/>
              </a:rPr>
              <a:t>ΐ</a:t>
            </a:r>
            <a:r>
              <a:rPr lang="en-US" sz="2000" b="1" dirty="0" err="1" smtClean="0">
                <a:solidFill>
                  <a:srgbClr val="FFCC00"/>
                </a:solidFill>
              </a:rPr>
              <a:t>ου</a:t>
            </a:r>
            <a:r>
              <a:rPr lang="en-US" sz="2000" b="1" dirty="0" smtClean="0">
                <a:solidFill>
                  <a:srgbClr val="FFCC00"/>
                </a:solidFill>
              </a:rPr>
              <a:t> </a:t>
            </a:r>
            <a:r>
              <a:rPr lang="en-US" sz="2000" b="1" dirty="0" smtClean="0">
                <a:solidFill>
                  <a:srgbClr val="FFCC00"/>
                </a:solidFill>
                <a:latin typeface="Calibri" charset="0"/>
              </a:rPr>
              <a:t>2013 </a:t>
            </a:r>
            <a:r>
              <a:rPr lang="en-US" sz="2000" dirty="0" err="1" smtClean="0">
                <a:solidFill>
                  <a:srgbClr val="7F7F7F"/>
                </a:solidFill>
                <a:latin typeface="Calibri" charset="0"/>
              </a:rPr>
              <a:t>για</a:t>
            </a:r>
            <a:r>
              <a:rPr lang="en-US" sz="2000" dirty="0" smtClean="0">
                <a:solidFill>
                  <a:srgbClr val="7F7F7F"/>
                </a:solidFill>
                <a:latin typeface="Calibri" charset="0"/>
              </a:rPr>
              <a:t> </a:t>
            </a:r>
            <a:r>
              <a:rPr lang="en-US" sz="2000" dirty="0" err="1" smtClean="0">
                <a:solidFill>
                  <a:srgbClr val="7F7F7F"/>
                </a:solidFill>
                <a:latin typeface="Calibri" charset="0"/>
              </a:rPr>
              <a:t>το</a:t>
            </a:r>
            <a:r>
              <a:rPr lang="en-US" sz="2000" dirty="0" smtClean="0">
                <a:solidFill>
                  <a:srgbClr val="7F7F7F"/>
                </a:solidFill>
                <a:latin typeface="Calibri" charset="0"/>
              </a:rPr>
              <a:t> </a:t>
            </a:r>
            <a:r>
              <a:rPr lang="en-US" sz="2000" dirty="0" err="1" smtClean="0">
                <a:solidFill>
                  <a:srgbClr val="7F7F7F"/>
                </a:solidFill>
                <a:latin typeface="Calibri" charset="0"/>
              </a:rPr>
              <a:t>ευρωπαϊκό</a:t>
            </a:r>
            <a:r>
              <a:rPr lang="en-US" sz="2000" dirty="0" smtClean="0">
                <a:solidFill>
                  <a:srgbClr val="7F7F7F"/>
                </a:solidFill>
                <a:latin typeface="Calibri" charset="0"/>
              </a:rPr>
              <a:t> </a:t>
            </a:r>
            <a:r>
              <a:rPr lang="en-US" sz="2000" dirty="0" err="1" smtClean="0">
                <a:solidFill>
                  <a:srgbClr val="7F7F7F"/>
                </a:solidFill>
                <a:latin typeface="Calibri" charset="0"/>
              </a:rPr>
              <a:t>σύστημα</a:t>
            </a:r>
            <a:r>
              <a:rPr lang="en-US" sz="2000" dirty="0" smtClean="0">
                <a:solidFill>
                  <a:srgbClr val="7F7F7F"/>
                </a:solidFill>
                <a:latin typeface="Calibri" charset="0"/>
              </a:rPr>
              <a:t> </a:t>
            </a:r>
            <a:r>
              <a:rPr lang="en-US" sz="2000" dirty="0" err="1" smtClean="0">
                <a:solidFill>
                  <a:srgbClr val="7F7F7F"/>
                </a:solidFill>
                <a:latin typeface="Calibri" charset="0"/>
              </a:rPr>
              <a:t>εθνικών</a:t>
            </a:r>
            <a:r>
              <a:rPr lang="en-US" sz="2000" dirty="0" smtClean="0">
                <a:solidFill>
                  <a:srgbClr val="7F7F7F"/>
                </a:solidFill>
                <a:latin typeface="Calibri" charset="0"/>
              </a:rPr>
              <a:t> </a:t>
            </a:r>
            <a:r>
              <a:rPr lang="en-US" sz="2000" dirty="0" err="1" smtClean="0">
                <a:solidFill>
                  <a:srgbClr val="7F7F7F"/>
                </a:solidFill>
                <a:latin typeface="Calibri" charset="0"/>
              </a:rPr>
              <a:t>και</a:t>
            </a:r>
            <a:r>
              <a:rPr lang="en-US" sz="2000" dirty="0" smtClean="0">
                <a:solidFill>
                  <a:srgbClr val="7F7F7F"/>
                </a:solidFill>
                <a:latin typeface="Calibri" charset="0"/>
              </a:rPr>
              <a:t> </a:t>
            </a:r>
            <a:r>
              <a:rPr lang="en-US" sz="2000" dirty="0" err="1" smtClean="0">
                <a:solidFill>
                  <a:srgbClr val="7F7F7F"/>
                </a:solidFill>
                <a:latin typeface="Calibri" charset="0"/>
              </a:rPr>
              <a:t>περιφερειακών</a:t>
            </a:r>
            <a:r>
              <a:rPr lang="en-US" sz="2000" dirty="0" smtClean="0">
                <a:solidFill>
                  <a:srgbClr val="7F7F7F"/>
                </a:solidFill>
                <a:latin typeface="Calibri" charset="0"/>
              </a:rPr>
              <a:t> </a:t>
            </a:r>
            <a:r>
              <a:rPr lang="en-US" sz="2000" dirty="0" err="1" smtClean="0">
                <a:solidFill>
                  <a:srgbClr val="7F7F7F"/>
                </a:solidFill>
                <a:latin typeface="Calibri" charset="0"/>
              </a:rPr>
              <a:t>λογαριασμών</a:t>
            </a:r>
            <a:r>
              <a:rPr lang="en-US" sz="2000" dirty="0" smtClean="0">
                <a:solidFill>
                  <a:srgbClr val="7F7F7F"/>
                </a:solidFill>
                <a:latin typeface="Calibri" charset="0"/>
              </a:rPr>
              <a:t> </a:t>
            </a:r>
            <a:r>
              <a:rPr lang="en-US" sz="2000" dirty="0" err="1" smtClean="0">
                <a:solidFill>
                  <a:srgbClr val="7F7F7F"/>
                </a:solidFill>
                <a:latin typeface="Calibri" charset="0"/>
              </a:rPr>
              <a:t>της</a:t>
            </a:r>
            <a:r>
              <a:rPr lang="en-US" sz="2000" dirty="0" smtClean="0">
                <a:solidFill>
                  <a:srgbClr val="7F7F7F"/>
                </a:solidFill>
                <a:latin typeface="Calibri" charset="0"/>
              </a:rPr>
              <a:t> </a:t>
            </a:r>
            <a:r>
              <a:rPr lang="en-US" sz="2000" dirty="0" err="1" smtClean="0">
                <a:solidFill>
                  <a:srgbClr val="7F7F7F"/>
                </a:solidFill>
                <a:latin typeface="Calibri" charset="0"/>
              </a:rPr>
              <a:t>Ευρωπαϊκής</a:t>
            </a:r>
            <a:r>
              <a:rPr lang="el-GR" sz="2000" dirty="0" smtClean="0">
                <a:solidFill>
                  <a:srgbClr val="7F7F7F"/>
                </a:solidFill>
                <a:latin typeface="Calibri" charset="0"/>
              </a:rPr>
              <a:t> </a:t>
            </a:r>
            <a:r>
              <a:rPr lang="en-US" sz="2000" dirty="0" err="1" smtClean="0">
                <a:solidFill>
                  <a:srgbClr val="7F7F7F"/>
                </a:solidFill>
                <a:latin typeface="Calibri" charset="0"/>
              </a:rPr>
              <a:t>Ένωσης</a:t>
            </a:r>
            <a:endParaRPr lang="el-GR" sz="2000" dirty="0">
              <a:solidFill>
                <a:srgbClr val="7F7F7F"/>
              </a:solidFill>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3"/>
          <p:cNvSpPr>
            <a:spLocks noGrp="1"/>
          </p:cNvSpPr>
          <p:nvPr>
            <p:ph type="ctrTitle"/>
          </p:nvPr>
        </p:nvSpPr>
        <p:spPr bwMode="auto">
          <a:xfrm>
            <a:off x="569913" y="458788"/>
            <a:ext cx="8782050" cy="1089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dirty="0" smtClean="0"/>
              <a:t>ΘΕΣΜΙΚΟ ΠΛΑΙΣΙΟ ΓΙΑ ΤΙΣ </a:t>
            </a:r>
            <a:br>
              <a:rPr lang="el-GR" dirty="0" smtClean="0"/>
            </a:br>
            <a:r>
              <a:rPr lang="el-GR" dirty="0" smtClean="0"/>
              <a:t>ΣΤΑΤΙΣΤΙΚΕΣ ΤΗΣ ΔΥΕ</a:t>
            </a:r>
            <a:br>
              <a:rPr lang="el-GR" dirty="0" smtClean="0"/>
            </a:br>
            <a:endParaRPr lang="en-US" b="1" dirty="0" smtClean="0"/>
          </a:p>
        </p:txBody>
      </p:sp>
      <p:sp>
        <p:nvSpPr>
          <p:cNvPr id="5" name="TextBox 4"/>
          <p:cNvSpPr txBox="1"/>
          <p:nvPr/>
        </p:nvSpPr>
        <p:spPr>
          <a:xfrm>
            <a:off x="493713" y="3285002"/>
            <a:ext cx="8858250" cy="1016000"/>
          </a:xfrm>
          <a:prstGeom prst="rect">
            <a:avLst/>
          </a:prstGeom>
          <a:noFill/>
        </p:spPr>
        <p:txBody>
          <a:bodyPr>
            <a:spAutoFit/>
          </a:bodyPr>
          <a:lstStyle/>
          <a:p>
            <a:r>
              <a:rPr lang="en-US" sz="2000" b="1" dirty="0" err="1">
                <a:solidFill>
                  <a:srgbClr val="FFCC00"/>
                </a:solidFill>
                <a:latin typeface="Calibri" charset="0"/>
              </a:rPr>
              <a:t>ΚΑΝΟΝΙΣΜΟΣ</a:t>
            </a:r>
            <a:r>
              <a:rPr lang="en-US" sz="2000" b="1" dirty="0">
                <a:solidFill>
                  <a:srgbClr val="FFCC00"/>
                </a:solidFill>
                <a:latin typeface="Calibri" charset="0"/>
              </a:rPr>
              <a:t> (EE)</a:t>
            </a:r>
            <a:r>
              <a:rPr lang="en-US" sz="2000" b="1" dirty="0" smtClean="0">
                <a:solidFill>
                  <a:srgbClr val="FFCC00"/>
                </a:solidFill>
                <a:latin typeface="Calibri" charset="0"/>
              </a:rPr>
              <a:t> </a:t>
            </a:r>
            <a:r>
              <a:rPr lang="el-GR" sz="2000" b="1" dirty="0" smtClean="0">
                <a:solidFill>
                  <a:srgbClr val="FFCC00"/>
                </a:solidFill>
                <a:latin typeface="Calibri" charset="0"/>
              </a:rPr>
              <a:t>759</a:t>
            </a:r>
            <a:r>
              <a:rPr lang="en-US" sz="2000" b="1" dirty="0" smtClean="0">
                <a:solidFill>
                  <a:srgbClr val="FFCC00"/>
                </a:solidFill>
                <a:latin typeface="Calibri" charset="0"/>
              </a:rPr>
              <a:t>/</a:t>
            </a:r>
            <a:r>
              <a:rPr lang="el-GR" sz="2000" b="1" dirty="0" smtClean="0">
                <a:solidFill>
                  <a:srgbClr val="FFCC00"/>
                </a:solidFill>
                <a:latin typeface="Calibri" charset="0"/>
              </a:rPr>
              <a:t>2015</a:t>
            </a:r>
            <a:r>
              <a:rPr lang="en-US" sz="2000" b="1" dirty="0" smtClean="0">
                <a:solidFill>
                  <a:srgbClr val="FFCC00"/>
                </a:solidFill>
                <a:latin typeface="Calibri" charset="0"/>
              </a:rPr>
              <a:t> </a:t>
            </a:r>
            <a:r>
              <a:rPr lang="en-US" sz="2000" b="1" dirty="0" err="1">
                <a:solidFill>
                  <a:srgbClr val="FFCC00"/>
                </a:solidFill>
                <a:latin typeface="Calibri" charset="0"/>
              </a:rPr>
              <a:t>ΤΟΥ</a:t>
            </a:r>
            <a:r>
              <a:rPr lang="en-US" sz="2000" b="1" dirty="0">
                <a:solidFill>
                  <a:srgbClr val="FFCC00"/>
                </a:solidFill>
                <a:latin typeface="Calibri" charset="0"/>
              </a:rPr>
              <a:t> </a:t>
            </a:r>
            <a:r>
              <a:rPr lang="en-US" sz="2000" b="1" dirty="0" err="1">
                <a:solidFill>
                  <a:srgbClr val="FFCC00"/>
                </a:solidFill>
                <a:latin typeface="Calibri" charset="0"/>
              </a:rPr>
              <a:t>ΕΥΡΩΠΑΪΚΟΥ</a:t>
            </a:r>
            <a:r>
              <a:rPr lang="en-US" sz="2000" b="1" dirty="0">
                <a:solidFill>
                  <a:srgbClr val="FFCC00"/>
                </a:solidFill>
                <a:latin typeface="Calibri" charset="0"/>
              </a:rPr>
              <a:t> </a:t>
            </a:r>
            <a:r>
              <a:rPr lang="en-US" sz="2000" b="1" dirty="0" err="1">
                <a:solidFill>
                  <a:srgbClr val="FFCC00"/>
                </a:solidFill>
                <a:latin typeface="Calibri" charset="0"/>
              </a:rPr>
              <a:t>ΚΟΙΝΟΒΟΥΛΙΟΥ</a:t>
            </a:r>
            <a:r>
              <a:rPr lang="en-US" sz="2000" b="1" dirty="0">
                <a:solidFill>
                  <a:srgbClr val="FFCC00"/>
                </a:solidFill>
                <a:latin typeface="Calibri" charset="0"/>
              </a:rPr>
              <a:t> </a:t>
            </a:r>
            <a:r>
              <a:rPr lang="en-US" sz="2000" b="1" dirty="0" err="1">
                <a:solidFill>
                  <a:srgbClr val="FFCC00"/>
                </a:solidFill>
                <a:latin typeface="Calibri" charset="0"/>
              </a:rPr>
              <a:t>ΚΑΙ</a:t>
            </a:r>
            <a:r>
              <a:rPr lang="en-US" sz="2000" b="1" dirty="0">
                <a:solidFill>
                  <a:srgbClr val="FFCC00"/>
                </a:solidFill>
                <a:latin typeface="Calibri" charset="0"/>
              </a:rPr>
              <a:t> </a:t>
            </a:r>
            <a:r>
              <a:rPr lang="en-US" sz="2000" b="1" dirty="0" err="1">
                <a:solidFill>
                  <a:srgbClr val="FFCC00"/>
                </a:solidFill>
                <a:latin typeface="Calibri" charset="0"/>
              </a:rPr>
              <a:t>ΤΟΥ</a:t>
            </a:r>
            <a:r>
              <a:rPr lang="en-US" sz="2000" b="1" dirty="0">
                <a:solidFill>
                  <a:srgbClr val="FFCC00"/>
                </a:solidFill>
                <a:latin typeface="Calibri" charset="0"/>
              </a:rPr>
              <a:t> </a:t>
            </a:r>
            <a:r>
              <a:rPr lang="en-US" sz="2000" b="1" dirty="0" err="1">
                <a:solidFill>
                  <a:srgbClr val="FFCC00"/>
                </a:solidFill>
                <a:latin typeface="Calibri" charset="0"/>
              </a:rPr>
              <a:t>ΣΥΜΒΟΥΛΙΟΥ</a:t>
            </a:r>
            <a:r>
              <a:rPr lang="en-US" sz="2000" b="1" dirty="0">
                <a:solidFill>
                  <a:srgbClr val="FFCC00"/>
                </a:solidFill>
                <a:latin typeface="Calibri" charset="0"/>
              </a:rPr>
              <a:t> </a:t>
            </a:r>
            <a:r>
              <a:rPr lang="en-US" sz="2000" b="1" dirty="0" err="1">
                <a:solidFill>
                  <a:srgbClr val="FFCC00"/>
                </a:solidFill>
                <a:latin typeface="Calibri" charset="0"/>
              </a:rPr>
              <a:t>της</a:t>
            </a:r>
            <a:r>
              <a:rPr lang="en-US" sz="2000" b="1" dirty="0">
                <a:solidFill>
                  <a:srgbClr val="FFCC00"/>
                </a:solidFill>
                <a:latin typeface="Calibri" charset="0"/>
              </a:rPr>
              <a:t> 29ης </a:t>
            </a:r>
            <a:r>
              <a:rPr lang="en-US" sz="2000" b="1" dirty="0" err="1">
                <a:solidFill>
                  <a:srgbClr val="FFCC00"/>
                </a:solidFill>
                <a:latin typeface="Calibri" charset="0"/>
              </a:rPr>
              <a:t>Απριλίου</a:t>
            </a:r>
            <a:r>
              <a:rPr lang="en-US" sz="2000" b="1" dirty="0">
                <a:solidFill>
                  <a:srgbClr val="FFCC00"/>
                </a:solidFill>
                <a:latin typeface="Calibri" charset="0"/>
              </a:rPr>
              <a:t> 2015 </a:t>
            </a:r>
            <a:r>
              <a:rPr lang="en-US" sz="2000" dirty="0" err="1">
                <a:solidFill>
                  <a:srgbClr val="7F7F7F"/>
                </a:solidFill>
                <a:latin typeface="Calibri" charset="0"/>
              </a:rPr>
              <a:t>για</a:t>
            </a:r>
            <a:r>
              <a:rPr lang="en-US" sz="2000" dirty="0">
                <a:solidFill>
                  <a:srgbClr val="7F7F7F"/>
                </a:solidFill>
                <a:latin typeface="Calibri" charset="0"/>
              </a:rPr>
              <a:t> </a:t>
            </a:r>
            <a:r>
              <a:rPr lang="en-US" sz="2000" dirty="0" err="1">
                <a:solidFill>
                  <a:srgbClr val="7F7F7F"/>
                </a:solidFill>
                <a:latin typeface="Calibri" charset="0"/>
              </a:rPr>
              <a:t>την</a:t>
            </a:r>
            <a:r>
              <a:rPr lang="en-US" sz="2000" dirty="0">
                <a:solidFill>
                  <a:srgbClr val="7F7F7F"/>
                </a:solidFill>
                <a:latin typeface="Calibri" charset="0"/>
              </a:rPr>
              <a:t> </a:t>
            </a:r>
            <a:r>
              <a:rPr lang="en-US" sz="2000" dirty="0" err="1">
                <a:solidFill>
                  <a:srgbClr val="7F7F7F"/>
                </a:solidFill>
                <a:latin typeface="Calibri" charset="0"/>
              </a:rPr>
              <a:t>τροποποίηση</a:t>
            </a:r>
            <a:r>
              <a:rPr lang="en-US" sz="2000" dirty="0">
                <a:solidFill>
                  <a:srgbClr val="7F7F7F"/>
                </a:solidFill>
                <a:latin typeface="Calibri" charset="0"/>
              </a:rPr>
              <a:t> </a:t>
            </a:r>
            <a:r>
              <a:rPr lang="en-US" sz="2000" dirty="0" err="1">
                <a:solidFill>
                  <a:srgbClr val="7F7F7F"/>
                </a:solidFill>
                <a:latin typeface="Calibri" charset="0"/>
              </a:rPr>
              <a:t>του</a:t>
            </a:r>
            <a:r>
              <a:rPr lang="en-US" sz="2000" dirty="0" smtClean="0">
                <a:solidFill>
                  <a:srgbClr val="7F7F7F"/>
                </a:solidFill>
                <a:latin typeface="Calibri" charset="0"/>
              </a:rPr>
              <a:t> </a:t>
            </a:r>
            <a:r>
              <a:rPr lang="el-GR" sz="2000" dirty="0" smtClean="0">
                <a:solidFill>
                  <a:srgbClr val="7F7F7F"/>
                </a:solidFill>
                <a:latin typeface="Calibri" charset="0"/>
              </a:rPr>
              <a:t>Κ</a:t>
            </a:r>
            <a:r>
              <a:rPr lang="en-US" sz="2000" dirty="0" err="1" smtClean="0">
                <a:solidFill>
                  <a:srgbClr val="7F7F7F"/>
                </a:solidFill>
                <a:latin typeface="Calibri" charset="0"/>
              </a:rPr>
              <a:t>ανονισμού</a:t>
            </a:r>
            <a:r>
              <a:rPr lang="en-US" sz="2000" dirty="0" smtClean="0">
                <a:solidFill>
                  <a:srgbClr val="7F7F7F"/>
                </a:solidFill>
                <a:latin typeface="Calibri" charset="0"/>
              </a:rPr>
              <a:t> </a:t>
            </a:r>
            <a:r>
              <a:rPr lang="en-US" sz="2000" dirty="0">
                <a:solidFill>
                  <a:srgbClr val="7F7F7F"/>
                </a:solidFill>
                <a:latin typeface="Calibri" charset="0"/>
              </a:rPr>
              <a:t>(</a:t>
            </a:r>
            <a:r>
              <a:rPr lang="en-US" sz="2000" dirty="0" err="1">
                <a:solidFill>
                  <a:srgbClr val="7F7F7F"/>
                </a:solidFill>
                <a:latin typeface="Calibri" charset="0"/>
              </a:rPr>
              <a:t>ΕΚ</a:t>
            </a:r>
            <a:r>
              <a:rPr lang="en-US" sz="2000" dirty="0">
                <a:solidFill>
                  <a:srgbClr val="7F7F7F"/>
                </a:solidFill>
                <a:latin typeface="Calibri" charset="0"/>
              </a:rPr>
              <a:t>) </a:t>
            </a:r>
            <a:r>
              <a:rPr lang="en-US" sz="2000" dirty="0" err="1">
                <a:solidFill>
                  <a:srgbClr val="7F7F7F"/>
                </a:solidFill>
                <a:latin typeface="Calibri" charset="0"/>
              </a:rPr>
              <a:t>αριθ</a:t>
            </a:r>
            <a:r>
              <a:rPr lang="en-US" sz="2000" dirty="0">
                <a:solidFill>
                  <a:srgbClr val="7F7F7F"/>
                </a:solidFill>
                <a:latin typeface="Calibri" charset="0"/>
              </a:rPr>
              <a:t>. 223/2009 </a:t>
            </a:r>
            <a:r>
              <a:rPr lang="en-US" sz="2000" dirty="0" err="1">
                <a:solidFill>
                  <a:srgbClr val="7F7F7F"/>
                </a:solidFill>
                <a:latin typeface="Calibri" charset="0"/>
              </a:rPr>
              <a:t>σχετικά</a:t>
            </a:r>
            <a:r>
              <a:rPr lang="en-US" sz="2000" dirty="0">
                <a:solidFill>
                  <a:srgbClr val="7F7F7F"/>
                </a:solidFill>
                <a:latin typeface="Calibri" charset="0"/>
              </a:rPr>
              <a:t> </a:t>
            </a:r>
            <a:r>
              <a:rPr lang="en-US" sz="2000" dirty="0" err="1">
                <a:solidFill>
                  <a:srgbClr val="7F7F7F"/>
                </a:solidFill>
                <a:latin typeface="Calibri" charset="0"/>
              </a:rPr>
              <a:t>με</a:t>
            </a:r>
            <a:r>
              <a:rPr lang="en-US" sz="2000" dirty="0">
                <a:solidFill>
                  <a:srgbClr val="7F7F7F"/>
                </a:solidFill>
                <a:latin typeface="Calibri" charset="0"/>
              </a:rPr>
              <a:t> </a:t>
            </a:r>
            <a:r>
              <a:rPr lang="en-US" sz="2000" dirty="0" err="1">
                <a:solidFill>
                  <a:srgbClr val="7F7F7F"/>
                </a:solidFill>
                <a:latin typeface="Calibri" charset="0"/>
              </a:rPr>
              <a:t>τις</a:t>
            </a:r>
            <a:r>
              <a:rPr lang="en-US" sz="2000" dirty="0">
                <a:solidFill>
                  <a:srgbClr val="7F7F7F"/>
                </a:solidFill>
                <a:latin typeface="Calibri" charset="0"/>
              </a:rPr>
              <a:t> </a:t>
            </a:r>
            <a:r>
              <a:rPr lang="en-US" sz="2000" dirty="0" err="1">
                <a:solidFill>
                  <a:srgbClr val="7F7F7F"/>
                </a:solidFill>
                <a:latin typeface="Calibri" charset="0"/>
              </a:rPr>
              <a:t>ευρωπαϊκές</a:t>
            </a:r>
            <a:r>
              <a:rPr lang="en-US" sz="2000" dirty="0">
                <a:solidFill>
                  <a:srgbClr val="7F7F7F"/>
                </a:solidFill>
                <a:latin typeface="Calibri" charset="0"/>
              </a:rPr>
              <a:t> </a:t>
            </a:r>
            <a:r>
              <a:rPr lang="en-US" sz="2000" dirty="0" err="1">
                <a:solidFill>
                  <a:srgbClr val="7F7F7F"/>
                </a:solidFill>
                <a:latin typeface="Calibri" charset="0"/>
              </a:rPr>
              <a:t>στατιστικές</a:t>
            </a:r>
            <a:r>
              <a:rPr lang="en-US" sz="2000" dirty="0">
                <a:solidFill>
                  <a:srgbClr val="7F7F7F"/>
                </a:solidFill>
                <a:latin typeface="Calibri" charset="0"/>
              </a:rPr>
              <a:t> </a:t>
            </a:r>
            <a:endParaRPr lang="el-GR" sz="2000" dirty="0">
              <a:solidFill>
                <a:srgbClr val="7F7F7F"/>
              </a:solidFill>
              <a:latin typeface="Calibri" charset="0"/>
            </a:endParaRPr>
          </a:p>
        </p:txBody>
      </p:sp>
      <p:sp>
        <p:nvSpPr>
          <p:cNvPr id="8" name="TextBox 7"/>
          <p:cNvSpPr txBox="1"/>
          <p:nvPr/>
        </p:nvSpPr>
        <p:spPr>
          <a:xfrm>
            <a:off x="493713" y="1938338"/>
            <a:ext cx="8858250" cy="1016000"/>
          </a:xfrm>
          <a:prstGeom prst="rect">
            <a:avLst/>
          </a:prstGeom>
          <a:noFill/>
        </p:spPr>
        <p:txBody>
          <a:bodyPr>
            <a:spAutoFit/>
          </a:bodyPr>
          <a:lstStyle/>
          <a:p>
            <a:r>
              <a:rPr lang="en-US" sz="2000" b="1">
                <a:solidFill>
                  <a:srgbClr val="FFCC00"/>
                </a:solidFill>
                <a:latin typeface="Calibri" charset="0"/>
              </a:rPr>
              <a:t>ΚΑΝΟΝΙΣΜΟΣ (EE) αριθ. 1173/2011 ΤΟΥ ΕΥΡΩΠΑΪΚΟΥ ΚΟΙΝΟΒΟΥΛΙΟΥ ΚΑΙ ΤΟΥ ΣΥΜΒΟΥΛΙΟΥ της 16ης Νοεμβρίου 2011 </a:t>
            </a:r>
            <a:r>
              <a:rPr lang="en-US" sz="2000">
                <a:solidFill>
                  <a:srgbClr val="7F7F7F"/>
                </a:solidFill>
                <a:latin typeface="Calibri" charset="0"/>
              </a:rPr>
              <a:t>για την αποτελεσματική επιβολή της δημοσιονομικής εποπτείας στη ζώνη του ευρώ</a:t>
            </a:r>
            <a:endParaRPr lang="el-GR" sz="2000">
              <a:solidFill>
                <a:srgbClr val="7F7F7F"/>
              </a:solidFill>
              <a:latin typeface="Calibri" charset="0"/>
            </a:endParaRPr>
          </a:p>
        </p:txBody>
      </p:sp>
      <p:sp>
        <p:nvSpPr>
          <p:cNvPr id="21510" name="Slide Number Placeholder 5"/>
          <p:cNvSpPr>
            <a:spLocks noGrp="1"/>
          </p:cNvSpPr>
          <p:nvPr>
            <p:ph type="sldNum" sz="quarter" idx="10"/>
          </p:nvPr>
        </p:nvSpPr>
        <p:spPr bwMode="auto">
          <a:noFill/>
          <a:ln>
            <a:miter lim="800000"/>
            <a:headEnd/>
            <a:tailEnd/>
          </a:ln>
        </p:spPr>
        <p:txBody>
          <a:bodyPr/>
          <a:lstStyle/>
          <a:p>
            <a:fld id="{C77F3903-3E2B-42A1-BCEC-1DAFB577BBDD}" type="slidenum">
              <a:rPr lang="en-US"/>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3"/>
          <p:cNvSpPr>
            <a:spLocks noGrp="1"/>
          </p:cNvSpPr>
          <p:nvPr>
            <p:ph type="ctrTitle"/>
          </p:nvPr>
        </p:nvSpPr>
        <p:spPr bwMode="auto">
          <a:xfrm>
            <a:off x="569913" y="458788"/>
            <a:ext cx="8782050" cy="1089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t>ΘΕΣΜΙΚΟ ΠΛΑΙΣΙΟ ΓΙΑ ΤΙΣ</a:t>
            </a:r>
            <a:r>
              <a:rPr lang="en-US" smtClean="0"/>
              <a:t/>
            </a:r>
            <a:br>
              <a:rPr lang="en-US" smtClean="0"/>
            </a:br>
            <a:r>
              <a:rPr lang="el-GR" smtClean="0"/>
              <a:t>ΣΤΑΤΙΣΤΙΚΕΣ</a:t>
            </a:r>
            <a:r>
              <a:rPr lang="en-US" smtClean="0"/>
              <a:t> </a:t>
            </a:r>
            <a:r>
              <a:rPr lang="el-GR" smtClean="0"/>
              <a:t>ΤΗΣ ΔΥΕ</a:t>
            </a:r>
            <a:endParaRPr lang="en-US" b="1" smtClean="0"/>
          </a:p>
        </p:txBody>
      </p:sp>
      <p:sp>
        <p:nvSpPr>
          <p:cNvPr id="6" name="TextBox 5"/>
          <p:cNvSpPr txBox="1"/>
          <p:nvPr/>
        </p:nvSpPr>
        <p:spPr>
          <a:xfrm>
            <a:off x="493713" y="1771904"/>
            <a:ext cx="8858250" cy="1200329"/>
          </a:xfrm>
          <a:prstGeom prst="rect">
            <a:avLst/>
          </a:prstGeom>
          <a:noFill/>
        </p:spPr>
        <p:txBody>
          <a:bodyPr>
            <a:spAutoFit/>
          </a:bodyPr>
          <a:lstStyle/>
          <a:p>
            <a:r>
              <a:rPr lang="en-US" b="1" dirty="0" err="1">
                <a:solidFill>
                  <a:srgbClr val="FFCC00"/>
                </a:solidFill>
                <a:latin typeface="+mn-lt"/>
              </a:rPr>
              <a:t>ΚΑΝΟΝΙΣΜΟΣ</a:t>
            </a:r>
            <a:r>
              <a:rPr lang="en-US" b="1" dirty="0">
                <a:solidFill>
                  <a:srgbClr val="FFCC00"/>
                </a:solidFill>
                <a:latin typeface="+mn-lt"/>
              </a:rPr>
              <a:t> (</a:t>
            </a:r>
            <a:r>
              <a:rPr lang="en-US" b="1" dirty="0" err="1">
                <a:solidFill>
                  <a:srgbClr val="FFCC00"/>
                </a:solidFill>
                <a:latin typeface="+mn-lt"/>
              </a:rPr>
              <a:t>ΕΚ</a:t>
            </a:r>
            <a:r>
              <a:rPr lang="en-US" b="1" dirty="0">
                <a:solidFill>
                  <a:srgbClr val="FFCC00"/>
                </a:solidFill>
                <a:latin typeface="+mn-lt"/>
              </a:rPr>
              <a:t>) </a:t>
            </a:r>
            <a:r>
              <a:rPr lang="en-US" b="1" dirty="0" err="1">
                <a:solidFill>
                  <a:srgbClr val="FFCC00"/>
                </a:solidFill>
                <a:latin typeface="+mn-lt"/>
              </a:rPr>
              <a:t>αριθ</a:t>
            </a:r>
            <a:r>
              <a:rPr lang="en-US" b="1" dirty="0">
                <a:solidFill>
                  <a:srgbClr val="FFCC00"/>
                </a:solidFill>
                <a:latin typeface="+mn-lt"/>
              </a:rPr>
              <a:t>. 479/2009 </a:t>
            </a:r>
            <a:r>
              <a:rPr lang="en-US" b="1" dirty="0" err="1">
                <a:solidFill>
                  <a:srgbClr val="FFCC00"/>
                </a:solidFill>
                <a:latin typeface="+mn-lt"/>
              </a:rPr>
              <a:t>ΤΟΥ</a:t>
            </a:r>
            <a:r>
              <a:rPr lang="en-US" b="1" dirty="0">
                <a:solidFill>
                  <a:srgbClr val="FFCC00"/>
                </a:solidFill>
                <a:latin typeface="+mn-lt"/>
              </a:rPr>
              <a:t> </a:t>
            </a:r>
            <a:r>
              <a:rPr lang="en-US" b="1" dirty="0" err="1">
                <a:solidFill>
                  <a:srgbClr val="FFCC00"/>
                </a:solidFill>
                <a:latin typeface="+mn-lt"/>
              </a:rPr>
              <a:t>ΣΥΜΒΟΥΛΙΟΥ</a:t>
            </a:r>
            <a:r>
              <a:rPr lang="el-GR" b="1" dirty="0">
                <a:solidFill>
                  <a:srgbClr val="FFCC00"/>
                </a:solidFill>
                <a:latin typeface="+mn-lt"/>
              </a:rPr>
              <a:t> </a:t>
            </a:r>
            <a:r>
              <a:rPr lang="en-US" b="1" dirty="0" err="1">
                <a:solidFill>
                  <a:srgbClr val="FFCC00"/>
                </a:solidFill>
                <a:latin typeface="+mn-lt"/>
              </a:rPr>
              <a:t>της</a:t>
            </a:r>
            <a:r>
              <a:rPr lang="en-US" b="1" dirty="0">
                <a:solidFill>
                  <a:srgbClr val="FFCC00"/>
                </a:solidFill>
                <a:latin typeface="+mn-lt"/>
              </a:rPr>
              <a:t> 25ης </a:t>
            </a:r>
            <a:r>
              <a:rPr lang="en-US" b="1" dirty="0" err="1">
                <a:solidFill>
                  <a:srgbClr val="FFCC00"/>
                </a:solidFill>
                <a:latin typeface="+mn-lt"/>
              </a:rPr>
              <a:t>Μαΐου</a:t>
            </a:r>
            <a:r>
              <a:rPr lang="en-US" b="1" dirty="0">
                <a:solidFill>
                  <a:srgbClr val="FFCC00"/>
                </a:solidFill>
                <a:latin typeface="+mn-lt"/>
              </a:rPr>
              <a:t> 2009 </a:t>
            </a:r>
            <a:r>
              <a:rPr lang="en-US" dirty="0" err="1">
                <a:solidFill>
                  <a:srgbClr val="7F7F7F"/>
                </a:solidFill>
                <a:latin typeface="+mn-lt"/>
              </a:rPr>
              <a:t>για</a:t>
            </a:r>
            <a:r>
              <a:rPr lang="en-US" dirty="0">
                <a:solidFill>
                  <a:srgbClr val="7F7F7F"/>
                </a:solidFill>
                <a:latin typeface="+mn-lt"/>
              </a:rPr>
              <a:t> </a:t>
            </a:r>
            <a:r>
              <a:rPr lang="en-US" dirty="0" err="1">
                <a:solidFill>
                  <a:srgbClr val="7F7F7F"/>
                </a:solidFill>
                <a:latin typeface="+mn-lt"/>
              </a:rPr>
              <a:t>την</a:t>
            </a:r>
            <a:r>
              <a:rPr lang="en-US" dirty="0">
                <a:solidFill>
                  <a:srgbClr val="7F7F7F"/>
                </a:solidFill>
                <a:latin typeface="+mn-lt"/>
              </a:rPr>
              <a:t> </a:t>
            </a:r>
            <a:r>
              <a:rPr lang="en-US" dirty="0" err="1">
                <a:solidFill>
                  <a:srgbClr val="7F7F7F"/>
                </a:solidFill>
                <a:latin typeface="+mn-lt"/>
              </a:rPr>
              <a:t>εφαρμογή</a:t>
            </a:r>
            <a:r>
              <a:rPr lang="en-US" dirty="0">
                <a:solidFill>
                  <a:srgbClr val="7F7F7F"/>
                </a:solidFill>
                <a:latin typeface="+mn-lt"/>
              </a:rPr>
              <a:t> </a:t>
            </a:r>
            <a:r>
              <a:rPr lang="en-US" dirty="0" err="1">
                <a:solidFill>
                  <a:srgbClr val="7F7F7F"/>
                </a:solidFill>
                <a:latin typeface="+mn-lt"/>
              </a:rPr>
              <a:t>του</a:t>
            </a:r>
            <a:r>
              <a:rPr lang="en-US" dirty="0">
                <a:solidFill>
                  <a:srgbClr val="7F7F7F"/>
                </a:solidFill>
                <a:latin typeface="+mn-lt"/>
              </a:rPr>
              <a:t> </a:t>
            </a:r>
            <a:r>
              <a:rPr lang="en-US" dirty="0" err="1">
                <a:solidFill>
                  <a:srgbClr val="7F7F7F"/>
                </a:solidFill>
                <a:latin typeface="+mn-lt"/>
              </a:rPr>
              <a:t>πρωτοκόλλου</a:t>
            </a:r>
            <a:r>
              <a:rPr lang="en-US" dirty="0">
                <a:solidFill>
                  <a:srgbClr val="7F7F7F"/>
                </a:solidFill>
                <a:latin typeface="+mn-lt"/>
              </a:rPr>
              <a:t> </a:t>
            </a:r>
            <a:r>
              <a:rPr lang="en-US" dirty="0" err="1">
                <a:solidFill>
                  <a:srgbClr val="7F7F7F"/>
                </a:solidFill>
                <a:latin typeface="+mn-lt"/>
              </a:rPr>
              <a:t>σχετικά</a:t>
            </a:r>
            <a:r>
              <a:rPr lang="en-US" dirty="0">
                <a:solidFill>
                  <a:srgbClr val="7F7F7F"/>
                </a:solidFill>
                <a:latin typeface="+mn-lt"/>
              </a:rPr>
              <a:t> </a:t>
            </a:r>
            <a:r>
              <a:rPr lang="en-US" dirty="0" err="1">
                <a:solidFill>
                  <a:srgbClr val="7F7F7F"/>
                </a:solidFill>
                <a:latin typeface="+mn-lt"/>
              </a:rPr>
              <a:t>με</a:t>
            </a:r>
            <a:r>
              <a:rPr lang="en-US" dirty="0">
                <a:solidFill>
                  <a:srgbClr val="7F7F7F"/>
                </a:solidFill>
                <a:latin typeface="+mn-lt"/>
              </a:rPr>
              <a:t> </a:t>
            </a:r>
            <a:r>
              <a:rPr lang="en-US" dirty="0" err="1">
                <a:solidFill>
                  <a:srgbClr val="7F7F7F"/>
                </a:solidFill>
                <a:latin typeface="+mn-lt"/>
              </a:rPr>
              <a:t>τη</a:t>
            </a:r>
            <a:r>
              <a:rPr lang="en-US" dirty="0">
                <a:solidFill>
                  <a:srgbClr val="7F7F7F"/>
                </a:solidFill>
                <a:latin typeface="+mn-lt"/>
              </a:rPr>
              <a:t> </a:t>
            </a:r>
            <a:r>
              <a:rPr lang="en-US" dirty="0" err="1">
                <a:solidFill>
                  <a:srgbClr val="7F7F7F"/>
                </a:solidFill>
                <a:latin typeface="+mn-lt"/>
              </a:rPr>
              <a:t>διαδικασία</a:t>
            </a:r>
            <a:r>
              <a:rPr lang="en-US" dirty="0">
                <a:solidFill>
                  <a:srgbClr val="7F7F7F"/>
                </a:solidFill>
                <a:latin typeface="+mn-lt"/>
              </a:rPr>
              <a:t> </a:t>
            </a:r>
            <a:r>
              <a:rPr lang="en-US" dirty="0" err="1">
                <a:solidFill>
                  <a:srgbClr val="7F7F7F"/>
                </a:solidFill>
                <a:latin typeface="+mn-lt"/>
              </a:rPr>
              <a:t>του</a:t>
            </a:r>
            <a:r>
              <a:rPr lang="en-US" dirty="0">
                <a:solidFill>
                  <a:srgbClr val="7F7F7F"/>
                </a:solidFill>
                <a:latin typeface="+mn-lt"/>
              </a:rPr>
              <a:t> </a:t>
            </a:r>
            <a:r>
              <a:rPr lang="en-US" dirty="0" err="1">
                <a:solidFill>
                  <a:srgbClr val="7F7F7F"/>
                </a:solidFill>
                <a:latin typeface="+mn-lt"/>
              </a:rPr>
              <a:t>υπερβολικού</a:t>
            </a:r>
            <a:r>
              <a:rPr lang="en-US" dirty="0">
                <a:solidFill>
                  <a:srgbClr val="7F7F7F"/>
                </a:solidFill>
                <a:latin typeface="+mn-lt"/>
              </a:rPr>
              <a:t> </a:t>
            </a:r>
            <a:r>
              <a:rPr lang="en-US" dirty="0" err="1">
                <a:solidFill>
                  <a:srgbClr val="7F7F7F"/>
                </a:solidFill>
                <a:latin typeface="+mn-lt"/>
              </a:rPr>
              <a:t>ελλείμματος</a:t>
            </a:r>
            <a:r>
              <a:rPr lang="en-US" dirty="0">
                <a:solidFill>
                  <a:srgbClr val="7F7F7F"/>
                </a:solidFill>
                <a:latin typeface="+mn-lt"/>
              </a:rPr>
              <a:t> </a:t>
            </a:r>
            <a:r>
              <a:rPr lang="en-US" dirty="0" err="1">
                <a:solidFill>
                  <a:srgbClr val="7F7F7F"/>
                </a:solidFill>
                <a:latin typeface="+mn-lt"/>
              </a:rPr>
              <a:t>το</a:t>
            </a:r>
            <a:r>
              <a:rPr lang="en-US" dirty="0">
                <a:solidFill>
                  <a:srgbClr val="7F7F7F"/>
                </a:solidFill>
                <a:latin typeface="+mn-lt"/>
              </a:rPr>
              <a:t> </a:t>
            </a:r>
            <a:r>
              <a:rPr lang="en-US" dirty="0" err="1">
                <a:solidFill>
                  <a:srgbClr val="7F7F7F"/>
                </a:solidFill>
                <a:latin typeface="+mn-lt"/>
              </a:rPr>
              <a:t>οποίο</a:t>
            </a:r>
            <a:r>
              <a:rPr lang="en-US" dirty="0">
                <a:solidFill>
                  <a:srgbClr val="7F7F7F"/>
                </a:solidFill>
                <a:latin typeface="+mn-lt"/>
              </a:rPr>
              <a:t> </a:t>
            </a:r>
            <a:r>
              <a:rPr lang="en-US" dirty="0" err="1">
                <a:solidFill>
                  <a:srgbClr val="7F7F7F"/>
                </a:solidFill>
                <a:latin typeface="+mn-lt"/>
              </a:rPr>
              <a:t>προσαρτάται</a:t>
            </a:r>
            <a:r>
              <a:rPr lang="en-US" dirty="0">
                <a:solidFill>
                  <a:srgbClr val="7F7F7F"/>
                </a:solidFill>
                <a:latin typeface="+mn-lt"/>
              </a:rPr>
              <a:t> </a:t>
            </a:r>
            <a:r>
              <a:rPr lang="en-US" dirty="0" err="1">
                <a:solidFill>
                  <a:srgbClr val="7F7F7F"/>
                </a:solidFill>
                <a:latin typeface="+mn-lt"/>
              </a:rPr>
              <a:t>στη</a:t>
            </a:r>
            <a:r>
              <a:rPr lang="en-US" dirty="0" smtClean="0">
                <a:solidFill>
                  <a:srgbClr val="7F7F7F"/>
                </a:solidFill>
                <a:latin typeface="+mn-lt"/>
              </a:rPr>
              <a:t> </a:t>
            </a:r>
            <a:r>
              <a:rPr lang="el-GR" dirty="0" smtClean="0">
                <a:solidFill>
                  <a:srgbClr val="7F7F7F"/>
                </a:solidFill>
                <a:latin typeface="+mn-lt"/>
              </a:rPr>
              <a:t>Σ</a:t>
            </a:r>
            <a:r>
              <a:rPr lang="en-US" dirty="0" err="1" smtClean="0">
                <a:solidFill>
                  <a:srgbClr val="7F7F7F"/>
                </a:solidFill>
                <a:latin typeface="+mn-lt"/>
              </a:rPr>
              <a:t>υνθήκη</a:t>
            </a:r>
            <a:r>
              <a:rPr lang="en-US" dirty="0" smtClean="0">
                <a:solidFill>
                  <a:srgbClr val="7F7F7F"/>
                </a:solidFill>
                <a:latin typeface="+mn-lt"/>
              </a:rPr>
              <a:t> </a:t>
            </a:r>
            <a:r>
              <a:rPr lang="en-US" dirty="0" err="1">
                <a:solidFill>
                  <a:srgbClr val="7F7F7F"/>
                </a:solidFill>
                <a:latin typeface="+mn-lt"/>
              </a:rPr>
              <a:t>για</a:t>
            </a:r>
            <a:r>
              <a:rPr lang="en-US" dirty="0">
                <a:solidFill>
                  <a:srgbClr val="7F7F7F"/>
                </a:solidFill>
                <a:latin typeface="+mn-lt"/>
              </a:rPr>
              <a:t> </a:t>
            </a:r>
            <a:r>
              <a:rPr lang="en-US" dirty="0" err="1">
                <a:solidFill>
                  <a:srgbClr val="7F7F7F"/>
                </a:solidFill>
                <a:latin typeface="+mn-lt"/>
              </a:rPr>
              <a:t>την</a:t>
            </a:r>
            <a:r>
              <a:rPr lang="en-US" dirty="0">
                <a:solidFill>
                  <a:srgbClr val="7F7F7F"/>
                </a:solidFill>
                <a:latin typeface="+mn-lt"/>
              </a:rPr>
              <a:t> </a:t>
            </a:r>
            <a:r>
              <a:rPr lang="en-US" dirty="0" err="1">
                <a:solidFill>
                  <a:srgbClr val="7F7F7F"/>
                </a:solidFill>
                <a:latin typeface="+mn-lt"/>
              </a:rPr>
              <a:t>ίδρυση</a:t>
            </a:r>
            <a:r>
              <a:rPr lang="en-US" dirty="0">
                <a:solidFill>
                  <a:srgbClr val="7F7F7F"/>
                </a:solidFill>
                <a:latin typeface="+mn-lt"/>
              </a:rPr>
              <a:t> </a:t>
            </a:r>
            <a:r>
              <a:rPr lang="en-US" dirty="0" err="1">
                <a:solidFill>
                  <a:srgbClr val="7F7F7F"/>
                </a:solidFill>
                <a:latin typeface="+mn-lt"/>
              </a:rPr>
              <a:t>της</a:t>
            </a:r>
            <a:r>
              <a:rPr lang="en-US" dirty="0">
                <a:solidFill>
                  <a:srgbClr val="7F7F7F"/>
                </a:solidFill>
                <a:latin typeface="+mn-lt"/>
              </a:rPr>
              <a:t> </a:t>
            </a:r>
            <a:r>
              <a:rPr lang="en-US" dirty="0" err="1">
                <a:solidFill>
                  <a:srgbClr val="7F7F7F"/>
                </a:solidFill>
                <a:latin typeface="+mn-lt"/>
              </a:rPr>
              <a:t>Ευρωπαϊκής</a:t>
            </a:r>
            <a:r>
              <a:rPr lang="en-US" dirty="0">
                <a:solidFill>
                  <a:srgbClr val="7F7F7F"/>
                </a:solidFill>
                <a:latin typeface="+mn-lt"/>
              </a:rPr>
              <a:t> </a:t>
            </a:r>
            <a:r>
              <a:rPr lang="en-US" dirty="0" err="1">
                <a:solidFill>
                  <a:srgbClr val="7F7F7F"/>
                </a:solidFill>
                <a:latin typeface="+mn-lt"/>
              </a:rPr>
              <a:t>Κοινότητας</a:t>
            </a:r>
            <a:r>
              <a:rPr lang="el-GR" dirty="0">
                <a:solidFill>
                  <a:srgbClr val="7F7F7F"/>
                </a:solidFill>
                <a:latin typeface="+mn-lt"/>
              </a:rPr>
              <a:t> </a:t>
            </a:r>
            <a:r>
              <a:rPr lang="en-US" dirty="0">
                <a:solidFill>
                  <a:srgbClr val="7F7F7F"/>
                </a:solidFill>
                <a:latin typeface="+mn-lt"/>
              </a:rPr>
              <a:t>(</a:t>
            </a:r>
            <a:r>
              <a:rPr lang="en-US" dirty="0" err="1">
                <a:solidFill>
                  <a:srgbClr val="7F7F7F"/>
                </a:solidFill>
                <a:latin typeface="+mn-lt"/>
              </a:rPr>
              <a:t>τροποποίησε</a:t>
            </a:r>
            <a:r>
              <a:rPr lang="en-US" dirty="0">
                <a:solidFill>
                  <a:srgbClr val="7F7F7F"/>
                </a:solidFill>
                <a:latin typeface="+mn-lt"/>
              </a:rPr>
              <a:t> </a:t>
            </a:r>
            <a:r>
              <a:rPr lang="en-US" dirty="0" err="1">
                <a:solidFill>
                  <a:srgbClr val="7F7F7F"/>
                </a:solidFill>
                <a:latin typeface="+mn-lt"/>
              </a:rPr>
              <a:t>τον</a:t>
            </a:r>
            <a:r>
              <a:rPr lang="en-US" dirty="0">
                <a:solidFill>
                  <a:srgbClr val="7F7F7F"/>
                </a:solidFill>
                <a:latin typeface="+mn-lt"/>
              </a:rPr>
              <a:t> </a:t>
            </a:r>
            <a:r>
              <a:rPr lang="en-US" dirty="0" err="1">
                <a:solidFill>
                  <a:srgbClr val="7F7F7F"/>
                </a:solidFill>
                <a:latin typeface="+mn-lt"/>
              </a:rPr>
              <a:t>Κανονισμό</a:t>
            </a:r>
            <a:r>
              <a:rPr lang="en-US" dirty="0">
                <a:solidFill>
                  <a:srgbClr val="7F7F7F"/>
                </a:solidFill>
                <a:latin typeface="+mn-lt"/>
              </a:rPr>
              <a:t> 3605/1993)</a:t>
            </a:r>
            <a:endParaRPr lang="el-GR" dirty="0">
              <a:solidFill>
                <a:srgbClr val="7F7F7F"/>
              </a:solidFill>
              <a:latin typeface="+mn-lt"/>
            </a:endParaRPr>
          </a:p>
        </p:txBody>
      </p:sp>
      <p:sp>
        <p:nvSpPr>
          <p:cNvPr id="7" name="TextBox 6"/>
          <p:cNvSpPr txBox="1">
            <a:spLocks noChangeArrowheads="1"/>
          </p:cNvSpPr>
          <p:nvPr/>
        </p:nvSpPr>
        <p:spPr bwMode="auto">
          <a:xfrm>
            <a:off x="493713" y="3095879"/>
            <a:ext cx="8858250" cy="3416320"/>
          </a:xfrm>
          <a:prstGeom prst="rect">
            <a:avLst/>
          </a:prstGeom>
          <a:noFill/>
          <a:ln w="9525">
            <a:noFill/>
            <a:miter lim="800000"/>
            <a:headEnd/>
            <a:tailEnd/>
          </a:ln>
        </p:spPr>
        <p:txBody>
          <a:bodyPr>
            <a:spAutoFit/>
          </a:bodyPr>
          <a:lstStyle/>
          <a:p>
            <a:r>
              <a:rPr lang="el-GR" b="1" dirty="0" smtClean="0">
                <a:solidFill>
                  <a:srgbClr val="7F7F7F"/>
                </a:solidFill>
                <a:latin typeface="Calibri" charset="0"/>
              </a:rPr>
              <a:t>Στο </a:t>
            </a:r>
            <a:r>
              <a:rPr lang="el-GR" b="1" dirty="0">
                <a:solidFill>
                  <a:srgbClr val="7F7F7F"/>
                </a:solidFill>
                <a:latin typeface="Calibri" charset="0"/>
              </a:rPr>
              <a:t>Προοίμιο </a:t>
            </a:r>
            <a:r>
              <a:rPr lang="en-US" b="1" dirty="0">
                <a:solidFill>
                  <a:srgbClr val="7F7F7F"/>
                </a:solidFill>
                <a:latin typeface="Calibri" charset="0"/>
              </a:rPr>
              <a:t>(</a:t>
            </a:r>
            <a:r>
              <a:rPr lang="el-GR" b="1" dirty="0">
                <a:solidFill>
                  <a:srgbClr val="7F7F7F"/>
                </a:solidFill>
                <a:latin typeface="Calibri" charset="0"/>
              </a:rPr>
              <a:t>παράγραφοι 8 και 9</a:t>
            </a:r>
            <a:r>
              <a:rPr lang="en-US" b="1" dirty="0">
                <a:solidFill>
                  <a:srgbClr val="7F7F7F"/>
                </a:solidFill>
                <a:latin typeface="Calibri" charset="0"/>
              </a:rPr>
              <a:t>)</a:t>
            </a:r>
            <a:r>
              <a:rPr lang="el-GR" b="1" dirty="0">
                <a:solidFill>
                  <a:srgbClr val="7F7F7F"/>
                </a:solidFill>
                <a:latin typeface="Calibri" charset="0"/>
              </a:rPr>
              <a:t> προβλέπονται τα εξής</a:t>
            </a:r>
            <a:r>
              <a:rPr lang="en-US" b="1" dirty="0">
                <a:solidFill>
                  <a:srgbClr val="7F7F7F"/>
                </a:solidFill>
                <a:latin typeface="Calibri" charset="0"/>
              </a:rPr>
              <a:t>:</a:t>
            </a:r>
            <a:endParaRPr lang="en-US" b="1" dirty="0" smtClean="0">
              <a:solidFill>
                <a:srgbClr val="7F7F7F"/>
              </a:solidFill>
              <a:latin typeface="Calibri" charset="0"/>
            </a:endParaRPr>
          </a:p>
          <a:p>
            <a:r>
              <a:rPr lang="en-US" dirty="0" smtClean="0">
                <a:solidFill>
                  <a:srgbClr val="7F7F7F"/>
                </a:solidFill>
                <a:latin typeface="Calibri" charset="0"/>
              </a:rPr>
              <a:t>(</a:t>
            </a:r>
            <a:r>
              <a:rPr lang="en-US" dirty="0">
                <a:solidFill>
                  <a:srgbClr val="7F7F7F"/>
                </a:solidFill>
                <a:latin typeface="Calibri" charset="0"/>
              </a:rPr>
              <a:t>8</a:t>
            </a:r>
            <a:r>
              <a:rPr lang="en-US" dirty="0" smtClean="0">
                <a:solidFill>
                  <a:srgbClr val="7F7F7F"/>
                </a:solidFill>
                <a:latin typeface="Calibri" charset="0"/>
              </a:rPr>
              <a:t>)</a:t>
            </a:r>
            <a:r>
              <a:rPr lang="el-GR" dirty="0" smtClean="0">
                <a:solidFill>
                  <a:srgbClr val="7F7F7F"/>
                </a:solidFill>
                <a:latin typeface="Calibri" charset="0"/>
              </a:rPr>
              <a:t> Βάσει </a:t>
            </a:r>
            <a:r>
              <a:rPr lang="el-GR" dirty="0">
                <a:solidFill>
                  <a:srgbClr val="7F7F7F"/>
                </a:solidFill>
                <a:latin typeface="Calibri" charset="0"/>
              </a:rPr>
              <a:t>του πρωτοκόλλου για τη διαδικασία υπερβολικού ελλείμματος, η Επιτροπή υποχρεούται να παρέχει τα στατιστικά στοιχεία που χρησιμοποιούνται στο πλαίσιο της διαδικασίας αυτής.</a:t>
            </a:r>
            <a:endParaRPr lang="en-US" dirty="0" smtClean="0">
              <a:solidFill>
                <a:srgbClr val="7F7F7F"/>
              </a:solidFill>
              <a:latin typeface="Calibri" charset="0"/>
            </a:endParaRPr>
          </a:p>
          <a:p>
            <a:r>
              <a:rPr lang="el-GR" dirty="0" smtClean="0">
                <a:solidFill>
                  <a:srgbClr val="7F7F7F"/>
                </a:solidFill>
                <a:latin typeface="Calibri" charset="0"/>
              </a:rPr>
              <a:t>(</a:t>
            </a:r>
            <a:r>
              <a:rPr lang="el-GR" dirty="0">
                <a:solidFill>
                  <a:srgbClr val="7F7F7F"/>
                </a:solidFill>
                <a:latin typeface="Calibri" charset="0"/>
              </a:rPr>
              <a:t>9</a:t>
            </a:r>
            <a:r>
              <a:rPr lang="el-GR" dirty="0" smtClean="0">
                <a:solidFill>
                  <a:srgbClr val="7F7F7F"/>
                </a:solidFill>
                <a:latin typeface="Calibri" charset="0"/>
              </a:rPr>
              <a:t>) Εν </a:t>
            </a:r>
            <a:r>
              <a:rPr lang="el-GR" dirty="0">
                <a:solidFill>
                  <a:srgbClr val="7F7F7F"/>
                </a:solidFill>
                <a:latin typeface="Calibri" charset="0"/>
              </a:rPr>
              <a:t>προκειμένω, ο ρόλος της Επιτροπής ως στατιστικής αρχής ασκείται ειδικά από </a:t>
            </a:r>
            <a:r>
              <a:rPr lang="el-GR" dirty="0" smtClean="0">
                <a:solidFill>
                  <a:srgbClr val="7F7F7F"/>
                </a:solidFill>
                <a:latin typeface="Calibri" charset="0"/>
              </a:rPr>
              <a:t>την </a:t>
            </a:r>
            <a:r>
              <a:rPr lang="el-GR" dirty="0">
                <a:solidFill>
                  <a:srgbClr val="7F7F7F"/>
                </a:solidFill>
                <a:latin typeface="Calibri" charset="0"/>
              </a:rPr>
              <a:t>Eurostat, </a:t>
            </a:r>
            <a:r>
              <a:rPr lang="el-GR" dirty="0" smtClean="0">
                <a:solidFill>
                  <a:srgbClr val="7F7F7F"/>
                </a:solidFill>
                <a:latin typeface="Calibri" charset="0"/>
              </a:rPr>
              <a:t>εξ </a:t>
            </a:r>
            <a:r>
              <a:rPr lang="el-GR" dirty="0">
                <a:solidFill>
                  <a:srgbClr val="7F7F7F"/>
                </a:solidFill>
                <a:latin typeface="Calibri" charset="0"/>
              </a:rPr>
              <a:t>ονόματος της Επιτροπής. H Eurostat, ως η υπηρεσία της Επιτροπής που είναι αρμόδια για την εκτέλεση των καθηκόντων που ανατίθενται στην Επιτροπή σχετικά με την παραγωγή κοινοτικών στατιστικών, πρέπει να εκτελεί τα καθήκοντά της σύμφωνα με τις αρχές της αμεροληψίας, της αξιοπιστίας, της καταλληλότητας, της αποτελεσματικότητας σε σχέση με το κόστος, του στατιστικού απορρήτου και της διαφάνειας, όπως προβλέπεται στην απόφαση 97/281/ΕΚ της Επιτροπής, της 21ης Απριλίου 1997, σχετικά με το ρόλο της Eurostat όσον αφορά την παραγωγή κοινοτικών στατιστικών. </a:t>
            </a:r>
            <a:endParaRPr lang="en-US" dirty="0">
              <a:solidFill>
                <a:srgbClr val="7F7F7F"/>
              </a:solidFill>
              <a:latin typeface="Calibri" charset="0"/>
            </a:endParaRPr>
          </a:p>
        </p:txBody>
      </p:sp>
      <p:sp>
        <p:nvSpPr>
          <p:cNvPr id="22533" name="Slide Number Placeholder 4"/>
          <p:cNvSpPr>
            <a:spLocks noGrp="1"/>
          </p:cNvSpPr>
          <p:nvPr>
            <p:ph type="sldNum" sz="quarter" idx="10"/>
          </p:nvPr>
        </p:nvSpPr>
        <p:spPr bwMode="auto">
          <a:noFill/>
          <a:ln>
            <a:miter lim="800000"/>
            <a:headEnd/>
            <a:tailEnd/>
          </a:ln>
        </p:spPr>
        <p:txBody>
          <a:bodyPr/>
          <a:lstStyle/>
          <a:p>
            <a:fld id="{6B8EDA4E-F6BB-46EA-A69B-CAA3FB6368FC}" type="slidenum">
              <a:rPr lang="en-US"/>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3"/>
          <p:cNvSpPr>
            <a:spLocks noGrp="1"/>
          </p:cNvSpPr>
          <p:nvPr>
            <p:ph type="ctrTitle"/>
          </p:nvPr>
        </p:nvSpPr>
        <p:spPr bwMode="auto">
          <a:xfrm>
            <a:off x="569913" y="458788"/>
            <a:ext cx="8782050" cy="1089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t>ΘΕΣΜΙΚΟ ΠΛΑΙΣΙΟ ΓΙΑ ΤΙΣ</a:t>
            </a:r>
            <a:r>
              <a:rPr lang="en-US" smtClean="0"/>
              <a:t/>
            </a:r>
            <a:br>
              <a:rPr lang="en-US" smtClean="0"/>
            </a:br>
            <a:r>
              <a:rPr lang="el-GR" smtClean="0"/>
              <a:t>ΣΤΑΤΙΣΤΙΚΕΣ</a:t>
            </a:r>
            <a:r>
              <a:rPr lang="en-US" smtClean="0"/>
              <a:t> </a:t>
            </a:r>
            <a:r>
              <a:rPr lang="el-GR" smtClean="0"/>
              <a:t>ΤΗΣ ΔΥΕ </a:t>
            </a:r>
            <a:r>
              <a:rPr lang="en-US" smtClean="0"/>
              <a:t>- </a:t>
            </a:r>
            <a:r>
              <a:rPr lang="el-GR" smtClean="0"/>
              <a:t>ΟΡΙΣΜΟΙ</a:t>
            </a:r>
            <a:endParaRPr lang="en-US" b="1" smtClean="0"/>
          </a:p>
        </p:txBody>
      </p:sp>
      <p:sp>
        <p:nvSpPr>
          <p:cNvPr id="3" name="TextBox 2"/>
          <p:cNvSpPr txBox="1"/>
          <p:nvPr/>
        </p:nvSpPr>
        <p:spPr>
          <a:xfrm>
            <a:off x="493713" y="1727200"/>
            <a:ext cx="8858250" cy="1138238"/>
          </a:xfrm>
          <a:prstGeom prst="rect">
            <a:avLst/>
          </a:prstGeom>
          <a:noFill/>
        </p:spPr>
        <p:txBody>
          <a:bodyPr>
            <a:spAutoFit/>
          </a:bodyPr>
          <a:lstStyle/>
          <a:p>
            <a:r>
              <a:rPr lang="en-US" sz="2000" b="1" dirty="0" err="1">
                <a:solidFill>
                  <a:srgbClr val="FFCC00"/>
                </a:solidFill>
                <a:latin typeface="Calibri" charset="0"/>
              </a:rPr>
              <a:t>ΚΑΝΟΝΙΣΜΟΣ</a:t>
            </a:r>
            <a:r>
              <a:rPr lang="en-US" sz="2000" b="1" dirty="0">
                <a:solidFill>
                  <a:srgbClr val="FFCC00"/>
                </a:solidFill>
                <a:latin typeface="Calibri" charset="0"/>
              </a:rPr>
              <a:t> (</a:t>
            </a:r>
            <a:r>
              <a:rPr lang="en-US" sz="2000" b="1" dirty="0" err="1">
                <a:solidFill>
                  <a:srgbClr val="FFCC00"/>
                </a:solidFill>
                <a:latin typeface="Calibri" charset="0"/>
              </a:rPr>
              <a:t>ΕΚ</a:t>
            </a:r>
            <a:r>
              <a:rPr lang="en-US" sz="2000" b="1" dirty="0">
                <a:solidFill>
                  <a:srgbClr val="FFCC00"/>
                </a:solidFill>
                <a:latin typeface="Calibri" charset="0"/>
              </a:rPr>
              <a:t>) </a:t>
            </a:r>
            <a:r>
              <a:rPr lang="en-US" sz="2000" b="1" dirty="0" err="1">
                <a:solidFill>
                  <a:srgbClr val="FFCC00"/>
                </a:solidFill>
                <a:latin typeface="Calibri" charset="0"/>
              </a:rPr>
              <a:t>αριθ</a:t>
            </a:r>
            <a:r>
              <a:rPr lang="en-US" sz="2000" b="1" dirty="0">
                <a:solidFill>
                  <a:srgbClr val="FFCC00"/>
                </a:solidFill>
                <a:latin typeface="Calibri" charset="0"/>
              </a:rPr>
              <a:t>. 479/2009 </a:t>
            </a:r>
            <a:r>
              <a:rPr lang="en-US" sz="2000" b="1" dirty="0" err="1">
                <a:solidFill>
                  <a:srgbClr val="FFCC00"/>
                </a:solidFill>
                <a:latin typeface="Calibri" charset="0"/>
              </a:rPr>
              <a:t>ΤΟΥ</a:t>
            </a:r>
            <a:r>
              <a:rPr lang="en-US" sz="2000" b="1" dirty="0">
                <a:solidFill>
                  <a:srgbClr val="FFCC00"/>
                </a:solidFill>
                <a:latin typeface="Calibri" charset="0"/>
              </a:rPr>
              <a:t> </a:t>
            </a:r>
            <a:r>
              <a:rPr lang="en-US" sz="2000" b="1" dirty="0" err="1">
                <a:solidFill>
                  <a:srgbClr val="FFCC00"/>
                </a:solidFill>
                <a:latin typeface="Calibri" charset="0"/>
              </a:rPr>
              <a:t>ΣΥΜΒΟΥΛΙΟΥ</a:t>
            </a:r>
            <a:r>
              <a:rPr lang="el-GR" sz="2000" b="1" dirty="0">
                <a:solidFill>
                  <a:srgbClr val="FFCC00"/>
                </a:solidFill>
                <a:latin typeface="Calibri" charset="0"/>
              </a:rPr>
              <a:t> </a:t>
            </a:r>
            <a:r>
              <a:rPr lang="en-US" sz="2000" b="1" dirty="0" err="1">
                <a:solidFill>
                  <a:srgbClr val="FFCC00"/>
                </a:solidFill>
                <a:latin typeface="Calibri" charset="0"/>
              </a:rPr>
              <a:t>της</a:t>
            </a:r>
            <a:r>
              <a:rPr lang="en-US" sz="2000" b="1" dirty="0">
                <a:solidFill>
                  <a:srgbClr val="FFCC00"/>
                </a:solidFill>
                <a:latin typeface="Calibri" charset="0"/>
              </a:rPr>
              <a:t> 25ης </a:t>
            </a:r>
            <a:r>
              <a:rPr lang="en-US" sz="2000" b="1" dirty="0" err="1">
                <a:solidFill>
                  <a:srgbClr val="FFCC00"/>
                </a:solidFill>
              </a:rPr>
              <a:t>Μα</a:t>
            </a:r>
            <a:r>
              <a:rPr lang="en-US" sz="2000" b="1" dirty="0" err="1">
                <a:solidFill>
                  <a:srgbClr val="FFCC00"/>
                </a:solidFill>
                <a:latin typeface="Lucida Grande CE" charset="-18"/>
              </a:rPr>
              <a:t>ΐ</a:t>
            </a:r>
            <a:r>
              <a:rPr lang="en-US" sz="2000" b="1" dirty="0" err="1">
                <a:solidFill>
                  <a:srgbClr val="FFCC00"/>
                </a:solidFill>
              </a:rPr>
              <a:t>ου</a:t>
            </a:r>
            <a:r>
              <a:rPr lang="en-US" sz="2000" b="1" dirty="0">
                <a:solidFill>
                  <a:srgbClr val="FFCC00"/>
                </a:solidFill>
              </a:rPr>
              <a:t> </a:t>
            </a:r>
            <a:r>
              <a:rPr lang="en-US" sz="2000" b="1" dirty="0">
                <a:solidFill>
                  <a:srgbClr val="FFCC00"/>
                </a:solidFill>
                <a:latin typeface="Calibri" charset="0"/>
              </a:rPr>
              <a:t>2009 </a:t>
            </a:r>
            <a:r>
              <a:rPr lang="el-GR" sz="2000" b="1" dirty="0" smtClean="0">
                <a:solidFill>
                  <a:srgbClr val="FFCC00"/>
                </a:solidFill>
                <a:latin typeface="Calibri" charset="0"/>
              </a:rPr>
              <a:t/>
            </a:r>
            <a:br>
              <a:rPr lang="el-GR" sz="2000" b="1" dirty="0" smtClean="0">
                <a:solidFill>
                  <a:srgbClr val="FFCC00"/>
                </a:solidFill>
                <a:latin typeface="Calibri" charset="0"/>
              </a:rPr>
            </a:br>
            <a:r>
              <a:rPr lang="en-US" sz="1600" dirty="0" err="1" smtClean="0">
                <a:solidFill>
                  <a:srgbClr val="7F7F7F"/>
                </a:solidFill>
                <a:latin typeface="Calibri" charset="0"/>
              </a:rPr>
              <a:t>για</a:t>
            </a:r>
            <a:r>
              <a:rPr lang="en-US" sz="1600" dirty="0" smtClean="0">
                <a:solidFill>
                  <a:srgbClr val="7F7F7F"/>
                </a:solidFill>
                <a:latin typeface="Calibri" charset="0"/>
              </a:rPr>
              <a:t> </a:t>
            </a:r>
            <a:r>
              <a:rPr lang="en-US" sz="1600" dirty="0" err="1">
                <a:solidFill>
                  <a:srgbClr val="7F7F7F"/>
                </a:solidFill>
                <a:latin typeface="Calibri" charset="0"/>
              </a:rPr>
              <a:t>την</a:t>
            </a:r>
            <a:r>
              <a:rPr lang="en-US" sz="1600" dirty="0">
                <a:solidFill>
                  <a:srgbClr val="7F7F7F"/>
                </a:solidFill>
                <a:latin typeface="Calibri" charset="0"/>
              </a:rPr>
              <a:t> </a:t>
            </a:r>
            <a:r>
              <a:rPr lang="en-US" sz="1600" dirty="0" err="1">
                <a:solidFill>
                  <a:srgbClr val="7F7F7F"/>
                </a:solidFill>
                <a:latin typeface="Calibri" charset="0"/>
              </a:rPr>
              <a:t>εφαρμογή</a:t>
            </a:r>
            <a:r>
              <a:rPr lang="en-US" sz="1600" dirty="0">
                <a:solidFill>
                  <a:srgbClr val="7F7F7F"/>
                </a:solidFill>
                <a:latin typeface="Calibri" charset="0"/>
              </a:rPr>
              <a:t> </a:t>
            </a:r>
            <a:r>
              <a:rPr lang="en-US" sz="1600" dirty="0" err="1">
                <a:solidFill>
                  <a:srgbClr val="7F7F7F"/>
                </a:solidFill>
                <a:latin typeface="Calibri" charset="0"/>
              </a:rPr>
              <a:t>του</a:t>
            </a:r>
            <a:r>
              <a:rPr lang="en-US" sz="1600" dirty="0">
                <a:solidFill>
                  <a:srgbClr val="7F7F7F"/>
                </a:solidFill>
                <a:latin typeface="Calibri" charset="0"/>
              </a:rPr>
              <a:t> </a:t>
            </a:r>
            <a:r>
              <a:rPr lang="en-US" sz="1600" dirty="0" err="1">
                <a:solidFill>
                  <a:srgbClr val="7F7F7F"/>
                </a:solidFill>
                <a:latin typeface="Calibri" charset="0"/>
              </a:rPr>
              <a:t>πρωτοκόλλου</a:t>
            </a:r>
            <a:r>
              <a:rPr lang="en-US" sz="1600" dirty="0">
                <a:solidFill>
                  <a:srgbClr val="7F7F7F"/>
                </a:solidFill>
                <a:latin typeface="Calibri" charset="0"/>
              </a:rPr>
              <a:t> </a:t>
            </a:r>
            <a:r>
              <a:rPr lang="en-US" sz="1600" dirty="0" err="1">
                <a:solidFill>
                  <a:srgbClr val="7F7F7F"/>
                </a:solidFill>
                <a:latin typeface="Calibri" charset="0"/>
              </a:rPr>
              <a:t>σχετικά</a:t>
            </a:r>
            <a:r>
              <a:rPr lang="en-US" sz="1600" dirty="0">
                <a:solidFill>
                  <a:srgbClr val="7F7F7F"/>
                </a:solidFill>
                <a:latin typeface="Calibri" charset="0"/>
              </a:rPr>
              <a:t> </a:t>
            </a:r>
            <a:r>
              <a:rPr lang="en-US" sz="1600" dirty="0" err="1">
                <a:solidFill>
                  <a:srgbClr val="7F7F7F"/>
                </a:solidFill>
                <a:latin typeface="Calibri" charset="0"/>
              </a:rPr>
              <a:t>με</a:t>
            </a:r>
            <a:r>
              <a:rPr lang="en-US" sz="1600" dirty="0">
                <a:solidFill>
                  <a:srgbClr val="7F7F7F"/>
                </a:solidFill>
                <a:latin typeface="Calibri" charset="0"/>
              </a:rPr>
              <a:t> </a:t>
            </a:r>
            <a:r>
              <a:rPr lang="en-US" sz="1600" dirty="0" err="1">
                <a:solidFill>
                  <a:srgbClr val="7F7F7F"/>
                </a:solidFill>
                <a:latin typeface="Calibri" charset="0"/>
              </a:rPr>
              <a:t>τη</a:t>
            </a:r>
            <a:r>
              <a:rPr lang="en-US" sz="1600" dirty="0">
                <a:solidFill>
                  <a:srgbClr val="7F7F7F"/>
                </a:solidFill>
                <a:latin typeface="Calibri" charset="0"/>
              </a:rPr>
              <a:t> </a:t>
            </a:r>
            <a:r>
              <a:rPr lang="en-US" sz="1600" dirty="0" err="1">
                <a:solidFill>
                  <a:srgbClr val="7F7F7F"/>
                </a:solidFill>
                <a:latin typeface="Calibri" charset="0"/>
              </a:rPr>
              <a:t>διαδικασία</a:t>
            </a:r>
            <a:r>
              <a:rPr lang="en-US" sz="1600" dirty="0">
                <a:solidFill>
                  <a:srgbClr val="7F7F7F"/>
                </a:solidFill>
                <a:latin typeface="Calibri" charset="0"/>
              </a:rPr>
              <a:t> </a:t>
            </a:r>
            <a:r>
              <a:rPr lang="en-US" sz="1600" dirty="0" err="1">
                <a:solidFill>
                  <a:srgbClr val="7F7F7F"/>
                </a:solidFill>
                <a:latin typeface="Calibri" charset="0"/>
              </a:rPr>
              <a:t>του</a:t>
            </a:r>
            <a:r>
              <a:rPr lang="en-US" sz="1600" dirty="0">
                <a:solidFill>
                  <a:srgbClr val="7F7F7F"/>
                </a:solidFill>
                <a:latin typeface="Calibri" charset="0"/>
              </a:rPr>
              <a:t> </a:t>
            </a:r>
            <a:r>
              <a:rPr lang="en-US" sz="1600" dirty="0" err="1">
                <a:solidFill>
                  <a:srgbClr val="7F7F7F"/>
                </a:solidFill>
                <a:latin typeface="Calibri" charset="0"/>
              </a:rPr>
              <a:t>υπερβολικού</a:t>
            </a:r>
            <a:r>
              <a:rPr lang="en-US" sz="1600" dirty="0">
                <a:solidFill>
                  <a:srgbClr val="7F7F7F"/>
                </a:solidFill>
                <a:latin typeface="Calibri" charset="0"/>
              </a:rPr>
              <a:t> </a:t>
            </a:r>
            <a:r>
              <a:rPr lang="en-US" sz="1600" dirty="0" err="1">
                <a:solidFill>
                  <a:srgbClr val="7F7F7F"/>
                </a:solidFill>
                <a:latin typeface="Calibri" charset="0"/>
              </a:rPr>
              <a:t>ελλείμματος</a:t>
            </a:r>
            <a:r>
              <a:rPr lang="en-US" sz="1600" dirty="0">
                <a:solidFill>
                  <a:srgbClr val="7F7F7F"/>
                </a:solidFill>
                <a:latin typeface="Calibri" charset="0"/>
              </a:rPr>
              <a:t> </a:t>
            </a:r>
            <a:r>
              <a:rPr lang="en-US" sz="1600" dirty="0" err="1">
                <a:solidFill>
                  <a:srgbClr val="7F7F7F"/>
                </a:solidFill>
                <a:latin typeface="Calibri" charset="0"/>
              </a:rPr>
              <a:t>το</a:t>
            </a:r>
            <a:r>
              <a:rPr lang="en-US" sz="1600" dirty="0">
                <a:solidFill>
                  <a:srgbClr val="7F7F7F"/>
                </a:solidFill>
                <a:latin typeface="Calibri" charset="0"/>
              </a:rPr>
              <a:t> </a:t>
            </a:r>
            <a:r>
              <a:rPr lang="en-US" sz="1600" dirty="0" err="1">
                <a:solidFill>
                  <a:srgbClr val="7F7F7F"/>
                </a:solidFill>
                <a:latin typeface="Calibri" charset="0"/>
              </a:rPr>
              <a:t>οποίο</a:t>
            </a:r>
            <a:r>
              <a:rPr lang="en-US" sz="1600" dirty="0">
                <a:solidFill>
                  <a:srgbClr val="7F7F7F"/>
                </a:solidFill>
                <a:latin typeface="Calibri" charset="0"/>
              </a:rPr>
              <a:t> </a:t>
            </a:r>
            <a:r>
              <a:rPr lang="en-US" sz="1600" dirty="0" err="1">
                <a:solidFill>
                  <a:srgbClr val="7F7F7F"/>
                </a:solidFill>
                <a:latin typeface="Calibri" charset="0"/>
              </a:rPr>
              <a:t>προσαρτάται</a:t>
            </a:r>
            <a:r>
              <a:rPr lang="en-US" sz="1600" dirty="0">
                <a:solidFill>
                  <a:srgbClr val="7F7F7F"/>
                </a:solidFill>
                <a:latin typeface="Calibri" charset="0"/>
              </a:rPr>
              <a:t> </a:t>
            </a:r>
            <a:r>
              <a:rPr lang="en-US" sz="1600" dirty="0" err="1">
                <a:solidFill>
                  <a:srgbClr val="7F7F7F"/>
                </a:solidFill>
                <a:latin typeface="Calibri" charset="0"/>
              </a:rPr>
              <a:t>στη</a:t>
            </a:r>
            <a:r>
              <a:rPr lang="en-US" sz="1600" dirty="0" smtClean="0">
                <a:solidFill>
                  <a:srgbClr val="7F7F7F"/>
                </a:solidFill>
                <a:latin typeface="Calibri" charset="0"/>
              </a:rPr>
              <a:t> </a:t>
            </a:r>
            <a:r>
              <a:rPr lang="el-GR" sz="1600" dirty="0" smtClean="0">
                <a:solidFill>
                  <a:srgbClr val="7F7F7F"/>
                </a:solidFill>
                <a:latin typeface="Calibri" charset="0"/>
              </a:rPr>
              <a:t>Σ</a:t>
            </a:r>
            <a:r>
              <a:rPr lang="en-US" sz="1600" dirty="0" err="1" smtClean="0">
                <a:solidFill>
                  <a:srgbClr val="7F7F7F"/>
                </a:solidFill>
                <a:latin typeface="Calibri" charset="0"/>
              </a:rPr>
              <a:t>υνθήκη</a:t>
            </a:r>
            <a:r>
              <a:rPr lang="en-US" sz="1600" dirty="0" smtClean="0">
                <a:solidFill>
                  <a:srgbClr val="7F7F7F"/>
                </a:solidFill>
                <a:latin typeface="Calibri" charset="0"/>
              </a:rPr>
              <a:t> </a:t>
            </a:r>
            <a:r>
              <a:rPr lang="en-US" sz="1600" dirty="0" err="1">
                <a:solidFill>
                  <a:srgbClr val="7F7F7F"/>
                </a:solidFill>
                <a:latin typeface="Calibri" charset="0"/>
              </a:rPr>
              <a:t>για</a:t>
            </a:r>
            <a:r>
              <a:rPr lang="en-US" sz="1600" dirty="0">
                <a:solidFill>
                  <a:srgbClr val="7F7F7F"/>
                </a:solidFill>
                <a:latin typeface="Calibri" charset="0"/>
              </a:rPr>
              <a:t> </a:t>
            </a:r>
            <a:r>
              <a:rPr lang="en-US" sz="1600" dirty="0" err="1">
                <a:solidFill>
                  <a:srgbClr val="7F7F7F"/>
                </a:solidFill>
                <a:latin typeface="Calibri" charset="0"/>
              </a:rPr>
              <a:t>την</a:t>
            </a:r>
            <a:r>
              <a:rPr lang="en-US" sz="1600" dirty="0">
                <a:solidFill>
                  <a:srgbClr val="7F7F7F"/>
                </a:solidFill>
                <a:latin typeface="Calibri" charset="0"/>
              </a:rPr>
              <a:t> </a:t>
            </a:r>
            <a:r>
              <a:rPr lang="en-US" sz="1600" dirty="0" err="1">
                <a:solidFill>
                  <a:srgbClr val="7F7F7F"/>
                </a:solidFill>
                <a:latin typeface="Calibri" charset="0"/>
              </a:rPr>
              <a:t>ίδρυση</a:t>
            </a:r>
            <a:r>
              <a:rPr lang="en-US" sz="1600" dirty="0">
                <a:solidFill>
                  <a:srgbClr val="7F7F7F"/>
                </a:solidFill>
                <a:latin typeface="Calibri" charset="0"/>
              </a:rPr>
              <a:t> </a:t>
            </a:r>
            <a:r>
              <a:rPr lang="en-US" sz="1600" dirty="0" err="1">
                <a:solidFill>
                  <a:srgbClr val="7F7F7F"/>
                </a:solidFill>
                <a:latin typeface="Calibri" charset="0"/>
              </a:rPr>
              <a:t>της</a:t>
            </a:r>
            <a:r>
              <a:rPr lang="en-US" sz="1600" dirty="0">
                <a:solidFill>
                  <a:srgbClr val="7F7F7F"/>
                </a:solidFill>
                <a:latin typeface="Calibri" charset="0"/>
              </a:rPr>
              <a:t> </a:t>
            </a:r>
            <a:r>
              <a:rPr lang="en-US" sz="1600" dirty="0" err="1">
                <a:solidFill>
                  <a:srgbClr val="7F7F7F"/>
                </a:solidFill>
                <a:latin typeface="Calibri" charset="0"/>
              </a:rPr>
              <a:t>Ευρωπαϊκής</a:t>
            </a:r>
            <a:r>
              <a:rPr lang="en-US" sz="1600" dirty="0">
                <a:solidFill>
                  <a:srgbClr val="7F7F7F"/>
                </a:solidFill>
                <a:latin typeface="Calibri" charset="0"/>
              </a:rPr>
              <a:t> </a:t>
            </a:r>
            <a:r>
              <a:rPr lang="en-US" sz="1600" dirty="0" err="1">
                <a:solidFill>
                  <a:srgbClr val="7F7F7F"/>
                </a:solidFill>
                <a:latin typeface="Calibri" charset="0"/>
              </a:rPr>
              <a:t>Κοινότητας</a:t>
            </a:r>
            <a:r>
              <a:rPr lang="el-GR" sz="1600" dirty="0">
                <a:solidFill>
                  <a:srgbClr val="7F7F7F"/>
                </a:solidFill>
                <a:latin typeface="Calibri" charset="0"/>
              </a:rPr>
              <a:t> </a:t>
            </a:r>
            <a:r>
              <a:rPr lang="en-US" sz="1600" dirty="0" smtClean="0">
                <a:solidFill>
                  <a:srgbClr val="7F7F7F"/>
                </a:solidFill>
                <a:latin typeface="Calibri" charset="0"/>
              </a:rPr>
              <a:t>(</a:t>
            </a:r>
            <a:r>
              <a:rPr lang="en-US" sz="1600" dirty="0" err="1">
                <a:solidFill>
                  <a:srgbClr val="7F7F7F"/>
                </a:solidFill>
                <a:latin typeface="Calibri" charset="0"/>
              </a:rPr>
              <a:t>τροποποίησε</a:t>
            </a:r>
            <a:r>
              <a:rPr lang="en-US" sz="1600" dirty="0">
                <a:solidFill>
                  <a:srgbClr val="7F7F7F"/>
                </a:solidFill>
                <a:latin typeface="Calibri" charset="0"/>
              </a:rPr>
              <a:t> </a:t>
            </a:r>
            <a:r>
              <a:rPr lang="en-US" sz="1600" dirty="0" err="1">
                <a:solidFill>
                  <a:srgbClr val="7F7F7F"/>
                </a:solidFill>
                <a:latin typeface="Calibri" charset="0"/>
              </a:rPr>
              <a:t>τον</a:t>
            </a:r>
            <a:r>
              <a:rPr lang="en-US" sz="1600" dirty="0">
                <a:solidFill>
                  <a:srgbClr val="7F7F7F"/>
                </a:solidFill>
                <a:latin typeface="Calibri" charset="0"/>
              </a:rPr>
              <a:t> </a:t>
            </a:r>
            <a:r>
              <a:rPr lang="en-US" sz="1600" dirty="0" err="1">
                <a:solidFill>
                  <a:srgbClr val="7F7F7F"/>
                </a:solidFill>
                <a:latin typeface="Calibri" charset="0"/>
              </a:rPr>
              <a:t>Κανονισμό</a:t>
            </a:r>
            <a:r>
              <a:rPr lang="en-US" sz="1600" dirty="0">
                <a:solidFill>
                  <a:srgbClr val="7F7F7F"/>
                </a:solidFill>
                <a:latin typeface="Calibri" charset="0"/>
              </a:rPr>
              <a:t> 3605/1993)</a:t>
            </a:r>
            <a:endParaRPr lang="el-GR" sz="1600" dirty="0">
              <a:solidFill>
                <a:srgbClr val="7F7F7F"/>
              </a:solidFill>
              <a:latin typeface="Calibri" charset="0"/>
            </a:endParaRPr>
          </a:p>
        </p:txBody>
      </p:sp>
      <p:sp>
        <p:nvSpPr>
          <p:cNvPr id="4" name="TextBox 3"/>
          <p:cNvSpPr txBox="1"/>
          <p:nvPr/>
        </p:nvSpPr>
        <p:spPr>
          <a:xfrm>
            <a:off x="485775" y="3918522"/>
            <a:ext cx="8970963" cy="2539156"/>
          </a:xfrm>
          <a:prstGeom prst="rect">
            <a:avLst/>
          </a:prstGeom>
          <a:noFill/>
        </p:spPr>
        <p:txBody>
          <a:bodyPr>
            <a:spAutoFit/>
          </a:bodyPr>
          <a:lstStyle/>
          <a:p>
            <a:r>
              <a:rPr lang="el-GR" sz="1100" dirty="0">
                <a:solidFill>
                  <a:schemeClr val="tx1">
                    <a:lumMod val="65000"/>
                    <a:lumOff val="35000"/>
                  </a:schemeClr>
                </a:solidFill>
                <a:latin typeface="Calibri" charset="0"/>
              </a:rPr>
              <a:t> </a:t>
            </a:r>
            <a:r>
              <a:rPr lang="el-GR" sz="1100" dirty="0" smtClean="0">
                <a:solidFill>
                  <a:schemeClr val="tx1">
                    <a:lumMod val="65000"/>
                    <a:lumOff val="35000"/>
                  </a:schemeClr>
                </a:solidFill>
                <a:latin typeface="Calibri" charset="0"/>
              </a:rPr>
              <a:t> Άρθρο </a:t>
            </a:r>
            <a:r>
              <a:rPr lang="el-GR" sz="1100" dirty="0">
                <a:solidFill>
                  <a:schemeClr val="tx1">
                    <a:lumMod val="65000"/>
                    <a:lumOff val="35000"/>
                  </a:schemeClr>
                </a:solidFill>
                <a:latin typeface="Calibri" charset="0"/>
              </a:rPr>
              <a:t>1</a:t>
            </a:r>
          </a:p>
          <a:p>
            <a:r>
              <a:rPr lang="el-GR" sz="1100" dirty="0">
                <a:solidFill>
                  <a:schemeClr val="tx1">
                    <a:lumMod val="65000"/>
                    <a:lumOff val="35000"/>
                  </a:schemeClr>
                </a:solidFill>
                <a:latin typeface="Calibri" charset="0"/>
              </a:rPr>
              <a:t>     2. Ο όρος «δημόσιο» καλύπτει τον ευρύτερο «δημόσιο τομέα» (S.13), που υποδιαιρείται στους υποτομείς «κεντρική διοίκηση» (S.1311), «διοίκηση ομόσπονδων κρατιδίων» (S.1312), «τοπική αυτοδιοίκηση» (S.1313) και «οργανισμοί κοινωνικής ασφάλισης» (S.1314), εξαιρουμένων των εμπορικών πράξεων όπως ορίζονται </a:t>
            </a:r>
            <a:r>
              <a:rPr lang="el-GR" sz="1100" dirty="0" smtClean="0">
                <a:solidFill>
                  <a:schemeClr val="tx1">
                    <a:lumMod val="65000"/>
                    <a:lumOff val="35000"/>
                  </a:schemeClr>
                </a:solidFill>
                <a:latin typeface="Calibri" charset="0"/>
              </a:rPr>
              <a:t>στο</a:t>
            </a:r>
            <a:r>
              <a:rPr lang="en-US" sz="1100" dirty="0" smtClean="0">
                <a:solidFill>
                  <a:schemeClr val="tx1">
                    <a:lumMod val="65000"/>
                    <a:lumOff val="35000"/>
                  </a:schemeClr>
                </a:solidFill>
                <a:latin typeface="Calibri" charset="0"/>
              </a:rPr>
              <a:t> ESA 2010</a:t>
            </a:r>
            <a:r>
              <a:rPr lang="el-GR" sz="1100" dirty="0" smtClean="0">
                <a:solidFill>
                  <a:schemeClr val="tx1">
                    <a:lumMod val="65000"/>
                    <a:lumOff val="35000"/>
                  </a:schemeClr>
                </a:solidFill>
                <a:latin typeface="Calibri" charset="0"/>
              </a:rPr>
              <a:t>. </a:t>
            </a:r>
            <a:endParaRPr lang="el-GR" sz="1100" dirty="0">
              <a:solidFill>
                <a:schemeClr val="tx1">
                  <a:lumMod val="65000"/>
                  <a:lumOff val="35000"/>
                </a:schemeClr>
              </a:solidFill>
              <a:latin typeface="Calibri" charset="0"/>
            </a:endParaRPr>
          </a:p>
          <a:p>
            <a:r>
              <a:rPr lang="el-GR" sz="1100" dirty="0">
                <a:solidFill>
                  <a:schemeClr val="tx1">
                    <a:lumMod val="65000"/>
                    <a:lumOff val="35000"/>
                  </a:schemeClr>
                </a:solidFill>
                <a:latin typeface="Calibri" charset="0"/>
              </a:rPr>
              <a:t>     3. Το «δημοσιονομικό έλλειμμα (πλεόνασμα)» είναι η καθαρή λήψη (καθαρή χορήγηση) δανείων (EDP B.9) του «δημόσιου τομέα» (S.13), όπως ορίζεται στο</a:t>
            </a:r>
            <a:r>
              <a:rPr lang="el-GR" sz="1100" dirty="0" smtClean="0">
                <a:solidFill>
                  <a:schemeClr val="tx1">
                    <a:lumMod val="65000"/>
                    <a:lumOff val="35000"/>
                  </a:schemeClr>
                </a:solidFill>
                <a:latin typeface="Calibri" charset="0"/>
              </a:rPr>
              <a:t> </a:t>
            </a:r>
            <a:r>
              <a:rPr lang="en-US" sz="1100" dirty="0" smtClean="0">
                <a:solidFill>
                  <a:schemeClr val="tx1">
                    <a:lumMod val="65000"/>
                    <a:lumOff val="35000"/>
                  </a:schemeClr>
                </a:solidFill>
                <a:latin typeface="Calibri" charset="0"/>
              </a:rPr>
              <a:t>ESA 2010</a:t>
            </a:r>
            <a:r>
              <a:rPr lang="el-GR" sz="1100" dirty="0" smtClean="0">
                <a:solidFill>
                  <a:schemeClr val="tx1">
                    <a:lumMod val="65000"/>
                    <a:lumOff val="35000"/>
                  </a:schemeClr>
                </a:solidFill>
                <a:latin typeface="Calibri" charset="0"/>
              </a:rPr>
              <a:t>. </a:t>
            </a:r>
            <a:r>
              <a:rPr lang="el-GR" sz="1100" dirty="0">
                <a:solidFill>
                  <a:schemeClr val="tx1">
                    <a:lumMod val="65000"/>
                    <a:lumOff val="35000"/>
                  </a:schemeClr>
                </a:solidFill>
                <a:latin typeface="Calibri" charset="0"/>
              </a:rPr>
              <a:t>Οι τόκοι που περιλαμβάνονται στο δημοσιονομικό έλλειμμα είναι οι τόκοι (EDP D.41) όπως ορίζονται στο</a:t>
            </a:r>
            <a:r>
              <a:rPr lang="el-GR" sz="1100" dirty="0" smtClean="0">
                <a:solidFill>
                  <a:schemeClr val="tx1">
                    <a:lumMod val="65000"/>
                    <a:lumOff val="35000"/>
                  </a:schemeClr>
                </a:solidFill>
                <a:latin typeface="Calibri" charset="0"/>
              </a:rPr>
              <a:t> </a:t>
            </a:r>
            <a:r>
              <a:rPr lang="en-US" sz="1100" dirty="0" smtClean="0">
                <a:solidFill>
                  <a:schemeClr val="tx1">
                    <a:lumMod val="65000"/>
                    <a:lumOff val="35000"/>
                  </a:schemeClr>
                </a:solidFill>
                <a:latin typeface="Calibri" charset="0"/>
              </a:rPr>
              <a:t>ESA 2010</a:t>
            </a:r>
            <a:r>
              <a:rPr lang="el-GR" sz="1100" dirty="0" smtClean="0">
                <a:solidFill>
                  <a:schemeClr val="tx1">
                    <a:lumMod val="65000"/>
                    <a:lumOff val="35000"/>
                  </a:schemeClr>
                </a:solidFill>
                <a:latin typeface="Calibri" charset="0"/>
              </a:rPr>
              <a:t>. </a:t>
            </a:r>
            <a:endParaRPr lang="el-GR" sz="1100" dirty="0">
              <a:solidFill>
                <a:schemeClr val="tx1">
                  <a:lumMod val="65000"/>
                  <a:lumOff val="35000"/>
                </a:schemeClr>
              </a:solidFill>
              <a:latin typeface="Calibri" charset="0"/>
            </a:endParaRPr>
          </a:p>
          <a:p>
            <a:r>
              <a:rPr lang="el-GR" sz="1100" dirty="0">
                <a:solidFill>
                  <a:schemeClr val="tx1">
                    <a:lumMod val="65000"/>
                    <a:lumOff val="35000"/>
                  </a:schemeClr>
                </a:solidFill>
                <a:latin typeface="Calibri" charset="0"/>
              </a:rPr>
              <a:t>     5. Το «δημόσιο χρέος» αποτελείται από την ονομαστική αξία όλων των ακαθάριστων τρεχουσών υποχρεώσεων του «δημόσιου τομέα» (S.13) στο τέλος του έτους, με εξαίρεση τις υποχρεώσεις των οποίων τα αντίστοιχα χρηματοοικονομικά στοιχεία του ενεργητικού βρίσκονται στην κατοχή του «δημόσιου τομέα» (S.13</a:t>
            </a:r>
            <a:r>
              <a:rPr lang="el-GR" sz="1100" dirty="0" smtClean="0">
                <a:solidFill>
                  <a:schemeClr val="tx1">
                    <a:lumMod val="65000"/>
                    <a:lumOff val="35000"/>
                  </a:schemeClr>
                </a:solidFill>
                <a:latin typeface="Calibri" charset="0"/>
              </a:rPr>
              <a:t>)</a:t>
            </a:r>
            <a:r>
              <a:rPr lang="en-US" sz="1100" dirty="0" smtClean="0">
                <a:solidFill>
                  <a:schemeClr val="tx1">
                    <a:lumMod val="65000"/>
                    <a:lumOff val="35000"/>
                  </a:schemeClr>
                </a:solidFill>
                <a:latin typeface="Calibri" charset="0"/>
              </a:rPr>
              <a:t>.</a:t>
            </a:r>
            <a:r>
              <a:rPr lang="el-GR" sz="1100" dirty="0" smtClean="0">
                <a:solidFill>
                  <a:schemeClr val="tx1">
                    <a:lumMod val="65000"/>
                    <a:lumOff val="35000"/>
                  </a:schemeClr>
                </a:solidFill>
                <a:latin typeface="Calibri" charset="0"/>
              </a:rPr>
              <a:t> </a:t>
            </a:r>
          </a:p>
          <a:p>
            <a:r>
              <a:rPr lang="el-GR" sz="1100" dirty="0" smtClean="0">
                <a:solidFill>
                  <a:schemeClr val="tx1">
                    <a:lumMod val="65000"/>
                    <a:lumOff val="35000"/>
                  </a:schemeClr>
                </a:solidFill>
                <a:latin typeface="Calibri" charset="0"/>
              </a:rPr>
              <a:t>    Το </a:t>
            </a:r>
            <a:r>
              <a:rPr lang="el-GR" sz="1100" dirty="0">
                <a:solidFill>
                  <a:schemeClr val="tx1">
                    <a:lumMod val="65000"/>
                    <a:lumOff val="35000"/>
                  </a:schemeClr>
                </a:solidFill>
                <a:latin typeface="Calibri" charset="0"/>
              </a:rPr>
              <a:t>δημόσιο χρέος αποτελείται από τις υποχρεώσεις </a:t>
            </a:r>
            <a:r>
              <a:rPr lang="el-GR" sz="1100" dirty="0" smtClean="0">
                <a:solidFill>
                  <a:schemeClr val="tx1">
                    <a:lumMod val="65000"/>
                    <a:lumOff val="35000"/>
                  </a:schemeClr>
                </a:solidFill>
                <a:latin typeface="Calibri" charset="0"/>
              </a:rPr>
              <a:t>του «δημόσιου τομέα» στις </a:t>
            </a:r>
            <a:r>
              <a:rPr lang="el-GR" sz="1100" dirty="0">
                <a:solidFill>
                  <a:schemeClr val="tx1">
                    <a:lumMod val="65000"/>
                    <a:lumOff val="35000"/>
                  </a:schemeClr>
                </a:solidFill>
                <a:latin typeface="Calibri" charset="0"/>
              </a:rPr>
              <a:t>ακόλουθες κατηγορίες</a:t>
            </a:r>
            <a:r>
              <a:rPr lang="en-US" sz="1100" dirty="0">
                <a:solidFill>
                  <a:schemeClr val="tx1">
                    <a:lumMod val="65000"/>
                    <a:lumOff val="35000"/>
                  </a:schemeClr>
                </a:solidFill>
                <a:latin typeface="Calibri" charset="0"/>
              </a:rPr>
              <a:t>:</a:t>
            </a:r>
            <a:r>
              <a:rPr lang="el-GR" sz="1100" dirty="0">
                <a:solidFill>
                  <a:schemeClr val="tx1">
                    <a:lumMod val="65000"/>
                    <a:lumOff val="35000"/>
                  </a:schemeClr>
                </a:solidFill>
                <a:latin typeface="Calibri" charset="0"/>
              </a:rPr>
              <a:t> μετρητά και καταθέσεις (AF.2</a:t>
            </a:r>
            <a:r>
              <a:rPr lang="el-GR" sz="1100" dirty="0" smtClean="0">
                <a:solidFill>
                  <a:schemeClr val="tx1">
                    <a:lumMod val="65000"/>
                    <a:lumOff val="35000"/>
                  </a:schemeClr>
                </a:solidFill>
                <a:latin typeface="Calibri" charset="0"/>
              </a:rPr>
              <a:t>), χρεόγραφα</a:t>
            </a:r>
            <a:br>
              <a:rPr lang="el-GR" sz="1100" dirty="0" smtClean="0">
                <a:solidFill>
                  <a:schemeClr val="tx1">
                    <a:lumMod val="65000"/>
                    <a:lumOff val="35000"/>
                  </a:schemeClr>
                </a:solidFill>
                <a:latin typeface="Calibri" charset="0"/>
              </a:rPr>
            </a:br>
            <a:r>
              <a:rPr lang="el-GR" sz="1100" dirty="0" smtClean="0">
                <a:solidFill>
                  <a:schemeClr val="tx1">
                    <a:lumMod val="65000"/>
                    <a:lumOff val="35000"/>
                  </a:schemeClr>
                </a:solidFill>
                <a:latin typeface="Calibri" charset="0"/>
              </a:rPr>
              <a:t>(</a:t>
            </a:r>
            <a:r>
              <a:rPr lang="el-GR" sz="1100" dirty="0">
                <a:solidFill>
                  <a:schemeClr val="tx1">
                    <a:lumMod val="65000"/>
                    <a:lumOff val="35000"/>
                  </a:schemeClr>
                </a:solidFill>
                <a:latin typeface="Calibri" charset="0"/>
              </a:rPr>
              <a:t>AF.3) και δάνεια (AF. 4), όπως ορίζονται στο</a:t>
            </a:r>
            <a:r>
              <a:rPr lang="el-GR" sz="1100" dirty="0" smtClean="0">
                <a:solidFill>
                  <a:schemeClr val="tx1">
                    <a:lumMod val="65000"/>
                    <a:lumOff val="35000"/>
                  </a:schemeClr>
                </a:solidFill>
                <a:latin typeface="Calibri" charset="0"/>
              </a:rPr>
              <a:t> </a:t>
            </a:r>
            <a:r>
              <a:rPr lang="en-US" sz="1100" dirty="0" smtClean="0">
                <a:solidFill>
                  <a:schemeClr val="tx1">
                    <a:lumMod val="65000"/>
                    <a:lumOff val="35000"/>
                  </a:schemeClr>
                </a:solidFill>
                <a:latin typeface="Calibri" charset="0"/>
              </a:rPr>
              <a:t>ESA 2010</a:t>
            </a:r>
            <a:r>
              <a:rPr lang="el-GR" sz="1100" dirty="0" smtClean="0">
                <a:solidFill>
                  <a:schemeClr val="tx1">
                    <a:lumMod val="65000"/>
                    <a:lumOff val="35000"/>
                  </a:schemeClr>
                </a:solidFill>
                <a:latin typeface="Calibri" charset="0"/>
              </a:rPr>
              <a:t>.</a:t>
            </a:r>
          </a:p>
          <a:p>
            <a:r>
              <a:rPr lang="el-GR" sz="1100" dirty="0" smtClean="0">
                <a:solidFill>
                  <a:schemeClr val="tx1">
                    <a:lumMod val="65000"/>
                    <a:lumOff val="35000"/>
                  </a:schemeClr>
                </a:solidFill>
                <a:latin typeface="Calibri" charset="0"/>
              </a:rPr>
              <a:t>    6</a:t>
            </a:r>
            <a:r>
              <a:rPr lang="el-GR" sz="1100" dirty="0">
                <a:solidFill>
                  <a:schemeClr val="tx1">
                    <a:lumMod val="65000"/>
                    <a:lumOff val="35000"/>
                  </a:schemeClr>
                </a:solidFill>
                <a:latin typeface="Calibri" charset="0"/>
              </a:rPr>
              <a:t>. Το «ακαθάριστο εγχώριο προϊόν» είναι το ακαθάριστο εγχώριο προϊόν σε τρέχουσες τιμές της αγοράς (ΑΕΠ) (Β.1*ζ), όπως ορίζεται στο</a:t>
            </a:r>
            <a:r>
              <a:rPr lang="el-GR" sz="1100" dirty="0" smtClean="0">
                <a:solidFill>
                  <a:schemeClr val="tx1">
                    <a:lumMod val="65000"/>
                    <a:lumOff val="35000"/>
                  </a:schemeClr>
                </a:solidFill>
                <a:latin typeface="Calibri" charset="0"/>
              </a:rPr>
              <a:t> </a:t>
            </a:r>
            <a:r>
              <a:rPr lang="en-US" sz="1100" dirty="0" smtClean="0">
                <a:solidFill>
                  <a:schemeClr val="tx1">
                    <a:lumMod val="65000"/>
                    <a:lumOff val="35000"/>
                  </a:schemeClr>
                </a:solidFill>
                <a:latin typeface="Calibri" charset="0"/>
              </a:rPr>
              <a:t>ESA 2010</a:t>
            </a:r>
            <a:r>
              <a:rPr lang="el-GR" sz="1100" dirty="0" smtClean="0">
                <a:solidFill>
                  <a:schemeClr val="tx1">
                    <a:lumMod val="65000"/>
                    <a:lumOff val="35000"/>
                  </a:schemeClr>
                </a:solidFill>
                <a:latin typeface="Calibri" charset="0"/>
              </a:rPr>
              <a:t>. </a:t>
            </a:r>
            <a:endParaRPr lang="en-US" sz="1100" dirty="0" smtClean="0">
              <a:solidFill>
                <a:schemeClr val="tx1">
                  <a:lumMod val="65000"/>
                  <a:lumOff val="35000"/>
                </a:schemeClr>
              </a:solidFill>
              <a:latin typeface="Calibri" charset="0"/>
            </a:endParaRPr>
          </a:p>
          <a:p>
            <a:r>
              <a:rPr lang="el-GR" sz="1100" b="1" dirty="0" smtClean="0">
                <a:solidFill>
                  <a:schemeClr val="tx1">
                    <a:lumMod val="65000"/>
                    <a:lumOff val="35000"/>
                  </a:schemeClr>
                </a:solidFill>
                <a:latin typeface="Calibri" charset="0"/>
              </a:rPr>
              <a:t>          Στο </a:t>
            </a:r>
            <a:r>
              <a:rPr lang="el-GR" sz="1100" b="1" dirty="0">
                <a:solidFill>
                  <a:schemeClr val="tx1">
                    <a:lumMod val="65000"/>
                    <a:lumOff val="35000"/>
                  </a:schemeClr>
                </a:solidFill>
                <a:latin typeface="Calibri" charset="0"/>
              </a:rPr>
              <a:t>πλαίσιο της 1</a:t>
            </a:r>
            <a:r>
              <a:rPr lang="el-GR" sz="1100" b="1" baseline="30000" dirty="0">
                <a:solidFill>
                  <a:schemeClr val="tx1">
                    <a:lumMod val="65000"/>
                    <a:lumOff val="35000"/>
                  </a:schemeClr>
                </a:solidFill>
                <a:latin typeface="Calibri" charset="0"/>
              </a:rPr>
              <a:t>ης</a:t>
            </a:r>
            <a:r>
              <a:rPr lang="el-GR" sz="1100" b="1" dirty="0">
                <a:solidFill>
                  <a:schemeClr val="tx1">
                    <a:lumMod val="65000"/>
                    <a:lumOff val="35000"/>
                  </a:schemeClr>
                </a:solidFill>
                <a:latin typeface="Calibri" charset="0"/>
              </a:rPr>
              <a:t> Κοινοποίησης ΔΥΕ Απριλίου 2017  παρονομαστής είναι το ΑΕΠ σε  τρέχουσες τιμές αγοράς  που ανακοινώθηκε για το 2016 στις 8 Μαρτίου 2017.</a:t>
            </a:r>
            <a:endParaRPr lang="en-US" sz="1100" dirty="0">
              <a:solidFill>
                <a:schemeClr val="tx1">
                  <a:lumMod val="65000"/>
                  <a:lumOff val="35000"/>
                </a:schemeClr>
              </a:solidFill>
              <a:latin typeface="Calibri" charset="0"/>
            </a:endParaRPr>
          </a:p>
        </p:txBody>
      </p:sp>
      <p:sp>
        <p:nvSpPr>
          <p:cNvPr id="5" name="TextBox 4"/>
          <p:cNvSpPr txBox="1"/>
          <p:nvPr/>
        </p:nvSpPr>
        <p:spPr>
          <a:xfrm>
            <a:off x="493713" y="2785364"/>
            <a:ext cx="8858250" cy="1138773"/>
          </a:xfrm>
          <a:prstGeom prst="rect">
            <a:avLst/>
          </a:prstGeom>
          <a:noFill/>
        </p:spPr>
        <p:txBody>
          <a:bodyPr>
            <a:spAutoFit/>
          </a:bodyPr>
          <a:lstStyle/>
          <a:p>
            <a:r>
              <a:rPr lang="en-US" sz="2000" b="1" dirty="0" err="1">
                <a:solidFill>
                  <a:srgbClr val="FFCC00"/>
                </a:solidFill>
                <a:latin typeface="Calibri" charset="0"/>
              </a:rPr>
              <a:t>ΚΑΝΟΝΙΣΜΟΣ</a:t>
            </a:r>
            <a:r>
              <a:rPr lang="en-US" sz="2000" b="1" dirty="0">
                <a:solidFill>
                  <a:srgbClr val="FFCC00"/>
                </a:solidFill>
                <a:latin typeface="Calibri" charset="0"/>
              </a:rPr>
              <a:t> (</a:t>
            </a:r>
            <a:r>
              <a:rPr lang="en-US" sz="2000" b="1" dirty="0" err="1">
                <a:solidFill>
                  <a:srgbClr val="FFCC00"/>
                </a:solidFill>
                <a:latin typeface="Calibri" charset="0"/>
              </a:rPr>
              <a:t>ΕΕ</a:t>
            </a:r>
            <a:r>
              <a:rPr lang="en-US" sz="2000" b="1" dirty="0">
                <a:solidFill>
                  <a:srgbClr val="FFCC00"/>
                </a:solidFill>
                <a:latin typeface="Calibri" charset="0"/>
              </a:rPr>
              <a:t>) </a:t>
            </a:r>
            <a:r>
              <a:rPr lang="en-US" sz="2000" b="1" dirty="0" err="1">
                <a:solidFill>
                  <a:srgbClr val="FFCC00"/>
                </a:solidFill>
                <a:latin typeface="Calibri" charset="0"/>
              </a:rPr>
              <a:t>αριθ</a:t>
            </a:r>
            <a:r>
              <a:rPr lang="en-US" sz="2000" b="1" dirty="0">
                <a:solidFill>
                  <a:srgbClr val="FFCC00"/>
                </a:solidFill>
                <a:latin typeface="Calibri" charset="0"/>
              </a:rPr>
              <a:t>. 220/2014 </a:t>
            </a:r>
            <a:r>
              <a:rPr lang="en-US" sz="2000" b="1" dirty="0" err="1">
                <a:solidFill>
                  <a:srgbClr val="FFCC00"/>
                </a:solidFill>
                <a:latin typeface="Calibri" charset="0"/>
              </a:rPr>
              <a:t>ΤΗΣ</a:t>
            </a:r>
            <a:r>
              <a:rPr lang="en-US" sz="2000" b="1" dirty="0">
                <a:solidFill>
                  <a:srgbClr val="FFCC00"/>
                </a:solidFill>
                <a:latin typeface="Calibri" charset="0"/>
              </a:rPr>
              <a:t> </a:t>
            </a:r>
            <a:r>
              <a:rPr lang="en-US" sz="2000" b="1" dirty="0" err="1">
                <a:solidFill>
                  <a:srgbClr val="FFCC00"/>
                </a:solidFill>
                <a:latin typeface="Calibri" charset="0"/>
              </a:rPr>
              <a:t>ΕΠΙΤΡΟΠΗΣ</a:t>
            </a:r>
            <a:r>
              <a:rPr lang="el-GR" sz="2000" b="1" dirty="0">
                <a:solidFill>
                  <a:srgbClr val="FFCC00"/>
                </a:solidFill>
                <a:latin typeface="Calibri" charset="0"/>
              </a:rPr>
              <a:t> </a:t>
            </a:r>
            <a:r>
              <a:rPr lang="en-US" sz="2000" b="1" dirty="0" err="1">
                <a:solidFill>
                  <a:srgbClr val="FFCC00"/>
                </a:solidFill>
                <a:latin typeface="Calibri" charset="0"/>
              </a:rPr>
              <a:t>της</a:t>
            </a:r>
            <a:r>
              <a:rPr lang="en-US" sz="2000" b="1" dirty="0">
                <a:solidFill>
                  <a:srgbClr val="FFCC00"/>
                </a:solidFill>
                <a:latin typeface="Calibri" charset="0"/>
              </a:rPr>
              <a:t> 7ης </a:t>
            </a:r>
            <a:r>
              <a:rPr lang="en-US" sz="2000" b="1" dirty="0" err="1">
                <a:solidFill>
                  <a:srgbClr val="FFCC00"/>
                </a:solidFill>
                <a:latin typeface="Calibri" charset="0"/>
              </a:rPr>
              <a:t>Μαρτίου</a:t>
            </a:r>
            <a:r>
              <a:rPr lang="en-US" sz="2000" b="1" dirty="0">
                <a:solidFill>
                  <a:srgbClr val="FFCC00"/>
                </a:solidFill>
                <a:latin typeface="Calibri" charset="0"/>
              </a:rPr>
              <a:t> </a:t>
            </a:r>
            <a:r>
              <a:rPr lang="en-US" sz="2000" b="1" dirty="0" smtClean="0">
                <a:solidFill>
                  <a:srgbClr val="FFCC00"/>
                </a:solidFill>
                <a:latin typeface="Calibri" charset="0"/>
              </a:rPr>
              <a:t>201</a:t>
            </a:r>
            <a:r>
              <a:rPr lang="el-GR" sz="2000" b="1" dirty="0" smtClean="0">
                <a:solidFill>
                  <a:srgbClr val="FFCC00"/>
                </a:solidFill>
                <a:latin typeface="Calibri" charset="0"/>
              </a:rPr>
              <a:t>4</a:t>
            </a:r>
            <a:r>
              <a:rPr lang="en-US" sz="2000" b="1" dirty="0" smtClean="0">
                <a:solidFill>
                  <a:srgbClr val="FFCC00"/>
                </a:solidFill>
                <a:latin typeface="Calibri" charset="0"/>
              </a:rPr>
              <a:t> </a:t>
            </a:r>
            <a:r>
              <a:rPr lang="el-GR" sz="2000" b="1" dirty="0">
                <a:solidFill>
                  <a:srgbClr val="FFCC00"/>
                </a:solidFill>
                <a:latin typeface="Calibri" charset="0"/>
              </a:rPr>
              <a:t/>
            </a:r>
            <a:br>
              <a:rPr lang="el-GR" sz="2000" b="1" dirty="0">
                <a:solidFill>
                  <a:srgbClr val="FFCC00"/>
                </a:solidFill>
                <a:latin typeface="Calibri" charset="0"/>
              </a:rPr>
            </a:br>
            <a:r>
              <a:rPr lang="en-US" sz="1600" dirty="0" err="1">
                <a:solidFill>
                  <a:srgbClr val="7F7F7F"/>
                </a:solidFill>
                <a:latin typeface="Calibri" charset="0"/>
              </a:rPr>
              <a:t>για</a:t>
            </a:r>
            <a:r>
              <a:rPr lang="en-US" sz="1600" dirty="0">
                <a:solidFill>
                  <a:srgbClr val="7F7F7F"/>
                </a:solidFill>
                <a:latin typeface="Calibri" charset="0"/>
              </a:rPr>
              <a:t> </a:t>
            </a:r>
            <a:r>
              <a:rPr lang="en-US" sz="1600" dirty="0" err="1">
                <a:solidFill>
                  <a:srgbClr val="7F7F7F"/>
                </a:solidFill>
                <a:latin typeface="Calibri" charset="0"/>
              </a:rPr>
              <a:t>την</a:t>
            </a:r>
            <a:r>
              <a:rPr lang="en-US" sz="1600" dirty="0">
                <a:solidFill>
                  <a:srgbClr val="7F7F7F"/>
                </a:solidFill>
                <a:latin typeface="Calibri" charset="0"/>
              </a:rPr>
              <a:t> </a:t>
            </a:r>
            <a:r>
              <a:rPr lang="en-US" sz="1600" dirty="0" err="1">
                <a:solidFill>
                  <a:srgbClr val="7F7F7F"/>
                </a:solidFill>
                <a:latin typeface="Calibri" charset="0"/>
              </a:rPr>
              <a:t>τροποποίηση</a:t>
            </a:r>
            <a:r>
              <a:rPr lang="en-US" sz="1600" dirty="0">
                <a:solidFill>
                  <a:srgbClr val="7F7F7F"/>
                </a:solidFill>
                <a:latin typeface="Calibri" charset="0"/>
              </a:rPr>
              <a:t> </a:t>
            </a:r>
            <a:r>
              <a:rPr lang="en-US" sz="1600" dirty="0" err="1">
                <a:solidFill>
                  <a:srgbClr val="7F7F7F"/>
                </a:solidFill>
                <a:latin typeface="Calibri" charset="0"/>
              </a:rPr>
              <a:t>του</a:t>
            </a:r>
            <a:r>
              <a:rPr lang="en-US" sz="1600" dirty="0" smtClean="0">
                <a:solidFill>
                  <a:srgbClr val="7F7F7F"/>
                </a:solidFill>
                <a:latin typeface="Calibri" charset="0"/>
              </a:rPr>
              <a:t> </a:t>
            </a:r>
            <a:r>
              <a:rPr lang="el-GR" sz="1600" dirty="0" smtClean="0">
                <a:solidFill>
                  <a:srgbClr val="7F7F7F"/>
                </a:solidFill>
                <a:latin typeface="Calibri" charset="0"/>
              </a:rPr>
              <a:t>Κ</a:t>
            </a:r>
            <a:r>
              <a:rPr lang="en-US" sz="1600" dirty="0" err="1" smtClean="0">
                <a:solidFill>
                  <a:srgbClr val="7F7F7F"/>
                </a:solidFill>
                <a:latin typeface="Calibri" charset="0"/>
              </a:rPr>
              <a:t>ανονισμού</a:t>
            </a:r>
            <a:r>
              <a:rPr lang="en-US" sz="1600" dirty="0" smtClean="0">
                <a:solidFill>
                  <a:srgbClr val="7F7F7F"/>
                </a:solidFill>
                <a:latin typeface="Calibri" charset="0"/>
              </a:rPr>
              <a:t> </a:t>
            </a:r>
            <a:r>
              <a:rPr lang="en-US" sz="1600" dirty="0">
                <a:solidFill>
                  <a:srgbClr val="7F7F7F"/>
                </a:solidFill>
                <a:latin typeface="Calibri" charset="0"/>
              </a:rPr>
              <a:t>(</a:t>
            </a:r>
            <a:r>
              <a:rPr lang="en-US" sz="1600" dirty="0" err="1">
                <a:solidFill>
                  <a:srgbClr val="7F7F7F"/>
                </a:solidFill>
                <a:latin typeface="Calibri" charset="0"/>
              </a:rPr>
              <a:t>ΕΚ</a:t>
            </a:r>
            <a:r>
              <a:rPr lang="en-US" sz="1600" dirty="0">
                <a:solidFill>
                  <a:srgbClr val="7F7F7F"/>
                </a:solidFill>
                <a:latin typeface="Calibri" charset="0"/>
              </a:rPr>
              <a:t>) </a:t>
            </a:r>
            <a:r>
              <a:rPr lang="en-US" sz="1600" dirty="0" err="1">
                <a:solidFill>
                  <a:srgbClr val="7F7F7F"/>
                </a:solidFill>
                <a:latin typeface="Calibri" charset="0"/>
              </a:rPr>
              <a:t>αριθ</a:t>
            </a:r>
            <a:r>
              <a:rPr lang="en-US" sz="1600" dirty="0">
                <a:solidFill>
                  <a:srgbClr val="7F7F7F"/>
                </a:solidFill>
                <a:latin typeface="Calibri" charset="0"/>
              </a:rPr>
              <a:t>. 479/2009 </a:t>
            </a:r>
            <a:r>
              <a:rPr lang="en-US" sz="1600" dirty="0" err="1">
                <a:solidFill>
                  <a:srgbClr val="7F7F7F"/>
                </a:solidFill>
                <a:latin typeface="Calibri" charset="0"/>
              </a:rPr>
              <a:t>του</a:t>
            </a:r>
            <a:r>
              <a:rPr lang="en-US" sz="1600" dirty="0">
                <a:solidFill>
                  <a:srgbClr val="7F7F7F"/>
                </a:solidFill>
                <a:latin typeface="Calibri" charset="0"/>
              </a:rPr>
              <a:t> </a:t>
            </a:r>
            <a:r>
              <a:rPr lang="en-US" sz="1600" dirty="0" err="1">
                <a:solidFill>
                  <a:srgbClr val="7F7F7F"/>
                </a:solidFill>
                <a:latin typeface="Calibri" charset="0"/>
              </a:rPr>
              <a:t>Συμβουλίου</a:t>
            </a:r>
            <a:r>
              <a:rPr lang="en-US" sz="1600" dirty="0">
                <a:solidFill>
                  <a:srgbClr val="7F7F7F"/>
                </a:solidFill>
                <a:latin typeface="Calibri" charset="0"/>
              </a:rPr>
              <a:t> </a:t>
            </a:r>
            <a:r>
              <a:rPr lang="en-US" sz="1600" dirty="0" err="1">
                <a:solidFill>
                  <a:srgbClr val="7F7F7F"/>
                </a:solidFill>
                <a:latin typeface="Calibri" charset="0"/>
              </a:rPr>
              <a:t>όσον</a:t>
            </a:r>
            <a:r>
              <a:rPr lang="en-US" sz="1600" dirty="0">
                <a:solidFill>
                  <a:srgbClr val="7F7F7F"/>
                </a:solidFill>
                <a:latin typeface="Calibri" charset="0"/>
              </a:rPr>
              <a:t> </a:t>
            </a:r>
            <a:r>
              <a:rPr lang="en-US" sz="1600" dirty="0" err="1">
                <a:solidFill>
                  <a:srgbClr val="7F7F7F"/>
                </a:solidFill>
                <a:latin typeface="Calibri" charset="0"/>
              </a:rPr>
              <a:t>αφορά</a:t>
            </a:r>
            <a:r>
              <a:rPr lang="en-US" sz="1600" dirty="0">
                <a:solidFill>
                  <a:srgbClr val="7F7F7F"/>
                </a:solidFill>
                <a:latin typeface="Calibri" charset="0"/>
              </a:rPr>
              <a:t> </a:t>
            </a:r>
            <a:r>
              <a:rPr lang="en-US" sz="1600" dirty="0" err="1">
                <a:solidFill>
                  <a:srgbClr val="7F7F7F"/>
                </a:solidFill>
                <a:latin typeface="Calibri" charset="0"/>
              </a:rPr>
              <a:t>τις</a:t>
            </a:r>
            <a:r>
              <a:rPr lang="en-US" sz="1600" dirty="0">
                <a:solidFill>
                  <a:srgbClr val="7F7F7F"/>
                </a:solidFill>
                <a:latin typeface="Calibri" charset="0"/>
              </a:rPr>
              <a:t> </a:t>
            </a:r>
            <a:r>
              <a:rPr lang="en-US" sz="1600" dirty="0" err="1">
                <a:solidFill>
                  <a:srgbClr val="7F7F7F"/>
                </a:solidFill>
                <a:latin typeface="Calibri" charset="0"/>
              </a:rPr>
              <a:t>παραπομπές</a:t>
            </a:r>
            <a:r>
              <a:rPr lang="en-US" sz="1600" dirty="0">
                <a:solidFill>
                  <a:srgbClr val="7F7F7F"/>
                </a:solidFill>
                <a:latin typeface="Calibri" charset="0"/>
              </a:rPr>
              <a:t> </a:t>
            </a:r>
            <a:r>
              <a:rPr lang="en-US" sz="1600" dirty="0" err="1">
                <a:solidFill>
                  <a:srgbClr val="7F7F7F"/>
                </a:solidFill>
                <a:latin typeface="Calibri" charset="0"/>
              </a:rPr>
              <a:t>στο</a:t>
            </a:r>
            <a:r>
              <a:rPr lang="en-US" sz="1600" dirty="0">
                <a:solidFill>
                  <a:srgbClr val="7F7F7F"/>
                </a:solidFill>
                <a:latin typeface="Calibri" charset="0"/>
              </a:rPr>
              <a:t> </a:t>
            </a:r>
            <a:r>
              <a:rPr lang="en-US" sz="1600" dirty="0" err="1">
                <a:solidFill>
                  <a:srgbClr val="7F7F7F"/>
                </a:solidFill>
                <a:latin typeface="Calibri" charset="0"/>
              </a:rPr>
              <a:t>ευρωπαϊκό</a:t>
            </a:r>
            <a:r>
              <a:rPr lang="en-US" sz="1600" dirty="0">
                <a:solidFill>
                  <a:srgbClr val="7F7F7F"/>
                </a:solidFill>
                <a:latin typeface="Calibri" charset="0"/>
              </a:rPr>
              <a:t> </a:t>
            </a:r>
            <a:r>
              <a:rPr lang="en-US" sz="1600" dirty="0" err="1">
                <a:solidFill>
                  <a:srgbClr val="7F7F7F"/>
                </a:solidFill>
                <a:latin typeface="Calibri" charset="0"/>
              </a:rPr>
              <a:t>σύστημα</a:t>
            </a:r>
            <a:r>
              <a:rPr lang="en-US" sz="1600" dirty="0">
                <a:solidFill>
                  <a:srgbClr val="7F7F7F"/>
                </a:solidFill>
                <a:latin typeface="Calibri" charset="0"/>
              </a:rPr>
              <a:t> </a:t>
            </a:r>
            <a:r>
              <a:rPr lang="en-US" sz="1600" dirty="0" err="1">
                <a:solidFill>
                  <a:srgbClr val="7F7F7F"/>
                </a:solidFill>
                <a:latin typeface="Calibri" charset="0"/>
              </a:rPr>
              <a:t>εθνικών</a:t>
            </a:r>
            <a:r>
              <a:rPr lang="en-US" sz="1600" dirty="0">
                <a:solidFill>
                  <a:srgbClr val="7F7F7F"/>
                </a:solidFill>
                <a:latin typeface="Calibri" charset="0"/>
              </a:rPr>
              <a:t> </a:t>
            </a:r>
            <a:r>
              <a:rPr lang="en-US" sz="1600" dirty="0" err="1">
                <a:solidFill>
                  <a:srgbClr val="7F7F7F"/>
                </a:solidFill>
                <a:latin typeface="Calibri" charset="0"/>
              </a:rPr>
              <a:t>και</a:t>
            </a:r>
            <a:r>
              <a:rPr lang="en-US" sz="1600" dirty="0">
                <a:solidFill>
                  <a:srgbClr val="7F7F7F"/>
                </a:solidFill>
                <a:latin typeface="Calibri" charset="0"/>
              </a:rPr>
              <a:t> </a:t>
            </a:r>
            <a:r>
              <a:rPr lang="en-US" sz="1600" dirty="0" err="1">
                <a:solidFill>
                  <a:srgbClr val="7F7F7F"/>
                </a:solidFill>
                <a:latin typeface="Calibri" charset="0"/>
              </a:rPr>
              <a:t>περιφερειακών</a:t>
            </a:r>
            <a:r>
              <a:rPr lang="en-US" sz="1600" dirty="0">
                <a:solidFill>
                  <a:srgbClr val="7F7F7F"/>
                </a:solidFill>
                <a:latin typeface="Calibri" charset="0"/>
              </a:rPr>
              <a:t> </a:t>
            </a:r>
            <a:r>
              <a:rPr lang="en-US" sz="1600" dirty="0" err="1">
                <a:solidFill>
                  <a:srgbClr val="7F7F7F"/>
                </a:solidFill>
                <a:latin typeface="Calibri" charset="0"/>
              </a:rPr>
              <a:t>λογαριασμών</a:t>
            </a:r>
            <a:r>
              <a:rPr lang="en-US" sz="1600" dirty="0">
                <a:solidFill>
                  <a:srgbClr val="7F7F7F"/>
                </a:solidFill>
                <a:latin typeface="Calibri" charset="0"/>
              </a:rPr>
              <a:t> </a:t>
            </a:r>
            <a:r>
              <a:rPr lang="en-US" sz="1600" dirty="0" err="1">
                <a:solidFill>
                  <a:srgbClr val="7F7F7F"/>
                </a:solidFill>
                <a:latin typeface="Calibri" charset="0"/>
              </a:rPr>
              <a:t>της</a:t>
            </a:r>
            <a:r>
              <a:rPr lang="en-US" sz="1600" dirty="0">
                <a:solidFill>
                  <a:srgbClr val="7F7F7F"/>
                </a:solidFill>
                <a:latin typeface="Calibri" charset="0"/>
              </a:rPr>
              <a:t> </a:t>
            </a:r>
            <a:r>
              <a:rPr lang="en-US" sz="1600" dirty="0" err="1">
                <a:solidFill>
                  <a:srgbClr val="7F7F7F"/>
                </a:solidFill>
                <a:latin typeface="Calibri" charset="0"/>
              </a:rPr>
              <a:t>Ευρωπαϊκής</a:t>
            </a:r>
            <a:r>
              <a:rPr lang="en-US" sz="1600" dirty="0" smtClean="0">
                <a:solidFill>
                  <a:srgbClr val="7F7F7F"/>
                </a:solidFill>
                <a:latin typeface="Calibri" charset="0"/>
              </a:rPr>
              <a:t> </a:t>
            </a:r>
            <a:r>
              <a:rPr lang="en-US" sz="1600" dirty="0" err="1" smtClean="0">
                <a:solidFill>
                  <a:srgbClr val="7F7F7F"/>
                </a:solidFill>
                <a:latin typeface="Calibri" charset="0"/>
              </a:rPr>
              <a:t>Ένωσης</a:t>
            </a:r>
            <a:endParaRPr lang="el-GR" sz="1600" dirty="0">
              <a:solidFill>
                <a:srgbClr val="7F7F7F"/>
              </a:solidFill>
              <a:latin typeface="Calibri" charset="0"/>
            </a:endParaRPr>
          </a:p>
        </p:txBody>
      </p:sp>
      <p:sp>
        <p:nvSpPr>
          <p:cNvPr id="23558" name="Slide Number Placeholder 5"/>
          <p:cNvSpPr>
            <a:spLocks noGrp="1"/>
          </p:cNvSpPr>
          <p:nvPr>
            <p:ph type="sldNum" sz="quarter" idx="10"/>
          </p:nvPr>
        </p:nvSpPr>
        <p:spPr bwMode="auto">
          <a:noFill/>
          <a:ln>
            <a:miter lim="800000"/>
            <a:headEnd/>
            <a:tailEnd/>
          </a:ln>
        </p:spPr>
        <p:txBody>
          <a:bodyPr/>
          <a:lstStyle/>
          <a:p>
            <a:fld id="{6DADAF46-B804-471A-8AAB-913173FD6871}" type="slidenum">
              <a:rPr lang="en-US"/>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ΜΕΘΟΔΟΛΟΓΙΑ</a:t>
            </a:r>
            <a:r>
              <a:rPr lang="en-US" smtClean="0">
                <a:solidFill>
                  <a:srgbClr val="595959"/>
                </a:solidFill>
              </a:rPr>
              <a:t> - </a:t>
            </a:r>
            <a:r>
              <a:rPr lang="el-GR" smtClean="0">
                <a:solidFill>
                  <a:srgbClr val="595959"/>
                </a:solidFill>
              </a:rPr>
              <a:t>ΒΑΣΙΚΟ ΘΕΣΜΙΚΟ ΠΛΑΙΣΙΟ</a:t>
            </a:r>
            <a:endParaRPr lang="en-US" smtClean="0">
              <a:solidFill>
                <a:srgbClr val="595959"/>
              </a:solidFill>
            </a:endParaRPr>
          </a:p>
        </p:txBody>
      </p:sp>
      <p:pic>
        <p:nvPicPr>
          <p:cNvPr id="5" name="Picture 4" descr="books-01.jpg"/>
          <p:cNvPicPr>
            <a:picLocks noChangeAspect="1"/>
          </p:cNvPicPr>
          <p:nvPr/>
        </p:nvPicPr>
        <p:blipFill>
          <a:blip r:embed="rId2"/>
          <a:srcRect/>
          <a:stretch>
            <a:fillRect/>
          </a:stretch>
        </p:blipFill>
        <p:spPr bwMode="auto">
          <a:xfrm>
            <a:off x="735013" y="1482725"/>
            <a:ext cx="8343900" cy="4216400"/>
          </a:xfrm>
          <a:prstGeom prst="rect">
            <a:avLst/>
          </a:prstGeom>
          <a:noFill/>
          <a:ln w="9525">
            <a:noFill/>
            <a:miter lim="800000"/>
            <a:headEnd/>
            <a:tailEnd/>
          </a:ln>
        </p:spPr>
      </p:pic>
      <p:grpSp>
        <p:nvGrpSpPr>
          <p:cNvPr id="2" name="Group 14"/>
          <p:cNvGrpSpPr>
            <a:grpSpLocks/>
          </p:cNvGrpSpPr>
          <p:nvPr/>
        </p:nvGrpSpPr>
        <p:grpSpPr bwMode="auto">
          <a:xfrm>
            <a:off x="1716088" y="1833563"/>
            <a:ext cx="4117975" cy="2058987"/>
            <a:chOff x="1716223" y="2679560"/>
            <a:chExt cx="4117647" cy="2059662"/>
          </a:xfrm>
        </p:grpSpPr>
        <p:pic>
          <p:nvPicPr>
            <p:cNvPr id="24588" name="Picture 8" descr="book1.jpg"/>
            <p:cNvPicPr>
              <a:picLocks noChangeAspect="1"/>
            </p:cNvPicPr>
            <p:nvPr/>
          </p:nvPicPr>
          <p:blipFill>
            <a:blip r:embed="rId3"/>
            <a:srcRect/>
            <a:stretch>
              <a:fillRect/>
            </a:stretch>
          </p:blipFill>
          <p:spPr bwMode="auto">
            <a:xfrm>
              <a:off x="1716223" y="2679560"/>
              <a:ext cx="1580083" cy="2059229"/>
            </a:xfrm>
            <a:prstGeom prst="rect">
              <a:avLst/>
            </a:prstGeom>
            <a:noFill/>
            <a:ln w="9525">
              <a:noFill/>
              <a:miter lim="800000"/>
              <a:headEnd/>
              <a:tailEnd/>
            </a:ln>
          </p:spPr>
        </p:pic>
        <p:pic>
          <p:nvPicPr>
            <p:cNvPr id="24589" name="Picture 9" descr="book2.jpg"/>
            <p:cNvPicPr>
              <a:picLocks noChangeAspect="1"/>
            </p:cNvPicPr>
            <p:nvPr/>
          </p:nvPicPr>
          <p:blipFill>
            <a:blip r:embed="rId4"/>
            <a:srcRect/>
            <a:stretch>
              <a:fillRect/>
            </a:stretch>
          </p:blipFill>
          <p:spPr bwMode="auto">
            <a:xfrm>
              <a:off x="4539080" y="3071356"/>
              <a:ext cx="1294790" cy="1667866"/>
            </a:xfrm>
            <a:prstGeom prst="rect">
              <a:avLst/>
            </a:prstGeom>
            <a:noFill/>
            <a:ln w="9525">
              <a:noFill/>
              <a:miter lim="800000"/>
              <a:headEnd/>
              <a:tailEnd/>
            </a:ln>
          </p:spPr>
        </p:pic>
      </p:grpSp>
      <p:pic>
        <p:nvPicPr>
          <p:cNvPr id="11" name="Picture 10" descr="book3.jpg"/>
          <p:cNvPicPr>
            <a:picLocks noChangeAspect="1"/>
          </p:cNvPicPr>
          <p:nvPr/>
        </p:nvPicPr>
        <p:blipFill>
          <a:blip r:embed="rId5"/>
          <a:srcRect/>
          <a:stretch>
            <a:fillRect/>
          </a:stretch>
        </p:blipFill>
        <p:spPr bwMode="auto">
          <a:xfrm>
            <a:off x="6283325" y="2268538"/>
            <a:ext cx="1243013" cy="1624012"/>
          </a:xfrm>
          <a:prstGeom prst="rect">
            <a:avLst/>
          </a:prstGeom>
          <a:noFill/>
          <a:ln w="9525">
            <a:noFill/>
            <a:miter lim="800000"/>
            <a:headEnd/>
            <a:tailEnd/>
          </a:ln>
        </p:spPr>
      </p:pic>
      <p:sp>
        <p:nvSpPr>
          <p:cNvPr id="12" name="TextBox 11"/>
          <p:cNvSpPr txBox="1">
            <a:spLocks noChangeArrowheads="1"/>
          </p:cNvSpPr>
          <p:nvPr/>
        </p:nvSpPr>
        <p:spPr bwMode="auto">
          <a:xfrm>
            <a:off x="1631950" y="1331913"/>
            <a:ext cx="2914650" cy="400050"/>
          </a:xfrm>
          <a:prstGeom prst="rect">
            <a:avLst/>
          </a:prstGeom>
          <a:noFill/>
          <a:ln w="9525">
            <a:noFill/>
            <a:miter lim="800000"/>
            <a:headEnd/>
            <a:tailEnd/>
          </a:ln>
        </p:spPr>
        <p:txBody>
          <a:bodyPr wrap="none">
            <a:spAutoFit/>
          </a:bodyPr>
          <a:lstStyle/>
          <a:p>
            <a:pPr algn="ctr"/>
            <a:r>
              <a:rPr lang="en-US" sz="2000" b="1" dirty="0">
                <a:solidFill>
                  <a:srgbClr val="595959"/>
                </a:solidFill>
                <a:latin typeface="Calibri" charset="0"/>
                <a:cs typeface="Calibri" charset="0"/>
              </a:rPr>
              <a:t>ESA 2010 </a:t>
            </a:r>
            <a:r>
              <a:rPr lang="en-US" sz="2000" dirty="0">
                <a:solidFill>
                  <a:srgbClr val="595959"/>
                </a:solidFill>
                <a:latin typeface="Calibri" charset="0"/>
                <a:cs typeface="Calibri" charset="0"/>
              </a:rPr>
              <a:t>(</a:t>
            </a:r>
            <a:r>
              <a:rPr lang="el-GR" sz="2000" dirty="0">
                <a:solidFill>
                  <a:srgbClr val="595959"/>
                </a:solidFill>
                <a:latin typeface="Calibri" charset="0"/>
                <a:cs typeface="Calibri" charset="0"/>
              </a:rPr>
              <a:t>τα μπλε βιβλία)</a:t>
            </a:r>
            <a:endParaRPr lang="en-US" sz="2000" dirty="0">
              <a:solidFill>
                <a:srgbClr val="595959"/>
              </a:solidFill>
              <a:latin typeface="Calibri" charset="0"/>
              <a:cs typeface="Calibri" charset="0"/>
            </a:endParaRPr>
          </a:p>
        </p:txBody>
      </p:sp>
      <p:sp>
        <p:nvSpPr>
          <p:cNvPr id="14" name="TextBox 13"/>
          <p:cNvSpPr txBox="1">
            <a:spLocks noChangeArrowheads="1"/>
          </p:cNvSpPr>
          <p:nvPr/>
        </p:nvSpPr>
        <p:spPr bwMode="auto">
          <a:xfrm>
            <a:off x="6235700" y="1382713"/>
            <a:ext cx="2998788" cy="638175"/>
          </a:xfrm>
          <a:prstGeom prst="rect">
            <a:avLst/>
          </a:prstGeom>
          <a:noFill/>
          <a:ln w="9525">
            <a:noFill/>
            <a:miter lim="800000"/>
            <a:headEnd/>
            <a:tailEnd/>
          </a:ln>
        </p:spPr>
        <p:txBody>
          <a:bodyPr wrap="none">
            <a:spAutoFit/>
          </a:bodyPr>
          <a:lstStyle/>
          <a:p>
            <a:pPr>
              <a:lnSpc>
                <a:spcPts val="2100"/>
              </a:lnSpc>
            </a:pPr>
            <a:r>
              <a:rPr lang="el-GR" sz="2000" b="1">
                <a:solidFill>
                  <a:srgbClr val="595959"/>
                </a:solidFill>
                <a:latin typeface="Calibri" charset="0"/>
                <a:cs typeface="Calibri" charset="0"/>
              </a:rPr>
              <a:t>Εγχειρίδιο </a:t>
            </a:r>
            <a:r>
              <a:rPr lang="el-GR" sz="2000">
                <a:solidFill>
                  <a:srgbClr val="595959"/>
                </a:solidFill>
                <a:latin typeface="Calibri" charset="0"/>
                <a:cs typeface="Calibri" charset="0"/>
              </a:rPr>
              <a:t>για το έλλειμμα</a:t>
            </a:r>
            <a:br>
              <a:rPr lang="el-GR" sz="2000">
                <a:solidFill>
                  <a:srgbClr val="595959"/>
                </a:solidFill>
                <a:latin typeface="Calibri" charset="0"/>
                <a:cs typeface="Calibri" charset="0"/>
              </a:rPr>
            </a:br>
            <a:r>
              <a:rPr lang="el-GR" sz="2000">
                <a:solidFill>
                  <a:srgbClr val="595959"/>
                </a:solidFill>
                <a:latin typeface="Calibri" charset="0"/>
                <a:cs typeface="Calibri" charset="0"/>
              </a:rPr>
              <a:t>και το χρέος</a:t>
            </a:r>
            <a:endParaRPr lang="en-US" sz="2000">
              <a:solidFill>
                <a:srgbClr val="595959"/>
              </a:solidFill>
              <a:latin typeface="Calibri" charset="0"/>
              <a:cs typeface="Calibri" charset="0"/>
            </a:endParaRPr>
          </a:p>
        </p:txBody>
      </p:sp>
      <p:sp>
        <p:nvSpPr>
          <p:cNvPr id="10" name="Title 3"/>
          <p:cNvSpPr txBox="1">
            <a:spLocks/>
          </p:cNvSpPr>
          <p:nvPr/>
        </p:nvSpPr>
        <p:spPr bwMode="auto">
          <a:xfrm>
            <a:off x="2728913" y="3798888"/>
            <a:ext cx="4537075" cy="493712"/>
          </a:xfrm>
          <a:prstGeom prst="rect">
            <a:avLst/>
          </a:prstGeom>
          <a:noFill/>
          <a:ln>
            <a:miter lim="800000"/>
            <a:headEnd/>
            <a:tailEnd/>
          </a:ln>
        </p:spPr>
        <p:txBody>
          <a:bodyPr/>
          <a:lstStyle/>
          <a:p>
            <a:pPr algn="ctr"/>
            <a:r>
              <a:rPr lang="el-GR" sz="3600" b="1" dirty="0">
                <a:solidFill>
                  <a:schemeClr val="bg1"/>
                </a:solidFill>
                <a:latin typeface="Calibri" charset="0"/>
              </a:rPr>
              <a:t>ΠΕΡΙΛΑΜΒΑΝΕΙ</a:t>
            </a:r>
            <a:endParaRPr lang="en-US" b="1" dirty="0">
              <a:solidFill>
                <a:schemeClr val="bg1"/>
              </a:solidFill>
              <a:latin typeface="Calibri" charset="0"/>
            </a:endParaRPr>
          </a:p>
        </p:txBody>
      </p:sp>
      <p:sp>
        <p:nvSpPr>
          <p:cNvPr id="15" name="TextBox 14"/>
          <p:cNvSpPr txBox="1"/>
          <p:nvPr/>
        </p:nvSpPr>
        <p:spPr>
          <a:xfrm>
            <a:off x="2559050" y="6288088"/>
            <a:ext cx="4967288" cy="261937"/>
          </a:xfrm>
          <a:prstGeom prst="rect">
            <a:avLst/>
          </a:prstGeom>
          <a:noFill/>
        </p:spPr>
        <p:txBody>
          <a:bodyPr wrap="none">
            <a:spAutoFit/>
          </a:bodyPr>
          <a:lstStyle/>
          <a:p>
            <a:r>
              <a:rPr lang="en-US" sz="1100" dirty="0">
                <a:solidFill>
                  <a:srgbClr val="3366FF"/>
                </a:solidFill>
                <a:latin typeface="Calibri" charset="0"/>
              </a:rPr>
              <a:t>*http://ec.europa.eu/eurostat/cache/metadata/Annexes/nasa_10_f_esms_an1.pdf</a:t>
            </a:r>
            <a:endParaRPr lang="lt-LT" sz="1100" dirty="0">
              <a:solidFill>
                <a:srgbClr val="3366FF"/>
              </a:solidFill>
              <a:latin typeface="Calibri" charset="0"/>
            </a:endParaRPr>
          </a:p>
        </p:txBody>
      </p:sp>
      <p:sp>
        <p:nvSpPr>
          <p:cNvPr id="24587" name="Slide Number Placeholder 15"/>
          <p:cNvSpPr>
            <a:spLocks noGrp="1"/>
          </p:cNvSpPr>
          <p:nvPr>
            <p:ph type="sldNum" sz="quarter" idx="10"/>
          </p:nvPr>
        </p:nvSpPr>
        <p:spPr bwMode="auto">
          <a:noFill/>
          <a:ln>
            <a:miter lim="800000"/>
            <a:headEnd/>
            <a:tailEnd/>
          </a:ln>
        </p:spPr>
        <p:txBody>
          <a:bodyPr/>
          <a:lstStyle/>
          <a:p>
            <a:fld id="{B81612A0-22EB-4BF6-B049-482104B54E91}" type="slidenum">
              <a:rPr lang="en-US"/>
              <a:pPr/>
              <a:t>16</a:t>
            </a:fld>
            <a:endParaRPr lang="en-US" dirty="0"/>
          </a:p>
        </p:txBody>
      </p:sp>
      <p:sp>
        <p:nvSpPr>
          <p:cNvPr id="16" name="TextBox 15"/>
          <p:cNvSpPr txBox="1"/>
          <p:nvPr/>
        </p:nvSpPr>
        <p:spPr>
          <a:xfrm>
            <a:off x="2666475" y="4478869"/>
            <a:ext cx="4692650" cy="1662113"/>
          </a:xfrm>
          <a:prstGeom prst="rect">
            <a:avLst/>
          </a:prstGeom>
          <a:noFill/>
        </p:spPr>
        <p:txBody>
          <a:bodyPr>
            <a:spAutoFit/>
          </a:bodyPr>
          <a:lstStyle/>
          <a:p>
            <a:pPr>
              <a:defRPr/>
            </a:pPr>
            <a:r>
              <a:rPr lang="el-GR" b="1" dirty="0">
                <a:solidFill>
                  <a:srgbClr val="7F7F7F"/>
                </a:solidFill>
                <a:latin typeface="Calibri" pitchFamily="34" charset="0"/>
                <a:cs typeface="Calibri" pitchFamily="34" charset="0"/>
              </a:rPr>
              <a:t>      Η πυραμίδα της μεθοδολογικής βάσης</a:t>
            </a:r>
            <a:r>
              <a:rPr lang="en-GB" b="1" dirty="0">
                <a:solidFill>
                  <a:srgbClr val="7F7F7F"/>
                </a:solidFill>
                <a:latin typeface="Calibri" pitchFamily="34" charset="0"/>
                <a:cs typeface="Calibri" pitchFamily="34" charset="0"/>
              </a:rPr>
              <a:t>:</a:t>
            </a:r>
            <a:endParaRPr lang="el-GR" b="1" dirty="0" smtClean="0">
              <a:solidFill>
                <a:srgbClr val="7F7F7F"/>
              </a:solidFill>
              <a:latin typeface="Calibri" pitchFamily="34" charset="0"/>
              <a:cs typeface="Calibri" pitchFamily="34" charset="0"/>
            </a:endParaRPr>
          </a:p>
          <a:p>
            <a:pPr marL="342900" indent="-342900">
              <a:buClr>
                <a:srgbClr val="FFCC00"/>
              </a:buClr>
              <a:buSzPct val="131000"/>
              <a:buFont typeface="Wingdings" charset="2"/>
              <a:buChar char="Ø"/>
              <a:defRPr/>
            </a:pPr>
            <a:r>
              <a:rPr lang="el-GR" sz="1400" dirty="0" smtClean="0">
                <a:solidFill>
                  <a:srgbClr val="7F7F7F"/>
                </a:solidFill>
                <a:latin typeface="Calibri" pitchFamily="34" charset="0"/>
                <a:cs typeface="Calibri" pitchFamily="34" charset="0"/>
              </a:rPr>
              <a:t>Κανονισμός </a:t>
            </a:r>
            <a:r>
              <a:rPr lang="en-US" sz="1400" dirty="0" smtClean="0">
                <a:solidFill>
                  <a:srgbClr val="7F7F7F"/>
                </a:solidFill>
                <a:latin typeface="Calibri" pitchFamily="34" charset="0"/>
                <a:cs typeface="Calibri" pitchFamily="34" charset="0"/>
              </a:rPr>
              <a:t>ESA </a:t>
            </a:r>
            <a:r>
              <a:rPr lang="el-GR" sz="1400" dirty="0" smtClean="0">
                <a:solidFill>
                  <a:srgbClr val="7F7F7F"/>
                </a:solidFill>
                <a:latin typeface="Calibri" pitchFamily="34" charset="0"/>
                <a:cs typeface="Calibri" pitchFamily="34" charset="0"/>
              </a:rPr>
              <a:t> </a:t>
            </a:r>
            <a:r>
              <a:rPr lang="en-US" sz="1400" dirty="0">
                <a:solidFill>
                  <a:srgbClr val="7F7F7F"/>
                </a:solidFill>
                <a:latin typeface="Calibri" pitchFamily="34" charset="0"/>
                <a:cs typeface="Calibri" pitchFamily="34" charset="0"/>
              </a:rPr>
              <a:t>(European System of </a:t>
            </a:r>
            <a:r>
              <a:rPr lang="en-US" sz="1400" dirty="0" smtClean="0">
                <a:solidFill>
                  <a:srgbClr val="7F7F7F"/>
                </a:solidFill>
                <a:latin typeface="Calibri" pitchFamily="34" charset="0"/>
                <a:cs typeface="Calibri" pitchFamily="34" charset="0"/>
              </a:rPr>
              <a:t>Accounts *) </a:t>
            </a:r>
            <a:r>
              <a:rPr lang="en-GB" sz="1400" dirty="0">
                <a:solidFill>
                  <a:srgbClr val="7F7F7F"/>
                </a:solidFill>
                <a:latin typeface="Calibri" pitchFamily="34" charset="0"/>
                <a:cs typeface="Calibri" pitchFamily="34" charset="0"/>
              </a:rPr>
              <a:t>2010</a:t>
            </a:r>
            <a:endParaRPr lang="el-GR" sz="1400" dirty="0">
              <a:solidFill>
                <a:srgbClr val="7F7F7F"/>
              </a:solidFill>
              <a:latin typeface="Calibri" pitchFamily="34" charset="0"/>
              <a:cs typeface="Calibri" pitchFamily="34" charset="0"/>
            </a:endParaRPr>
          </a:p>
          <a:p>
            <a:pPr marL="342900" indent="-342900">
              <a:buClr>
                <a:srgbClr val="FFCC00"/>
              </a:buClr>
              <a:buSzPct val="131000"/>
              <a:buFont typeface="Wingdings" charset="2"/>
              <a:buChar char="Ø"/>
              <a:defRPr/>
            </a:pPr>
            <a:r>
              <a:rPr lang="el-GR" sz="1400" dirty="0">
                <a:solidFill>
                  <a:srgbClr val="7F7F7F"/>
                </a:solidFill>
                <a:latin typeface="Calibri" pitchFamily="34" charset="0"/>
                <a:cs typeface="Calibri" pitchFamily="34" charset="0"/>
              </a:rPr>
              <a:t>Αποφάσεις της </a:t>
            </a:r>
            <a:r>
              <a:rPr lang="en-GB" sz="1400" dirty="0" err="1">
                <a:solidFill>
                  <a:srgbClr val="7F7F7F"/>
                </a:solidFill>
                <a:latin typeface="Calibri" pitchFamily="34" charset="0"/>
                <a:cs typeface="Calibri" pitchFamily="34" charset="0"/>
              </a:rPr>
              <a:t>Eurostat</a:t>
            </a:r>
            <a:r>
              <a:rPr lang="en-GB" sz="1400" dirty="0">
                <a:solidFill>
                  <a:srgbClr val="7F7F7F"/>
                </a:solidFill>
                <a:latin typeface="Calibri" pitchFamily="34" charset="0"/>
                <a:cs typeface="Calibri" pitchFamily="34" charset="0"/>
              </a:rPr>
              <a:t>,</a:t>
            </a:r>
            <a:r>
              <a:rPr lang="en-GB" sz="1400" dirty="0" smtClean="0">
                <a:solidFill>
                  <a:srgbClr val="7F7F7F"/>
                </a:solidFill>
                <a:latin typeface="Calibri" pitchFamily="34" charset="0"/>
                <a:cs typeface="Calibri" pitchFamily="34" charset="0"/>
              </a:rPr>
              <a:t> </a:t>
            </a:r>
            <a:r>
              <a:rPr lang="el-GR" sz="1400" dirty="0" smtClean="0">
                <a:solidFill>
                  <a:srgbClr val="7F7F7F"/>
                </a:solidFill>
                <a:latin typeface="Calibri" pitchFamily="34" charset="0"/>
                <a:cs typeface="Calibri" pitchFamily="34" charset="0"/>
              </a:rPr>
              <a:t>Οδηγίες και  Εγχειρίδιο  για Δημοσιονομικό  Έλλειμμα και Χρέος </a:t>
            </a:r>
            <a:r>
              <a:rPr lang="en-GB" sz="1400" dirty="0">
                <a:solidFill>
                  <a:srgbClr val="7F7F7F"/>
                </a:solidFill>
                <a:latin typeface="Calibri" pitchFamily="34" charset="0"/>
                <a:cs typeface="Calibri" pitchFamily="34" charset="0"/>
              </a:rPr>
              <a:t>(MGDD</a:t>
            </a:r>
            <a:r>
              <a:rPr lang="en-GB" sz="1400" dirty="0" smtClean="0">
                <a:solidFill>
                  <a:srgbClr val="7F7F7F"/>
                </a:solidFill>
                <a:latin typeface="Calibri" pitchFamily="34" charset="0"/>
                <a:cs typeface="Calibri" pitchFamily="34" charset="0"/>
              </a:rPr>
              <a:t>)</a:t>
            </a:r>
            <a:r>
              <a:rPr lang="el-GR" sz="1400" dirty="0" smtClean="0">
                <a:solidFill>
                  <a:srgbClr val="7F7F7F"/>
                </a:solidFill>
                <a:latin typeface="Calibri" pitchFamily="34" charset="0"/>
                <a:cs typeface="Calibri" pitchFamily="34" charset="0"/>
              </a:rPr>
              <a:t> κ.α.</a:t>
            </a:r>
            <a:endParaRPr lang="el-GR" sz="1400" dirty="0">
              <a:solidFill>
                <a:srgbClr val="7F7F7F"/>
              </a:solidFill>
              <a:latin typeface="Calibri" pitchFamily="34" charset="0"/>
              <a:cs typeface="Calibri" pitchFamily="34" charset="0"/>
            </a:endParaRPr>
          </a:p>
          <a:p>
            <a:pPr marL="342900" indent="-342900">
              <a:buClr>
                <a:srgbClr val="FFCC00"/>
              </a:buClr>
              <a:buSzPct val="131000"/>
              <a:buFont typeface="Wingdings" charset="2"/>
              <a:buChar char="Ø"/>
              <a:defRPr/>
            </a:pPr>
            <a:r>
              <a:rPr lang="el-GR" sz="1400" dirty="0">
                <a:solidFill>
                  <a:srgbClr val="7F7F7F"/>
                </a:solidFill>
                <a:latin typeface="Calibri" pitchFamily="34" charset="0"/>
                <a:cs typeface="Calibri" pitchFamily="34" charset="0"/>
              </a:rPr>
              <a:t>Αποφάσεις σε Ομάδες </a:t>
            </a:r>
            <a:r>
              <a:rPr lang="el-GR" sz="1400" dirty="0" smtClean="0">
                <a:solidFill>
                  <a:srgbClr val="7F7F7F"/>
                </a:solidFill>
                <a:latin typeface="Calibri" pitchFamily="34" charset="0"/>
                <a:cs typeface="Calibri" pitchFamily="34" charset="0"/>
              </a:rPr>
              <a:t>Εργασίας για Χρηματοοικονομικούς </a:t>
            </a:r>
            <a:r>
              <a:rPr lang="el-GR" sz="1400" dirty="0">
                <a:solidFill>
                  <a:srgbClr val="7F7F7F"/>
                </a:solidFill>
                <a:latin typeface="Calibri" pitchFamily="34" charset="0"/>
                <a:cs typeface="Calibri" pitchFamily="34" charset="0"/>
              </a:rPr>
              <a:t>και Εθνικούς Λογαριασμούς</a:t>
            </a:r>
          </a:p>
          <a:p>
            <a:pPr marL="342900" indent="-342900">
              <a:buClr>
                <a:srgbClr val="FFCC00"/>
              </a:buClr>
              <a:buSzPct val="131000"/>
              <a:buFont typeface="Wingdings" charset="2"/>
              <a:buChar char="Ø"/>
              <a:defRPr/>
            </a:pPr>
            <a:r>
              <a:rPr lang="el-GR" sz="1400" dirty="0">
                <a:solidFill>
                  <a:srgbClr val="7F7F7F"/>
                </a:solidFill>
                <a:latin typeface="Calibri" pitchFamily="34" charset="0"/>
                <a:cs typeface="Calibri" pitchFamily="34" charset="0"/>
              </a:rPr>
              <a:t>Διμερείς συζητήσεις μεταξύ </a:t>
            </a:r>
            <a:r>
              <a:rPr lang="en-GB" sz="1400" dirty="0" err="1">
                <a:solidFill>
                  <a:srgbClr val="7F7F7F"/>
                </a:solidFill>
                <a:latin typeface="Calibri" pitchFamily="34" charset="0"/>
                <a:cs typeface="Calibri" pitchFamily="34" charset="0"/>
              </a:rPr>
              <a:t>Eurostat</a:t>
            </a:r>
            <a:r>
              <a:rPr lang="en-GB" sz="1400" dirty="0">
                <a:solidFill>
                  <a:srgbClr val="7F7F7F"/>
                </a:solidFill>
                <a:latin typeface="Calibri" pitchFamily="34" charset="0"/>
                <a:cs typeface="Calibri" pitchFamily="34" charset="0"/>
              </a:rPr>
              <a:t> </a:t>
            </a:r>
            <a:r>
              <a:rPr lang="el-GR" sz="1400" dirty="0">
                <a:solidFill>
                  <a:srgbClr val="7F7F7F"/>
                </a:solidFill>
                <a:latin typeface="Calibri" pitchFamily="34" charset="0"/>
                <a:cs typeface="Calibri" pitchFamily="34" charset="0"/>
              </a:rPr>
              <a:t>και κρατών μελών</a:t>
            </a:r>
            <a:endParaRPr lang="en-GB" sz="1400" dirty="0">
              <a:solidFill>
                <a:srgbClr val="7F7F7F"/>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Top)">
                                      <p:cBhvr>
                                        <p:cTn id="11" dur="500"/>
                                        <p:tgtEl>
                                          <p:spTgt spid="12"/>
                                        </p:tgtEl>
                                      </p:cBhvr>
                                    </p:animEffect>
                                  </p:childTnLst>
                                </p:cTn>
                              </p:par>
                              <p:par>
                                <p:cTn id="12" presetID="22" presetClass="entr" presetSubtype="1"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Top)">
                                      <p:cBhvr>
                                        <p:cTn id="19" dur="500"/>
                                        <p:tgtEl>
                                          <p:spTgt spid="14"/>
                                        </p:tgtEl>
                                      </p:cBhvr>
                                    </p:animEffect>
                                  </p:childTnLst>
                                </p:cTn>
                              </p:par>
                              <p:par>
                                <p:cTn id="20" presetID="22"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lide(fromTop)">
                                      <p:cBhvr>
                                        <p:cTn id="32" dur="500"/>
                                        <p:tgtEl>
                                          <p:spTgt spid="16"/>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0" grpId="0" animBg="1"/>
      <p:bldP spid="15" grpId="0"/>
      <p:bldP spid="16"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ΚΟΙΝΟΠΟΙΗΣΗ ΔΕΔΟΜΕΝΩΝ</a:t>
            </a:r>
            <a:endParaRPr lang="en-US" smtClean="0">
              <a:solidFill>
                <a:srgbClr val="595959"/>
              </a:solidFill>
            </a:endParaRPr>
          </a:p>
        </p:txBody>
      </p:sp>
      <p:pic>
        <p:nvPicPr>
          <p:cNvPr id="3" name="Picture 2" descr="pic1"/>
          <p:cNvPicPr>
            <a:picLocks noChangeAspect="1"/>
          </p:cNvPicPr>
          <p:nvPr/>
        </p:nvPicPr>
        <p:blipFill>
          <a:blip r:embed="rId2"/>
          <a:srcRect/>
          <a:stretch>
            <a:fillRect/>
          </a:stretch>
        </p:blipFill>
        <p:spPr bwMode="auto">
          <a:xfrm>
            <a:off x="569913" y="2438400"/>
            <a:ext cx="2784475" cy="3863975"/>
          </a:xfrm>
          <a:prstGeom prst="rect">
            <a:avLst/>
          </a:prstGeom>
          <a:noFill/>
          <a:ln w="9525">
            <a:noFill/>
            <a:miter lim="800000"/>
            <a:headEnd/>
            <a:tailEnd/>
          </a:ln>
        </p:spPr>
      </p:pic>
      <p:pic>
        <p:nvPicPr>
          <p:cNvPr id="6" name="Picture 5" descr="pic1"/>
          <p:cNvPicPr>
            <a:picLocks noChangeAspect="1"/>
          </p:cNvPicPr>
          <p:nvPr/>
        </p:nvPicPr>
        <p:blipFill>
          <a:blip r:embed="rId2"/>
          <a:srcRect/>
          <a:stretch>
            <a:fillRect/>
          </a:stretch>
        </p:blipFill>
        <p:spPr bwMode="auto">
          <a:xfrm>
            <a:off x="3606800" y="2438400"/>
            <a:ext cx="2782888" cy="3863975"/>
          </a:xfrm>
          <a:prstGeom prst="rect">
            <a:avLst/>
          </a:prstGeom>
          <a:noFill/>
          <a:ln w="9525">
            <a:noFill/>
            <a:miter lim="800000"/>
            <a:headEnd/>
            <a:tailEnd/>
          </a:ln>
        </p:spPr>
      </p:pic>
      <p:pic>
        <p:nvPicPr>
          <p:cNvPr id="7" name="Picture 6" descr="pic1"/>
          <p:cNvPicPr>
            <a:picLocks noChangeAspect="1"/>
          </p:cNvPicPr>
          <p:nvPr/>
        </p:nvPicPr>
        <p:blipFill>
          <a:blip r:embed="rId2"/>
          <a:srcRect/>
          <a:stretch>
            <a:fillRect/>
          </a:stretch>
        </p:blipFill>
        <p:spPr bwMode="auto">
          <a:xfrm>
            <a:off x="6567488" y="2438400"/>
            <a:ext cx="2784475" cy="3863975"/>
          </a:xfrm>
          <a:prstGeom prst="rect">
            <a:avLst/>
          </a:prstGeom>
          <a:noFill/>
          <a:ln w="9525">
            <a:noFill/>
            <a:miter lim="800000"/>
            <a:headEnd/>
            <a:tailEnd/>
          </a:ln>
        </p:spPr>
      </p:pic>
      <p:sp>
        <p:nvSpPr>
          <p:cNvPr id="8" name="Title 3"/>
          <p:cNvSpPr txBox="1">
            <a:spLocks/>
          </p:cNvSpPr>
          <p:nvPr/>
        </p:nvSpPr>
        <p:spPr bwMode="auto">
          <a:xfrm>
            <a:off x="569913" y="1501775"/>
            <a:ext cx="8782050" cy="493713"/>
          </a:xfrm>
          <a:prstGeom prst="rect">
            <a:avLst/>
          </a:prstGeom>
          <a:noFill/>
          <a:ln w="9525">
            <a:noFill/>
            <a:miter lim="800000"/>
            <a:headEnd/>
            <a:tailEnd/>
          </a:ln>
        </p:spPr>
        <p:txBody>
          <a:bodyPr/>
          <a:lstStyle/>
          <a:p>
            <a:r>
              <a:rPr lang="en-US" sz="3200" b="1">
                <a:solidFill>
                  <a:srgbClr val="A6A6A6"/>
                </a:solidFill>
                <a:latin typeface="Calibri" charset="0"/>
              </a:rPr>
              <a:t>Ευθύνη των φορέων</a:t>
            </a:r>
          </a:p>
        </p:txBody>
      </p:sp>
      <p:sp>
        <p:nvSpPr>
          <p:cNvPr id="9" name="TextBox 8"/>
          <p:cNvSpPr txBox="1">
            <a:spLocks noChangeArrowheads="1"/>
          </p:cNvSpPr>
          <p:nvPr/>
        </p:nvSpPr>
        <p:spPr bwMode="auto">
          <a:xfrm>
            <a:off x="1570038" y="3071813"/>
            <a:ext cx="966787" cy="400050"/>
          </a:xfrm>
          <a:prstGeom prst="rect">
            <a:avLst/>
          </a:prstGeom>
          <a:noFill/>
          <a:ln w="9525">
            <a:noFill/>
            <a:miter lim="800000"/>
            <a:headEnd/>
            <a:tailEnd/>
          </a:ln>
        </p:spPr>
        <p:txBody>
          <a:bodyPr wrap="none">
            <a:spAutoFit/>
          </a:bodyPr>
          <a:lstStyle/>
          <a:p>
            <a:pPr algn="ctr"/>
            <a:r>
              <a:rPr lang="el-GR" sz="2000" b="1">
                <a:solidFill>
                  <a:schemeClr val="bg1"/>
                </a:solidFill>
                <a:latin typeface="Calibri" charset="0"/>
                <a:cs typeface="Calibri" charset="0"/>
              </a:rPr>
              <a:t>ΕΛΣΤΑΤ</a:t>
            </a:r>
            <a:endParaRPr lang="en-US" sz="2000">
              <a:solidFill>
                <a:schemeClr val="bg1"/>
              </a:solidFill>
              <a:latin typeface="Calibri" charset="0"/>
              <a:cs typeface="Calibri" charset="0"/>
            </a:endParaRPr>
          </a:p>
        </p:txBody>
      </p:sp>
      <p:sp>
        <p:nvSpPr>
          <p:cNvPr id="10" name="TextBox 9"/>
          <p:cNvSpPr txBox="1">
            <a:spLocks noChangeArrowheads="1"/>
          </p:cNvSpPr>
          <p:nvPr/>
        </p:nvSpPr>
        <p:spPr bwMode="auto">
          <a:xfrm>
            <a:off x="3997325" y="2928938"/>
            <a:ext cx="1979613" cy="660400"/>
          </a:xfrm>
          <a:prstGeom prst="rect">
            <a:avLst/>
          </a:prstGeom>
          <a:noFill/>
          <a:ln w="9525">
            <a:noFill/>
            <a:miter lim="800000"/>
            <a:headEnd/>
            <a:tailEnd/>
          </a:ln>
        </p:spPr>
        <p:txBody>
          <a:bodyPr>
            <a:spAutoFit/>
          </a:bodyPr>
          <a:lstStyle/>
          <a:p>
            <a:pPr algn="ctr">
              <a:lnSpc>
                <a:spcPts val="2100"/>
              </a:lnSpc>
            </a:pPr>
            <a:r>
              <a:rPr lang="en-US" sz="2000" b="1">
                <a:solidFill>
                  <a:schemeClr val="bg1"/>
                </a:solidFill>
                <a:latin typeface="Calibri" charset="0"/>
                <a:cs typeface="Calibri" charset="0"/>
              </a:rPr>
              <a:t>Υπουργείo</a:t>
            </a:r>
          </a:p>
          <a:p>
            <a:pPr algn="ctr">
              <a:lnSpc>
                <a:spcPts val="2100"/>
              </a:lnSpc>
            </a:pPr>
            <a:r>
              <a:rPr lang="en-US" sz="2000" b="1">
                <a:solidFill>
                  <a:schemeClr val="bg1"/>
                </a:solidFill>
                <a:latin typeface="Calibri" charset="0"/>
                <a:cs typeface="Calibri" charset="0"/>
              </a:rPr>
              <a:t>Οικονομικών</a:t>
            </a:r>
            <a:endParaRPr lang="en-US" sz="2000">
              <a:solidFill>
                <a:schemeClr val="bg1"/>
              </a:solidFill>
              <a:latin typeface="Calibri" charset="0"/>
              <a:cs typeface="Calibri" charset="0"/>
            </a:endParaRPr>
          </a:p>
        </p:txBody>
      </p:sp>
      <p:sp>
        <p:nvSpPr>
          <p:cNvPr id="12" name="TextBox 11"/>
          <p:cNvSpPr txBox="1">
            <a:spLocks noChangeArrowheads="1"/>
          </p:cNvSpPr>
          <p:nvPr/>
        </p:nvSpPr>
        <p:spPr bwMode="auto">
          <a:xfrm>
            <a:off x="6854825" y="2895600"/>
            <a:ext cx="2222500" cy="869950"/>
          </a:xfrm>
          <a:prstGeom prst="rect">
            <a:avLst/>
          </a:prstGeom>
          <a:noFill/>
          <a:ln w="9525">
            <a:noFill/>
            <a:miter lim="800000"/>
            <a:headEnd/>
            <a:tailEnd/>
          </a:ln>
        </p:spPr>
        <p:txBody>
          <a:bodyPr>
            <a:spAutoFit/>
          </a:bodyPr>
          <a:lstStyle/>
          <a:p>
            <a:pPr algn="ctr">
              <a:lnSpc>
                <a:spcPts val="2000"/>
              </a:lnSpc>
            </a:pPr>
            <a:r>
              <a:rPr lang="en-US" sz="2000" b="1">
                <a:solidFill>
                  <a:schemeClr val="bg1"/>
                </a:solidFill>
                <a:latin typeface="Calibri" charset="0"/>
                <a:cs typeface="Calibri" charset="0"/>
              </a:rPr>
              <a:t>ΕΛΣΤΑΤ,</a:t>
            </a:r>
          </a:p>
          <a:p>
            <a:pPr algn="ctr">
              <a:lnSpc>
                <a:spcPts val="2000"/>
              </a:lnSpc>
            </a:pPr>
            <a:r>
              <a:rPr lang="en-US" sz="2000" b="1">
                <a:solidFill>
                  <a:schemeClr val="bg1"/>
                </a:solidFill>
                <a:latin typeface="Calibri" charset="0"/>
                <a:cs typeface="Calibri" charset="0"/>
              </a:rPr>
              <a:t>Κεντρική Τράπεζα,</a:t>
            </a:r>
          </a:p>
          <a:p>
            <a:pPr algn="ctr">
              <a:lnSpc>
                <a:spcPts val="2000"/>
              </a:lnSpc>
            </a:pPr>
            <a:r>
              <a:rPr lang="en-US" sz="2000" b="1">
                <a:solidFill>
                  <a:schemeClr val="bg1"/>
                </a:solidFill>
                <a:latin typeface="Calibri" charset="0"/>
                <a:cs typeface="Calibri" charset="0"/>
              </a:rPr>
              <a:t>ΟΔΔΗΧ</a:t>
            </a:r>
            <a:endParaRPr lang="en-US" sz="2000">
              <a:solidFill>
                <a:schemeClr val="bg1"/>
              </a:solidFill>
              <a:latin typeface="Calibri" charset="0"/>
              <a:cs typeface="Calibri" charset="0"/>
            </a:endParaRPr>
          </a:p>
        </p:txBody>
      </p:sp>
      <p:sp>
        <p:nvSpPr>
          <p:cNvPr id="14" name="TextBox 13"/>
          <p:cNvSpPr txBox="1">
            <a:spLocks noChangeArrowheads="1"/>
          </p:cNvSpPr>
          <p:nvPr/>
        </p:nvSpPr>
        <p:spPr bwMode="auto">
          <a:xfrm>
            <a:off x="941388" y="3611563"/>
            <a:ext cx="2019300" cy="1077912"/>
          </a:xfrm>
          <a:prstGeom prst="rect">
            <a:avLst/>
          </a:prstGeom>
          <a:noFill/>
          <a:ln w="9525">
            <a:noFill/>
            <a:miter lim="800000"/>
            <a:headEnd/>
            <a:tailEnd/>
          </a:ln>
        </p:spPr>
        <p:txBody>
          <a:bodyPr>
            <a:spAutoFit/>
          </a:bodyPr>
          <a:lstStyle/>
          <a:p>
            <a:pPr algn="ctr"/>
            <a:r>
              <a:rPr lang="en-US" sz="1600">
                <a:solidFill>
                  <a:srgbClr val="FFFFFF"/>
                </a:solidFill>
                <a:latin typeface="Calibri" charset="0"/>
                <a:cs typeface="Calibri" charset="0"/>
              </a:rPr>
              <a:t>έλλειμμα/πλεόνασμα</a:t>
            </a:r>
            <a:r>
              <a:rPr lang="el-GR" sz="1600">
                <a:solidFill>
                  <a:srgbClr val="FFFFFF"/>
                </a:solidFill>
                <a:latin typeface="Calibri" charset="0"/>
                <a:cs typeface="Calibri" charset="0"/>
              </a:rPr>
              <a:t> και ΑΕΠ </a:t>
            </a:r>
            <a:endParaRPr lang="en-US" sz="1600">
              <a:solidFill>
                <a:srgbClr val="FFFFFF"/>
              </a:solidFill>
              <a:latin typeface="Calibri" charset="0"/>
              <a:cs typeface="Calibri" charset="0"/>
            </a:endParaRPr>
          </a:p>
          <a:p>
            <a:pPr algn="ctr"/>
            <a:r>
              <a:rPr lang="en-US" sz="1600">
                <a:solidFill>
                  <a:srgbClr val="FFFFFF"/>
                </a:solidFill>
                <a:latin typeface="Calibri" charset="0"/>
                <a:cs typeface="Calibri" charset="0"/>
              </a:rPr>
              <a:t>για τα προηγούμενα έτη (t-1, t-2, t-3, t-4)</a:t>
            </a:r>
            <a:endParaRPr lang="el-GR" sz="1600">
              <a:solidFill>
                <a:srgbClr val="FFFFFF"/>
              </a:solidFill>
              <a:latin typeface="Calibri" charset="0"/>
              <a:cs typeface="Calibri" charset="0"/>
            </a:endParaRPr>
          </a:p>
        </p:txBody>
      </p:sp>
      <p:sp>
        <p:nvSpPr>
          <p:cNvPr id="15" name="TextBox 14"/>
          <p:cNvSpPr txBox="1">
            <a:spLocks noChangeArrowheads="1"/>
          </p:cNvSpPr>
          <p:nvPr/>
        </p:nvSpPr>
        <p:spPr bwMode="auto">
          <a:xfrm>
            <a:off x="3997325" y="3648075"/>
            <a:ext cx="2019300" cy="1076325"/>
          </a:xfrm>
          <a:prstGeom prst="rect">
            <a:avLst/>
          </a:prstGeom>
          <a:noFill/>
          <a:ln w="9525">
            <a:noFill/>
            <a:miter lim="800000"/>
            <a:headEnd/>
            <a:tailEnd/>
          </a:ln>
        </p:spPr>
        <p:txBody>
          <a:bodyPr>
            <a:spAutoFit/>
          </a:bodyPr>
          <a:lstStyle/>
          <a:p>
            <a:pPr algn="ctr"/>
            <a:r>
              <a:rPr lang="en-US" sz="1600" dirty="0" err="1">
                <a:solidFill>
                  <a:srgbClr val="FFFFFF"/>
                </a:solidFill>
                <a:latin typeface="Calibri" charset="0"/>
                <a:cs typeface="Calibri" charset="0"/>
              </a:rPr>
              <a:t>έλλειμμα/πλεόνασμα</a:t>
            </a:r>
            <a:endParaRPr lang="el-GR" sz="1600" dirty="0">
              <a:solidFill>
                <a:srgbClr val="FFFFFF"/>
              </a:solidFill>
              <a:latin typeface="Calibri" charset="0"/>
              <a:cs typeface="Calibri" charset="0"/>
            </a:endParaRPr>
          </a:p>
          <a:p>
            <a:pPr algn="ctr"/>
            <a:r>
              <a:rPr lang="el-GR" sz="1600" dirty="0">
                <a:solidFill>
                  <a:srgbClr val="FFFFFF"/>
                </a:solidFill>
                <a:latin typeface="Calibri" charset="0"/>
                <a:cs typeface="Calibri" charset="0"/>
              </a:rPr>
              <a:t>και ΑΕΠ</a:t>
            </a:r>
            <a:endParaRPr lang="en-US" sz="1600" dirty="0">
              <a:solidFill>
                <a:srgbClr val="FFFFFF"/>
              </a:solidFill>
              <a:latin typeface="Calibri" charset="0"/>
              <a:cs typeface="Calibri" charset="0"/>
            </a:endParaRPr>
          </a:p>
          <a:p>
            <a:pPr algn="ctr"/>
            <a:r>
              <a:rPr lang="el-GR" sz="1600" dirty="0">
                <a:solidFill>
                  <a:srgbClr val="FFFFFF"/>
                </a:solidFill>
                <a:latin typeface="Calibri" charset="0"/>
                <a:cs typeface="Calibri" charset="0"/>
              </a:rPr>
              <a:t>π</a:t>
            </a:r>
            <a:r>
              <a:rPr lang="en-US" sz="1600" dirty="0" err="1">
                <a:solidFill>
                  <a:srgbClr val="FFFFFF"/>
                </a:solidFill>
                <a:latin typeface="Calibri" charset="0"/>
                <a:cs typeface="Calibri" charset="0"/>
              </a:rPr>
              <a:t>ρόβλεψη</a:t>
            </a:r>
            <a:r>
              <a:rPr lang="en-US" sz="1600" dirty="0">
                <a:solidFill>
                  <a:srgbClr val="FFFFFF"/>
                </a:solidFill>
                <a:latin typeface="Calibri" charset="0"/>
                <a:cs typeface="Calibri" charset="0"/>
              </a:rPr>
              <a:t> </a:t>
            </a:r>
            <a:r>
              <a:rPr lang="en-US" sz="1600" dirty="0" err="1">
                <a:solidFill>
                  <a:srgbClr val="FFFFFF"/>
                </a:solidFill>
                <a:latin typeface="Calibri" charset="0"/>
                <a:cs typeface="Calibri" charset="0"/>
              </a:rPr>
              <a:t>για</a:t>
            </a:r>
            <a:r>
              <a:rPr lang="en-US" sz="1600" dirty="0" smtClean="0">
                <a:solidFill>
                  <a:srgbClr val="FFFFFF"/>
                </a:solidFill>
                <a:latin typeface="Calibri" charset="0"/>
                <a:cs typeface="Calibri" charset="0"/>
              </a:rPr>
              <a:t> </a:t>
            </a:r>
            <a:r>
              <a:rPr lang="el-GR" sz="1600" dirty="0" smtClean="0">
                <a:solidFill>
                  <a:srgbClr val="FFFFFF"/>
                </a:solidFill>
                <a:latin typeface="Calibri" charset="0"/>
                <a:cs typeface="Calibri" charset="0"/>
              </a:rPr>
              <a:t>το </a:t>
            </a:r>
            <a:r>
              <a:rPr lang="en-US" sz="1600" dirty="0" err="1" smtClean="0">
                <a:solidFill>
                  <a:srgbClr val="FFFFFF"/>
                </a:solidFill>
                <a:latin typeface="Calibri" charset="0"/>
                <a:cs typeface="Calibri" charset="0"/>
              </a:rPr>
              <a:t>τρέχον</a:t>
            </a:r>
            <a:r>
              <a:rPr lang="en-US" sz="1600" dirty="0" smtClean="0">
                <a:solidFill>
                  <a:srgbClr val="FFFFFF"/>
                </a:solidFill>
                <a:latin typeface="Calibri" charset="0"/>
                <a:cs typeface="Calibri" charset="0"/>
              </a:rPr>
              <a:t> </a:t>
            </a:r>
            <a:r>
              <a:rPr lang="en-US" sz="1600" dirty="0" err="1">
                <a:solidFill>
                  <a:srgbClr val="FFFFFF"/>
                </a:solidFill>
                <a:latin typeface="Calibri" charset="0"/>
                <a:cs typeface="Calibri" charset="0"/>
              </a:rPr>
              <a:t>έτος</a:t>
            </a:r>
            <a:r>
              <a:rPr lang="en-US" sz="1600" dirty="0">
                <a:solidFill>
                  <a:srgbClr val="FFFFFF"/>
                </a:solidFill>
                <a:latin typeface="Calibri" charset="0"/>
                <a:cs typeface="Calibri" charset="0"/>
              </a:rPr>
              <a:t> (</a:t>
            </a:r>
            <a:r>
              <a:rPr lang="en-US" sz="1600" dirty="0" err="1">
                <a:solidFill>
                  <a:srgbClr val="FFFFFF"/>
                </a:solidFill>
                <a:latin typeface="Calibri" charset="0"/>
                <a:cs typeface="Calibri" charset="0"/>
              </a:rPr>
              <a:t>έτος</a:t>
            </a:r>
            <a:r>
              <a:rPr lang="en-US" sz="1600" dirty="0">
                <a:solidFill>
                  <a:srgbClr val="FFFFFF"/>
                </a:solidFill>
                <a:latin typeface="Calibri" charset="0"/>
                <a:cs typeface="Calibri" charset="0"/>
              </a:rPr>
              <a:t> </a:t>
            </a:r>
            <a:r>
              <a:rPr lang="en-US" sz="1600" dirty="0" err="1">
                <a:solidFill>
                  <a:srgbClr val="FFFFFF"/>
                </a:solidFill>
                <a:latin typeface="Calibri" charset="0"/>
                <a:cs typeface="Calibri" charset="0"/>
              </a:rPr>
              <a:t>t</a:t>
            </a:r>
            <a:r>
              <a:rPr lang="en-US" sz="1600" dirty="0">
                <a:solidFill>
                  <a:srgbClr val="FFFFFF"/>
                </a:solidFill>
                <a:latin typeface="Calibri" charset="0"/>
                <a:cs typeface="Calibri" charset="0"/>
              </a:rPr>
              <a:t>)</a:t>
            </a:r>
          </a:p>
        </p:txBody>
      </p:sp>
      <p:sp>
        <p:nvSpPr>
          <p:cNvPr id="16" name="TextBox 15"/>
          <p:cNvSpPr txBox="1">
            <a:spLocks noChangeArrowheads="1"/>
          </p:cNvSpPr>
          <p:nvPr/>
        </p:nvSpPr>
        <p:spPr bwMode="auto">
          <a:xfrm>
            <a:off x="6854825" y="3648075"/>
            <a:ext cx="2222500" cy="584200"/>
          </a:xfrm>
          <a:prstGeom prst="rect">
            <a:avLst/>
          </a:prstGeom>
          <a:noFill/>
          <a:ln w="9525">
            <a:noFill/>
            <a:miter lim="800000"/>
            <a:headEnd/>
            <a:tailEnd/>
          </a:ln>
        </p:spPr>
        <p:txBody>
          <a:bodyPr>
            <a:spAutoFit/>
          </a:bodyPr>
          <a:lstStyle/>
          <a:p>
            <a:pPr algn="ctr"/>
            <a:r>
              <a:rPr lang="el-GR" sz="1600">
                <a:solidFill>
                  <a:srgbClr val="FFFFFF"/>
                </a:solidFill>
                <a:latin typeface="Calibri" charset="0"/>
                <a:cs typeface="Calibri" charset="0"/>
              </a:rPr>
              <a:t>Χρέος για τα τρίμηνα μέχρι και το 4</a:t>
            </a:r>
            <a:r>
              <a:rPr lang="el-GR" sz="1600" baseline="30000">
                <a:solidFill>
                  <a:srgbClr val="FFFFFF"/>
                </a:solidFill>
                <a:latin typeface="Calibri" charset="0"/>
                <a:cs typeface="Calibri" charset="0"/>
              </a:rPr>
              <a:t>ο</a:t>
            </a:r>
            <a:r>
              <a:rPr lang="el-GR" sz="1600">
                <a:solidFill>
                  <a:srgbClr val="FFFFFF"/>
                </a:solidFill>
                <a:latin typeface="Calibri" charset="0"/>
                <a:cs typeface="Calibri" charset="0"/>
              </a:rPr>
              <a:t> </a:t>
            </a:r>
            <a:r>
              <a:rPr lang="en-US" sz="1600">
                <a:solidFill>
                  <a:srgbClr val="FFFFFF"/>
                </a:solidFill>
                <a:latin typeface="Calibri" charset="0"/>
                <a:cs typeface="Calibri" charset="0"/>
              </a:rPr>
              <a:t>t-1</a:t>
            </a:r>
          </a:p>
        </p:txBody>
      </p:sp>
      <p:sp>
        <p:nvSpPr>
          <p:cNvPr id="13" name="TextBox 12"/>
          <p:cNvSpPr txBox="1">
            <a:spLocks noChangeArrowheads="1"/>
          </p:cNvSpPr>
          <p:nvPr/>
        </p:nvSpPr>
        <p:spPr bwMode="auto">
          <a:xfrm>
            <a:off x="6854825" y="4246563"/>
            <a:ext cx="2222500" cy="358775"/>
          </a:xfrm>
          <a:prstGeom prst="rect">
            <a:avLst/>
          </a:prstGeom>
          <a:noFill/>
          <a:ln w="9525">
            <a:noFill/>
            <a:miter lim="800000"/>
            <a:headEnd/>
            <a:tailEnd/>
          </a:ln>
        </p:spPr>
        <p:txBody>
          <a:bodyPr>
            <a:spAutoFit/>
          </a:bodyPr>
          <a:lstStyle/>
          <a:p>
            <a:pPr algn="ctr">
              <a:lnSpc>
                <a:spcPts val="2000"/>
              </a:lnSpc>
            </a:pPr>
            <a:r>
              <a:rPr lang="en-US" sz="2000" b="1">
                <a:solidFill>
                  <a:schemeClr val="bg1"/>
                </a:solidFill>
                <a:latin typeface="Calibri" charset="0"/>
                <a:cs typeface="Calibri" charset="0"/>
              </a:rPr>
              <a:t>ΟΔΔΗΧ</a:t>
            </a:r>
            <a:endParaRPr lang="en-US" sz="2000">
              <a:solidFill>
                <a:schemeClr val="bg1"/>
              </a:solidFill>
              <a:latin typeface="Calibri" charset="0"/>
              <a:cs typeface="Calibri" charset="0"/>
            </a:endParaRPr>
          </a:p>
        </p:txBody>
      </p:sp>
      <p:sp>
        <p:nvSpPr>
          <p:cNvPr id="17" name="TextBox 16"/>
          <p:cNvSpPr txBox="1">
            <a:spLocks noChangeArrowheads="1"/>
          </p:cNvSpPr>
          <p:nvPr/>
        </p:nvSpPr>
        <p:spPr bwMode="auto">
          <a:xfrm>
            <a:off x="6854825" y="4470400"/>
            <a:ext cx="2222500" cy="584200"/>
          </a:xfrm>
          <a:prstGeom prst="rect">
            <a:avLst/>
          </a:prstGeom>
          <a:noFill/>
          <a:ln w="9525">
            <a:noFill/>
            <a:miter lim="800000"/>
            <a:headEnd/>
            <a:tailEnd/>
          </a:ln>
        </p:spPr>
        <p:txBody>
          <a:bodyPr>
            <a:spAutoFit/>
          </a:bodyPr>
          <a:lstStyle/>
          <a:p>
            <a:pPr algn="ctr"/>
            <a:r>
              <a:rPr lang="el-GR" sz="1600" dirty="0">
                <a:solidFill>
                  <a:srgbClr val="FFFFFF"/>
                </a:solidFill>
                <a:latin typeface="Calibri" charset="0"/>
                <a:cs typeface="Calibri" charset="0"/>
              </a:rPr>
              <a:t>π</a:t>
            </a:r>
            <a:r>
              <a:rPr lang="en-US" sz="1600" dirty="0" err="1">
                <a:solidFill>
                  <a:srgbClr val="FFFFFF"/>
                </a:solidFill>
                <a:latin typeface="Calibri" charset="0"/>
                <a:cs typeface="Calibri" charset="0"/>
              </a:rPr>
              <a:t>ρόβλεψη</a:t>
            </a:r>
            <a:r>
              <a:rPr lang="en-US" sz="1600" dirty="0">
                <a:solidFill>
                  <a:srgbClr val="FFFFFF"/>
                </a:solidFill>
                <a:latin typeface="Calibri" charset="0"/>
                <a:cs typeface="Calibri" charset="0"/>
              </a:rPr>
              <a:t> </a:t>
            </a:r>
            <a:r>
              <a:rPr lang="en-US" sz="1600" dirty="0" err="1">
                <a:solidFill>
                  <a:srgbClr val="FFFFFF"/>
                </a:solidFill>
                <a:latin typeface="Calibri" charset="0"/>
                <a:cs typeface="Calibri" charset="0"/>
              </a:rPr>
              <a:t>για</a:t>
            </a:r>
            <a:r>
              <a:rPr lang="en-US" sz="1600" dirty="0" smtClean="0">
                <a:solidFill>
                  <a:srgbClr val="FFFFFF"/>
                </a:solidFill>
                <a:latin typeface="Calibri" charset="0"/>
                <a:cs typeface="Calibri" charset="0"/>
              </a:rPr>
              <a:t> </a:t>
            </a:r>
            <a:r>
              <a:rPr lang="el-GR" sz="1600" dirty="0" smtClean="0">
                <a:solidFill>
                  <a:srgbClr val="FFFFFF"/>
                </a:solidFill>
                <a:latin typeface="Calibri" charset="0"/>
                <a:cs typeface="Calibri" charset="0"/>
              </a:rPr>
              <a:t>το </a:t>
            </a:r>
          </a:p>
          <a:p>
            <a:pPr algn="ctr"/>
            <a:r>
              <a:rPr lang="en-US" sz="1600" dirty="0" err="1" smtClean="0">
                <a:solidFill>
                  <a:srgbClr val="FFFFFF"/>
                </a:solidFill>
                <a:latin typeface="Calibri" charset="0"/>
                <a:cs typeface="Calibri" charset="0"/>
              </a:rPr>
              <a:t>τρέχον</a:t>
            </a:r>
            <a:r>
              <a:rPr lang="en-US" sz="1600" dirty="0" smtClean="0">
                <a:solidFill>
                  <a:srgbClr val="FFFFFF"/>
                </a:solidFill>
                <a:latin typeface="Calibri" charset="0"/>
                <a:cs typeface="Calibri" charset="0"/>
              </a:rPr>
              <a:t> </a:t>
            </a:r>
            <a:r>
              <a:rPr lang="en-US" sz="1600" dirty="0" err="1">
                <a:solidFill>
                  <a:srgbClr val="FFFFFF"/>
                </a:solidFill>
                <a:latin typeface="Calibri" charset="0"/>
                <a:cs typeface="Calibri" charset="0"/>
              </a:rPr>
              <a:t>έτος</a:t>
            </a:r>
            <a:r>
              <a:rPr lang="en-US" sz="1600" dirty="0">
                <a:solidFill>
                  <a:srgbClr val="FFFFFF"/>
                </a:solidFill>
                <a:latin typeface="Calibri" charset="0"/>
                <a:cs typeface="Calibri" charset="0"/>
              </a:rPr>
              <a:t> (</a:t>
            </a:r>
            <a:r>
              <a:rPr lang="en-US" sz="1600" dirty="0" err="1">
                <a:solidFill>
                  <a:srgbClr val="FFFFFF"/>
                </a:solidFill>
                <a:latin typeface="Calibri" charset="0"/>
                <a:cs typeface="Calibri" charset="0"/>
              </a:rPr>
              <a:t>έτος</a:t>
            </a:r>
            <a:r>
              <a:rPr lang="en-US" sz="1600" dirty="0">
                <a:solidFill>
                  <a:srgbClr val="FFFFFF"/>
                </a:solidFill>
                <a:latin typeface="Calibri" charset="0"/>
                <a:cs typeface="Calibri" charset="0"/>
              </a:rPr>
              <a:t> </a:t>
            </a:r>
            <a:r>
              <a:rPr lang="en-US" sz="1600" dirty="0" err="1">
                <a:solidFill>
                  <a:srgbClr val="FFFFFF"/>
                </a:solidFill>
                <a:latin typeface="Calibri" charset="0"/>
                <a:cs typeface="Calibri" charset="0"/>
              </a:rPr>
              <a:t>t</a:t>
            </a:r>
            <a:r>
              <a:rPr lang="en-US" sz="1600" dirty="0">
                <a:solidFill>
                  <a:srgbClr val="FFFFFF"/>
                </a:solidFill>
                <a:latin typeface="Calibri" charset="0"/>
                <a:cs typeface="Calibri" charset="0"/>
              </a:rPr>
              <a:t>)</a:t>
            </a:r>
          </a:p>
        </p:txBody>
      </p:sp>
      <p:sp>
        <p:nvSpPr>
          <p:cNvPr id="25615" name="Slide Number Placeholder 17"/>
          <p:cNvSpPr>
            <a:spLocks noGrp="1"/>
          </p:cNvSpPr>
          <p:nvPr>
            <p:ph type="sldNum" sz="quarter" idx="10"/>
          </p:nvPr>
        </p:nvSpPr>
        <p:spPr bwMode="auto">
          <a:noFill/>
          <a:ln>
            <a:miter lim="800000"/>
            <a:headEnd/>
            <a:tailEnd/>
          </a:ln>
        </p:spPr>
        <p:txBody>
          <a:bodyPr/>
          <a:lstStyle/>
          <a:p>
            <a:fld id="{7C8C1E63-D474-4213-A8BA-D11171F0C618}" type="slidenum">
              <a:rPr lang="en-US"/>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2" presetClass="entr" presetSubtype="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Top)">
                                      <p:cBhvr>
                                        <p:cTn id="14" dur="500"/>
                                        <p:tgtEl>
                                          <p:spTgt spid="9"/>
                                        </p:tgtEl>
                                      </p:cBhvr>
                                    </p:animEffect>
                                  </p:childTnLst>
                                </p:cTn>
                              </p:par>
                            </p:childTnLst>
                          </p:cTn>
                        </p:par>
                        <p:par>
                          <p:cTn id="15" fill="hold">
                            <p:stCondLst>
                              <p:cond delay="500"/>
                            </p:stCondLst>
                            <p:childTnLst>
                              <p:par>
                                <p:cTn id="16" presetID="12" presetClass="entr" presetSubtype="1"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lide(fromTop)">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0"/>
                            </p:stCondLst>
                            <p:childTnLst>
                              <p:par>
                                <p:cTn id="24" presetID="1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lide(fromTop)">
                                      <p:cBhvr>
                                        <p:cTn id="26" dur="500"/>
                                        <p:tgtEl>
                                          <p:spTgt spid="10"/>
                                        </p:tgtEl>
                                      </p:cBhvr>
                                    </p:animEffect>
                                  </p:childTnLst>
                                </p:cTn>
                              </p:par>
                            </p:childTnLst>
                          </p:cTn>
                        </p:par>
                        <p:par>
                          <p:cTn id="27" fill="hold">
                            <p:stCondLst>
                              <p:cond delay="500"/>
                            </p:stCondLst>
                            <p:childTnLst>
                              <p:par>
                                <p:cTn id="28" presetID="1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lide(fromTo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par>
                          <p:cTn id="35" fill="hold">
                            <p:stCondLst>
                              <p:cond delay="0"/>
                            </p:stCondLst>
                            <p:childTnLst>
                              <p:par>
                                <p:cTn id="36" presetID="1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lide(fromTop)">
                                      <p:cBhvr>
                                        <p:cTn id="38" dur="500"/>
                                        <p:tgtEl>
                                          <p:spTgt spid="12"/>
                                        </p:tgtEl>
                                      </p:cBhvr>
                                    </p:animEffect>
                                  </p:childTnLst>
                                </p:cTn>
                              </p:par>
                            </p:childTnLst>
                          </p:cTn>
                        </p:par>
                        <p:par>
                          <p:cTn id="39" fill="hold">
                            <p:stCondLst>
                              <p:cond delay="500"/>
                            </p:stCondLst>
                            <p:childTnLst>
                              <p:par>
                                <p:cTn id="40" presetID="12" presetClass="entr" presetSubtype="1"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slide(fromTop)">
                                      <p:cBhvr>
                                        <p:cTn id="42" dur="500"/>
                                        <p:tgtEl>
                                          <p:spTgt spid="16"/>
                                        </p:tgtEl>
                                      </p:cBhvr>
                                    </p:animEffect>
                                  </p:childTnLst>
                                </p:cTn>
                              </p:par>
                            </p:childTnLst>
                          </p:cTn>
                        </p:par>
                        <p:par>
                          <p:cTn id="43" fill="hold">
                            <p:stCondLst>
                              <p:cond delay="1000"/>
                            </p:stCondLst>
                            <p:childTnLst>
                              <p:par>
                                <p:cTn id="44" presetID="1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lide(fromTop)">
                                      <p:cBhvr>
                                        <p:cTn id="46" dur="500"/>
                                        <p:tgtEl>
                                          <p:spTgt spid="13"/>
                                        </p:tgtEl>
                                      </p:cBhvr>
                                    </p:animEffect>
                                  </p:childTnLst>
                                </p:cTn>
                              </p:par>
                            </p:childTnLst>
                          </p:cTn>
                        </p:par>
                        <p:par>
                          <p:cTn id="47" fill="hold">
                            <p:stCondLst>
                              <p:cond delay="1500"/>
                            </p:stCondLst>
                            <p:childTnLst>
                              <p:par>
                                <p:cTn id="48" presetID="12" presetClass="entr" presetSubtype="1"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slide(fromTop)">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4" grpId="0"/>
      <p:bldP spid="15" grpId="0"/>
      <p:bldP spid="16" grpId="0"/>
      <p:bldP spid="13" grpId="0"/>
      <p:bldP spid="17"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3"/>
          <p:cNvSpPr>
            <a:spLocks noGrp="1"/>
          </p:cNvSpPr>
          <p:nvPr>
            <p:ph type="ctrTitle"/>
          </p:nvPr>
        </p:nvSpPr>
        <p:spPr bwMode="auto">
          <a:xfrm>
            <a:off x="569913" y="458788"/>
            <a:ext cx="8782050" cy="1089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dirty="0" smtClean="0"/>
              <a:t>ΚΟΙΝΟΠΟΙΗΣΕΙΣ ΔΗΜΟΣΙΟΝΟΜΙΚΩΝ ΣΤΟΙΧΕΙΩΝ ΣΤΗ </a:t>
            </a:r>
            <a:r>
              <a:rPr lang="en-US" b="1" dirty="0" smtClean="0"/>
              <a:t>EUROSTAT</a:t>
            </a:r>
          </a:p>
        </p:txBody>
      </p:sp>
      <p:grpSp>
        <p:nvGrpSpPr>
          <p:cNvPr id="2" name="Group 16"/>
          <p:cNvGrpSpPr>
            <a:grpSpLocks/>
          </p:cNvGrpSpPr>
          <p:nvPr/>
        </p:nvGrpSpPr>
        <p:grpSpPr bwMode="auto">
          <a:xfrm>
            <a:off x="5432399" y="1867027"/>
            <a:ext cx="3300413" cy="2216150"/>
            <a:chOff x="5782449" y="1867372"/>
            <a:chExt cx="3299617" cy="2215991"/>
          </a:xfrm>
        </p:grpSpPr>
        <p:sp>
          <p:nvSpPr>
            <p:cNvPr id="26638" name="TextBox 4"/>
            <p:cNvSpPr txBox="1">
              <a:spLocks noChangeArrowheads="1"/>
            </p:cNvSpPr>
            <p:nvPr/>
          </p:nvSpPr>
          <p:spPr bwMode="auto">
            <a:xfrm>
              <a:off x="5782449" y="1867372"/>
              <a:ext cx="1081621" cy="2215991"/>
            </a:xfrm>
            <a:prstGeom prst="rect">
              <a:avLst/>
            </a:prstGeom>
            <a:noFill/>
            <a:ln w="9525">
              <a:noFill/>
              <a:miter lim="800000"/>
              <a:headEnd/>
              <a:tailEnd/>
            </a:ln>
          </p:spPr>
          <p:txBody>
            <a:bodyPr wrap="none">
              <a:spAutoFit/>
            </a:bodyPr>
            <a:lstStyle/>
            <a:p>
              <a:r>
                <a:rPr lang="el-GR" sz="13800" b="1" dirty="0">
                  <a:solidFill>
                    <a:srgbClr val="FFCC00"/>
                  </a:solidFill>
                  <a:latin typeface="Calibri" charset="0"/>
                  <a:cs typeface="Calibri" charset="0"/>
                </a:rPr>
                <a:t>2</a:t>
              </a:r>
              <a:endParaRPr lang="en-US" sz="4000" b="1" dirty="0">
                <a:solidFill>
                  <a:srgbClr val="FFCC00"/>
                </a:solidFill>
                <a:latin typeface="Calibri" charset="0"/>
                <a:cs typeface="Calibri" charset="0"/>
              </a:endParaRPr>
            </a:p>
          </p:txBody>
        </p:sp>
        <p:sp>
          <p:nvSpPr>
            <p:cNvPr id="26639" name="TextBox 5"/>
            <p:cNvSpPr txBox="1">
              <a:spLocks noChangeArrowheads="1"/>
            </p:cNvSpPr>
            <p:nvPr/>
          </p:nvSpPr>
          <p:spPr bwMode="auto">
            <a:xfrm>
              <a:off x="6742663" y="2443426"/>
              <a:ext cx="2339403" cy="461665"/>
            </a:xfrm>
            <a:prstGeom prst="rect">
              <a:avLst/>
            </a:prstGeom>
            <a:noFill/>
            <a:ln w="9525">
              <a:noFill/>
              <a:miter lim="800000"/>
              <a:headEnd/>
              <a:tailEnd/>
            </a:ln>
          </p:spPr>
          <p:txBody>
            <a:bodyPr wrap="none">
              <a:spAutoFit/>
            </a:bodyPr>
            <a:lstStyle/>
            <a:p>
              <a:r>
                <a:rPr lang="el-GR" sz="2400" b="1">
                  <a:solidFill>
                    <a:srgbClr val="FFCC00"/>
                  </a:solidFill>
                  <a:latin typeface="Calibri" charset="0"/>
                  <a:cs typeface="Calibri" charset="0"/>
                </a:rPr>
                <a:t>φορές τον χρόνο</a:t>
              </a:r>
              <a:endParaRPr lang="en-US" sz="2400" b="1">
                <a:solidFill>
                  <a:srgbClr val="FFCC00"/>
                </a:solidFill>
                <a:latin typeface="Calibri" charset="0"/>
                <a:cs typeface="Calibri" charset="0"/>
              </a:endParaRPr>
            </a:p>
          </p:txBody>
        </p:sp>
      </p:grpSp>
      <p:grpSp>
        <p:nvGrpSpPr>
          <p:cNvPr id="17" name="Group 16"/>
          <p:cNvGrpSpPr/>
          <p:nvPr/>
        </p:nvGrpSpPr>
        <p:grpSpPr>
          <a:xfrm>
            <a:off x="6392837" y="2841094"/>
            <a:ext cx="3108343" cy="801391"/>
            <a:chOff x="6615108" y="2841094"/>
            <a:chExt cx="3108343" cy="801391"/>
          </a:xfrm>
        </p:grpSpPr>
        <p:sp>
          <p:nvSpPr>
            <p:cNvPr id="7" name="TextBox 6"/>
            <p:cNvSpPr txBox="1">
              <a:spLocks noChangeArrowheads="1"/>
            </p:cNvSpPr>
            <p:nvPr/>
          </p:nvSpPr>
          <p:spPr bwMode="auto">
            <a:xfrm>
              <a:off x="6615108" y="2841094"/>
              <a:ext cx="2919940" cy="461665"/>
            </a:xfrm>
            <a:prstGeom prst="rect">
              <a:avLst/>
            </a:prstGeom>
            <a:noFill/>
            <a:ln w="9525">
              <a:noFill/>
              <a:miter lim="800000"/>
              <a:headEnd/>
              <a:tailEnd/>
            </a:ln>
          </p:spPr>
          <p:txBody>
            <a:bodyPr wrap="none">
              <a:spAutoFit/>
            </a:bodyPr>
            <a:lstStyle/>
            <a:p>
              <a:r>
                <a:rPr lang="el-GR" sz="2400" b="1" dirty="0" smtClean="0">
                  <a:solidFill>
                    <a:srgbClr val="595959"/>
                  </a:solidFill>
                  <a:latin typeface="Calibri" charset="0"/>
                  <a:cs typeface="Calibri" charset="0"/>
                </a:rPr>
                <a:t>πριν την 1</a:t>
              </a:r>
              <a:r>
                <a:rPr lang="el-GR" sz="2400" b="1" baseline="30000" dirty="0" smtClean="0">
                  <a:solidFill>
                    <a:srgbClr val="595959"/>
                  </a:solidFill>
                  <a:latin typeface="Calibri" charset="0"/>
                  <a:cs typeface="Calibri" charset="0"/>
                </a:rPr>
                <a:t>η</a:t>
              </a:r>
              <a:r>
                <a:rPr lang="el-GR" sz="2400" b="1" dirty="0" smtClean="0">
                  <a:solidFill>
                    <a:srgbClr val="595959"/>
                  </a:solidFill>
                  <a:latin typeface="Calibri" charset="0"/>
                  <a:cs typeface="Calibri" charset="0"/>
                </a:rPr>
                <a:t> Απριλίου</a:t>
              </a:r>
              <a:endParaRPr lang="en-US" sz="2400" b="1" dirty="0">
                <a:solidFill>
                  <a:srgbClr val="595959"/>
                </a:solidFill>
                <a:latin typeface="Calibri" charset="0"/>
                <a:cs typeface="Calibri" charset="0"/>
              </a:endParaRPr>
            </a:p>
          </p:txBody>
        </p:sp>
        <p:sp>
          <p:nvSpPr>
            <p:cNvPr id="8" name="TextBox 7"/>
            <p:cNvSpPr txBox="1">
              <a:spLocks noChangeArrowheads="1"/>
            </p:cNvSpPr>
            <p:nvPr/>
          </p:nvSpPr>
          <p:spPr bwMode="auto">
            <a:xfrm>
              <a:off x="6615108" y="3180820"/>
              <a:ext cx="3108343" cy="461665"/>
            </a:xfrm>
            <a:prstGeom prst="rect">
              <a:avLst/>
            </a:prstGeom>
            <a:noFill/>
            <a:ln w="9525">
              <a:noFill/>
              <a:miter lim="800000"/>
              <a:headEnd/>
              <a:tailEnd/>
            </a:ln>
          </p:spPr>
          <p:txBody>
            <a:bodyPr wrap="none">
              <a:spAutoFit/>
            </a:bodyPr>
            <a:lstStyle/>
            <a:p>
              <a:r>
                <a:rPr lang="el-GR" sz="2400" b="1" dirty="0" smtClean="0">
                  <a:solidFill>
                    <a:srgbClr val="595959"/>
                  </a:solidFill>
                  <a:latin typeface="Calibri" charset="0"/>
                  <a:cs typeface="Calibri" charset="0"/>
                </a:rPr>
                <a:t>πριν την 1</a:t>
              </a:r>
              <a:r>
                <a:rPr lang="el-GR" sz="2400" b="1" baseline="30000" dirty="0" smtClean="0">
                  <a:solidFill>
                    <a:srgbClr val="595959"/>
                  </a:solidFill>
                  <a:latin typeface="Calibri" charset="0"/>
                  <a:cs typeface="Calibri" charset="0"/>
                </a:rPr>
                <a:t>η</a:t>
              </a:r>
              <a:r>
                <a:rPr lang="el-GR" sz="2400" b="1" dirty="0" smtClean="0">
                  <a:solidFill>
                    <a:srgbClr val="595959"/>
                  </a:solidFill>
                  <a:latin typeface="Calibri" charset="0"/>
                  <a:cs typeface="Calibri" charset="0"/>
                </a:rPr>
                <a:t> Οκτωβρίου</a:t>
              </a:r>
              <a:endParaRPr lang="en-US" sz="2400" b="1" dirty="0">
                <a:solidFill>
                  <a:srgbClr val="595959"/>
                </a:solidFill>
                <a:latin typeface="Calibri" charset="0"/>
                <a:cs typeface="Calibri" charset="0"/>
              </a:endParaRPr>
            </a:p>
          </p:txBody>
        </p:sp>
      </p:grpSp>
      <p:sp>
        <p:nvSpPr>
          <p:cNvPr id="9" name="TextBox 8"/>
          <p:cNvSpPr txBox="1">
            <a:spLocks noChangeArrowheads="1"/>
          </p:cNvSpPr>
          <p:nvPr/>
        </p:nvSpPr>
        <p:spPr bwMode="auto">
          <a:xfrm>
            <a:off x="5616549" y="4502912"/>
            <a:ext cx="2611863" cy="694635"/>
          </a:xfrm>
          <a:prstGeom prst="rect">
            <a:avLst/>
          </a:prstGeom>
          <a:noFill/>
          <a:ln w="9525">
            <a:noFill/>
            <a:miter lim="800000"/>
            <a:headEnd/>
            <a:tailEnd/>
          </a:ln>
        </p:spPr>
        <p:txBody>
          <a:bodyPr wrap="none">
            <a:spAutoFit/>
          </a:bodyPr>
          <a:lstStyle/>
          <a:p>
            <a:pPr>
              <a:lnSpc>
                <a:spcPts val="2175"/>
              </a:lnSpc>
            </a:pPr>
            <a:r>
              <a:rPr lang="el-GR" sz="2400" b="1" dirty="0" smtClean="0">
                <a:solidFill>
                  <a:srgbClr val="FFCC00"/>
                </a:solidFill>
                <a:latin typeface="Calibri" charset="0"/>
                <a:cs typeface="Calibri" charset="0"/>
              </a:rPr>
              <a:t>όπως </a:t>
            </a:r>
            <a:r>
              <a:rPr lang="el-GR" sz="2400" b="1" dirty="0">
                <a:solidFill>
                  <a:srgbClr val="FFCC00"/>
                </a:solidFill>
                <a:latin typeface="Calibri" charset="0"/>
                <a:cs typeface="Calibri" charset="0"/>
              </a:rPr>
              <a:t>προβλέπεται</a:t>
            </a:r>
          </a:p>
          <a:p>
            <a:pPr>
              <a:lnSpc>
                <a:spcPts val="2175"/>
              </a:lnSpc>
            </a:pPr>
            <a:r>
              <a:rPr lang="el-GR" sz="2400" b="1" dirty="0">
                <a:solidFill>
                  <a:srgbClr val="FFCC00"/>
                </a:solidFill>
                <a:latin typeface="Calibri" charset="0"/>
                <a:cs typeface="Calibri" charset="0"/>
              </a:rPr>
              <a:t>από </a:t>
            </a:r>
            <a:r>
              <a:rPr lang="el-GR" sz="2400" b="1" dirty="0" smtClean="0">
                <a:solidFill>
                  <a:srgbClr val="FFCC00"/>
                </a:solidFill>
                <a:latin typeface="Calibri" charset="0"/>
                <a:cs typeface="Calibri" charset="0"/>
              </a:rPr>
              <a:t>τον</a:t>
            </a:r>
            <a:endParaRPr lang="en-US" sz="2400" b="1" dirty="0">
              <a:solidFill>
                <a:srgbClr val="FFCC00"/>
              </a:solidFill>
              <a:latin typeface="Calibri" charset="0"/>
              <a:cs typeface="Calibri" charset="0"/>
            </a:endParaRPr>
          </a:p>
        </p:txBody>
      </p:sp>
      <p:sp>
        <p:nvSpPr>
          <p:cNvPr id="10" name="TextBox 9"/>
          <p:cNvSpPr txBox="1">
            <a:spLocks noChangeArrowheads="1"/>
          </p:cNvSpPr>
          <p:nvPr/>
        </p:nvSpPr>
        <p:spPr bwMode="auto">
          <a:xfrm>
            <a:off x="5645124" y="5082347"/>
            <a:ext cx="3325813" cy="522287"/>
          </a:xfrm>
          <a:prstGeom prst="rect">
            <a:avLst/>
          </a:prstGeom>
          <a:noFill/>
          <a:ln w="9525">
            <a:noFill/>
            <a:miter lim="800000"/>
            <a:headEnd/>
            <a:tailEnd/>
          </a:ln>
        </p:spPr>
        <p:txBody>
          <a:bodyPr wrap="none">
            <a:spAutoFit/>
          </a:bodyPr>
          <a:lstStyle/>
          <a:p>
            <a:r>
              <a:rPr lang="el-GR" sz="2800" b="1" dirty="0">
                <a:solidFill>
                  <a:srgbClr val="595959"/>
                </a:solidFill>
                <a:latin typeface="Calibri" charset="0"/>
                <a:cs typeface="Calibri" charset="0"/>
              </a:rPr>
              <a:t>Κανονισμό 479/2009</a:t>
            </a:r>
            <a:endParaRPr lang="en-US" sz="2800" b="1" dirty="0">
              <a:solidFill>
                <a:srgbClr val="595959"/>
              </a:solidFill>
              <a:latin typeface="Calibri" charset="0"/>
              <a:cs typeface="Calibri" charset="0"/>
            </a:endParaRPr>
          </a:p>
        </p:txBody>
      </p:sp>
      <p:sp>
        <p:nvSpPr>
          <p:cNvPr id="11" name="Right Arrow 10"/>
          <p:cNvSpPr/>
          <p:nvPr/>
        </p:nvSpPr>
        <p:spPr>
          <a:xfrm>
            <a:off x="4622800" y="2717483"/>
            <a:ext cx="795338" cy="714375"/>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ight Arrow 11"/>
          <p:cNvSpPr/>
          <p:nvPr/>
        </p:nvSpPr>
        <p:spPr>
          <a:xfrm>
            <a:off x="4622800" y="4673600"/>
            <a:ext cx="795338" cy="714375"/>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 name="Group 15"/>
          <p:cNvGrpSpPr>
            <a:grpSpLocks/>
          </p:cNvGrpSpPr>
          <p:nvPr/>
        </p:nvGrpSpPr>
        <p:grpSpPr bwMode="auto">
          <a:xfrm>
            <a:off x="495300" y="2445544"/>
            <a:ext cx="4118770" cy="3330574"/>
            <a:chOff x="495201" y="2445014"/>
            <a:chExt cx="4118700" cy="3331545"/>
          </a:xfrm>
        </p:grpSpPr>
        <p:sp>
          <p:nvSpPr>
            <p:cNvPr id="26636" name="TextBox 3"/>
            <p:cNvSpPr txBox="1">
              <a:spLocks noChangeArrowheads="1"/>
            </p:cNvSpPr>
            <p:nvPr/>
          </p:nvSpPr>
          <p:spPr bwMode="auto">
            <a:xfrm>
              <a:off x="495201" y="2740633"/>
              <a:ext cx="3962333" cy="2677305"/>
            </a:xfrm>
            <a:prstGeom prst="rect">
              <a:avLst/>
            </a:prstGeom>
            <a:noFill/>
            <a:ln w="9525">
              <a:noFill/>
              <a:miter lim="800000"/>
              <a:headEnd/>
              <a:tailEnd/>
            </a:ln>
          </p:spPr>
          <p:txBody>
            <a:bodyPr>
              <a:spAutoFit/>
            </a:bodyPr>
            <a:lstStyle/>
            <a:p>
              <a:pPr algn="r"/>
              <a:r>
                <a:rPr lang="el-GR" sz="2800" dirty="0">
                  <a:solidFill>
                    <a:srgbClr val="595959"/>
                  </a:solidFill>
                  <a:latin typeface="Calibri" charset="0"/>
                </a:rPr>
                <a:t>Η ΕΛΣΤΑΤ και οι Στατιστικές Αρχές όλων των</a:t>
              </a:r>
              <a:r>
                <a:rPr lang="el-GR" sz="2800" dirty="0" smtClean="0">
                  <a:solidFill>
                    <a:srgbClr val="595959"/>
                  </a:solidFill>
                  <a:latin typeface="Calibri" charset="0"/>
                </a:rPr>
                <a:t> κρατών μελών </a:t>
              </a:r>
              <a:r>
                <a:rPr lang="el-GR" sz="2800" b="1" dirty="0">
                  <a:solidFill>
                    <a:srgbClr val="595959"/>
                  </a:solidFill>
                  <a:latin typeface="Calibri" charset="0"/>
                </a:rPr>
                <a:t>κοινοποιούν τα ετήσια δημοσιονομικά στοιχεία </a:t>
              </a:r>
            </a:p>
            <a:p>
              <a:pPr algn="r"/>
              <a:r>
                <a:rPr lang="el-GR" sz="2800" dirty="0">
                  <a:solidFill>
                    <a:srgbClr val="595959"/>
                  </a:solidFill>
                  <a:latin typeface="Calibri" charset="0"/>
                </a:rPr>
                <a:t>στη </a:t>
              </a:r>
              <a:r>
                <a:rPr lang="en-US" sz="2800" dirty="0" err="1">
                  <a:solidFill>
                    <a:srgbClr val="595959"/>
                  </a:solidFill>
                  <a:latin typeface="Calibri" charset="0"/>
                </a:rPr>
                <a:t>Eurostat</a:t>
              </a:r>
              <a:endParaRPr lang="el-GR" sz="2800" dirty="0">
                <a:solidFill>
                  <a:srgbClr val="595959"/>
                </a:solidFill>
                <a:latin typeface="Calibri" charset="0"/>
              </a:endParaRPr>
            </a:p>
          </p:txBody>
        </p:sp>
        <p:cxnSp>
          <p:nvCxnSpPr>
            <p:cNvPr id="14" name="Straight Connector 13"/>
            <p:cNvCxnSpPr>
              <a:cxnSpLocks noChangeShapeType="1"/>
            </p:cNvCxnSpPr>
            <p:nvPr/>
          </p:nvCxnSpPr>
          <p:spPr bwMode="auto">
            <a:xfrm rot="5400000">
              <a:off x="2947334" y="4109993"/>
              <a:ext cx="3331545" cy="1588"/>
            </a:xfrm>
            <a:prstGeom prst="line">
              <a:avLst/>
            </a:prstGeom>
            <a:noFill/>
            <a:ln w="25400">
              <a:solidFill>
                <a:srgbClr val="A6A6A6"/>
              </a:solidFill>
              <a:round/>
              <a:headEnd/>
              <a:tailEnd/>
            </a:ln>
            <a:effectLst>
              <a:outerShdw dist="20000" dir="5400000" rotWithShape="0">
                <a:srgbClr val="808080">
                  <a:alpha val="37999"/>
                </a:srgbClr>
              </a:outerShdw>
            </a:effectLst>
          </p:spPr>
        </p:cxnSp>
      </p:grpSp>
      <p:sp>
        <p:nvSpPr>
          <p:cNvPr id="26635" name="Slide Number Placeholder 14"/>
          <p:cNvSpPr>
            <a:spLocks noGrp="1"/>
          </p:cNvSpPr>
          <p:nvPr>
            <p:ph type="sldNum" sz="quarter" idx="10"/>
          </p:nvPr>
        </p:nvSpPr>
        <p:spPr bwMode="auto">
          <a:noFill/>
          <a:ln>
            <a:miter lim="800000"/>
            <a:headEnd/>
            <a:tailEnd/>
          </a:ln>
        </p:spPr>
        <p:txBody>
          <a:bodyPr/>
          <a:lstStyle/>
          <a:p>
            <a:fld id="{A5850B71-3B78-407E-B54A-ACAE050A304C}" type="slidenum">
              <a:rPr lang="en-US"/>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1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lide(from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12" presetClass="entr" presetSubtype="8" fill="hold" grpId="1"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lide(from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1"/>
      <p:bldP spid="11" grpId="0" animBg="1"/>
      <p:bldP spid="12"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ΟΙ ΚΟΙΝΟΠΟΙΗΣΕΙΣ ΠΕΡΙΛΑΜΒ</a:t>
            </a:r>
            <a:r>
              <a:rPr lang="en-US" smtClean="0">
                <a:solidFill>
                  <a:srgbClr val="595959"/>
                </a:solidFill>
              </a:rPr>
              <a:t>A</a:t>
            </a:r>
            <a:r>
              <a:rPr lang="el-GR" smtClean="0">
                <a:solidFill>
                  <a:srgbClr val="595959"/>
                </a:solidFill>
              </a:rPr>
              <a:t>ΝΟΥΝ</a:t>
            </a:r>
            <a:endParaRPr lang="en-US" smtClean="0">
              <a:solidFill>
                <a:srgbClr val="595959"/>
              </a:solidFill>
            </a:endParaRPr>
          </a:p>
        </p:txBody>
      </p:sp>
      <p:grpSp>
        <p:nvGrpSpPr>
          <p:cNvPr id="2" name="Group 12"/>
          <p:cNvGrpSpPr>
            <a:grpSpLocks/>
          </p:cNvGrpSpPr>
          <p:nvPr/>
        </p:nvGrpSpPr>
        <p:grpSpPr bwMode="auto">
          <a:xfrm>
            <a:off x="569913" y="1522413"/>
            <a:ext cx="2667000" cy="4722812"/>
            <a:chOff x="569771" y="1522861"/>
            <a:chExt cx="2667901" cy="4722491"/>
          </a:xfrm>
        </p:grpSpPr>
        <p:pic>
          <p:nvPicPr>
            <p:cNvPr id="27662" name="Picture 2" descr="pic1"/>
            <p:cNvPicPr>
              <a:picLocks noChangeAspect="1"/>
            </p:cNvPicPr>
            <p:nvPr/>
          </p:nvPicPr>
          <p:blipFill>
            <a:blip r:embed="rId2"/>
            <a:srcRect/>
            <a:stretch>
              <a:fillRect/>
            </a:stretch>
          </p:blipFill>
          <p:spPr bwMode="auto">
            <a:xfrm>
              <a:off x="569771" y="1522861"/>
              <a:ext cx="2667901" cy="4722491"/>
            </a:xfrm>
            <a:prstGeom prst="rect">
              <a:avLst/>
            </a:prstGeom>
            <a:noFill/>
            <a:ln w="9525">
              <a:noFill/>
              <a:miter lim="800000"/>
              <a:headEnd/>
              <a:tailEnd/>
            </a:ln>
          </p:spPr>
        </p:pic>
        <p:sp>
          <p:nvSpPr>
            <p:cNvPr id="27663" name="TextBox 6"/>
            <p:cNvSpPr txBox="1">
              <a:spLocks noChangeArrowheads="1"/>
            </p:cNvSpPr>
            <p:nvPr/>
          </p:nvSpPr>
          <p:spPr bwMode="auto">
            <a:xfrm>
              <a:off x="569772" y="1997170"/>
              <a:ext cx="2667900" cy="400110"/>
            </a:xfrm>
            <a:prstGeom prst="rect">
              <a:avLst/>
            </a:prstGeom>
            <a:noFill/>
            <a:ln w="9525">
              <a:noFill/>
              <a:miter lim="800000"/>
              <a:headEnd/>
              <a:tailEnd/>
            </a:ln>
          </p:spPr>
          <p:txBody>
            <a:bodyPr>
              <a:spAutoFit/>
            </a:bodyPr>
            <a:lstStyle/>
            <a:p>
              <a:pPr algn="ctr"/>
              <a:r>
                <a:rPr lang="en-US" sz="2000" b="1">
                  <a:solidFill>
                    <a:srgbClr val="595959"/>
                  </a:solidFill>
                  <a:latin typeface="Calibri" charset="0"/>
                  <a:cs typeface="Calibri" charset="0"/>
                </a:rPr>
                <a:t>ΕΤHΣΙΑ ΣΤΟΙΧΕIΑ</a:t>
              </a:r>
            </a:p>
          </p:txBody>
        </p:sp>
      </p:grpSp>
      <p:grpSp>
        <p:nvGrpSpPr>
          <p:cNvPr id="3" name="Group 14"/>
          <p:cNvGrpSpPr>
            <a:grpSpLocks/>
          </p:cNvGrpSpPr>
          <p:nvPr/>
        </p:nvGrpSpPr>
        <p:grpSpPr bwMode="auto">
          <a:xfrm>
            <a:off x="3621088" y="1522413"/>
            <a:ext cx="2668587" cy="4722812"/>
            <a:chOff x="3621020" y="1522861"/>
            <a:chExt cx="2667901" cy="4722491"/>
          </a:xfrm>
        </p:grpSpPr>
        <p:pic>
          <p:nvPicPr>
            <p:cNvPr id="27660" name="Picture 4" descr="pic1"/>
            <p:cNvPicPr>
              <a:picLocks noChangeAspect="1"/>
            </p:cNvPicPr>
            <p:nvPr/>
          </p:nvPicPr>
          <p:blipFill>
            <a:blip r:embed="rId2"/>
            <a:srcRect/>
            <a:stretch>
              <a:fillRect/>
            </a:stretch>
          </p:blipFill>
          <p:spPr bwMode="auto">
            <a:xfrm>
              <a:off x="3621020" y="1522861"/>
              <a:ext cx="2667901" cy="4722491"/>
            </a:xfrm>
            <a:prstGeom prst="rect">
              <a:avLst/>
            </a:prstGeom>
            <a:noFill/>
            <a:ln w="9525">
              <a:noFill/>
              <a:miter lim="800000"/>
              <a:headEnd/>
              <a:tailEnd/>
            </a:ln>
          </p:spPr>
        </p:pic>
        <p:sp>
          <p:nvSpPr>
            <p:cNvPr id="27661" name="TextBox 7"/>
            <p:cNvSpPr txBox="1">
              <a:spLocks noChangeArrowheads="1"/>
            </p:cNvSpPr>
            <p:nvPr/>
          </p:nvSpPr>
          <p:spPr bwMode="auto">
            <a:xfrm>
              <a:off x="3621020" y="2026255"/>
              <a:ext cx="2667901" cy="400110"/>
            </a:xfrm>
            <a:prstGeom prst="rect">
              <a:avLst/>
            </a:prstGeom>
            <a:noFill/>
            <a:ln w="9525">
              <a:noFill/>
              <a:miter lim="800000"/>
              <a:headEnd/>
              <a:tailEnd/>
            </a:ln>
          </p:spPr>
          <p:txBody>
            <a:bodyPr>
              <a:spAutoFit/>
            </a:bodyPr>
            <a:lstStyle/>
            <a:p>
              <a:pPr algn="ctr"/>
              <a:r>
                <a:rPr lang="en-US" sz="2000" b="1">
                  <a:solidFill>
                    <a:srgbClr val="595959"/>
                  </a:solidFill>
                  <a:latin typeface="Calibri" charset="0"/>
                  <a:cs typeface="Calibri" charset="0"/>
                </a:rPr>
                <a:t>ΤΡΙΜΗΝIAIΑ ΣΤΟΙΧΕIΑ</a:t>
              </a:r>
            </a:p>
          </p:txBody>
        </p:sp>
      </p:grpSp>
      <p:grpSp>
        <p:nvGrpSpPr>
          <p:cNvPr id="4" name="Group 15"/>
          <p:cNvGrpSpPr>
            <a:grpSpLocks/>
          </p:cNvGrpSpPr>
          <p:nvPr/>
        </p:nvGrpSpPr>
        <p:grpSpPr bwMode="auto">
          <a:xfrm>
            <a:off x="6646863" y="1522413"/>
            <a:ext cx="2668587" cy="4722812"/>
            <a:chOff x="6647636" y="1522861"/>
            <a:chExt cx="2667901" cy="4722491"/>
          </a:xfrm>
        </p:grpSpPr>
        <p:pic>
          <p:nvPicPr>
            <p:cNvPr id="27658" name="Picture 5" descr="pic1"/>
            <p:cNvPicPr>
              <a:picLocks noChangeAspect="1"/>
            </p:cNvPicPr>
            <p:nvPr/>
          </p:nvPicPr>
          <p:blipFill>
            <a:blip r:embed="rId2"/>
            <a:srcRect/>
            <a:stretch>
              <a:fillRect/>
            </a:stretch>
          </p:blipFill>
          <p:spPr bwMode="auto">
            <a:xfrm>
              <a:off x="6647636" y="1522861"/>
              <a:ext cx="2667901" cy="4722491"/>
            </a:xfrm>
            <a:prstGeom prst="rect">
              <a:avLst/>
            </a:prstGeom>
            <a:noFill/>
            <a:ln w="9525">
              <a:noFill/>
              <a:miter lim="800000"/>
              <a:headEnd/>
              <a:tailEnd/>
            </a:ln>
          </p:spPr>
        </p:pic>
        <p:sp>
          <p:nvSpPr>
            <p:cNvPr id="27659" name="TextBox 8"/>
            <p:cNvSpPr txBox="1">
              <a:spLocks noChangeArrowheads="1"/>
            </p:cNvSpPr>
            <p:nvPr/>
          </p:nvSpPr>
          <p:spPr bwMode="auto">
            <a:xfrm>
              <a:off x="6647637" y="2014103"/>
              <a:ext cx="2667900" cy="400110"/>
            </a:xfrm>
            <a:prstGeom prst="rect">
              <a:avLst/>
            </a:prstGeom>
            <a:noFill/>
            <a:ln w="9525">
              <a:noFill/>
              <a:miter lim="800000"/>
              <a:headEnd/>
              <a:tailEnd/>
            </a:ln>
          </p:spPr>
          <p:txBody>
            <a:bodyPr>
              <a:spAutoFit/>
            </a:bodyPr>
            <a:lstStyle/>
            <a:p>
              <a:pPr algn="ctr"/>
              <a:r>
                <a:rPr lang="en-US" sz="2000" b="1" dirty="0">
                  <a:solidFill>
                    <a:srgbClr val="595959"/>
                  </a:solidFill>
                  <a:latin typeface="Calibri" charset="0"/>
                  <a:cs typeface="Calibri" charset="0"/>
                </a:rPr>
                <a:t>ΣΧΕΤΙΚA ΣΤΟΙΧΕIΑ </a:t>
              </a:r>
            </a:p>
          </p:txBody>
        </p:sp>
      </p:grpSp>
      <p:sp>
        <p:nvSpPr>
          <p:cNvPr id="10" name="TextBox 9"/>
          <p:cNvSpPr txBox="1">
            <a:spLocks noChangeArrowheads="1"/>
          </p:cNvSpPr>
          <p:nvPr/>
        </p:nvSpPr>
        <p:spPr bwMode="auto">
          <a:xfrm>
            <a:off x="725488" y="2655888"/>
            <a:ext cx="2357437" cy="1597025"/>
          </a:xfrm>
          <a:prstGeom prst="rect">
            <a:avLst/>
          </a:prstGeom>
          <a:noFill/>
          <a:ln w="9525">
            <a:noFill/>
            <a:miter lim="800000"/>
            <a:headEnd/>
            <a:tailEnd/>
          </a:ln>
        </p:spPr>
        <p:txBody>
          <a:bodyPr>
            <a:spAutoFit/>
          </a:bodyPr>
          <a:lstStyle/>
          <a:p>
            <a:pPr marL="0" lvl="1">
              <a:lnSpc>
                <a:spcPts val="1325"/>
              </a:lnSpc>
            </a:pPr>
            <a:r>
              <a:rPr lang="en-US" sz="1200" b="1" dirty="0" err="1">
                <a:solidFill>
                  <a:srgbClr val="262626"/>
                </a:solidFill>
              </a:rPr>
              <a:t>Πίνακας</a:t>
            </a:r>
            <a:r>
              <a:rPr lang="en-US" sz="1200" b="1" dirty="0">
                <a:solidFill>
                  <a:srgbClr val="262626"/>
                </a:solidFill>
              </a:rPr>
              <a:t> 2</a:t>
            </a:r>
            <a:r>
              <a:rPr lang="en-US" sz="1200" dirty="0">
                <a:solidFill>
                  <a:srgbClr val="262626"/>
                </a:solidFill>
              </a:rPr>
              <a:t/>
            </a:r>
            <a:br>
              <a:rPr lang="en-US" sz="1200" dirty="0">
                <a:solidFill>
                  <a:srgbClr val="262626"/>
                </a:solidFill>
              </a:rPr>
            </a:br>
            <a:r>
              <a:rPr lang="en-US" sz="1200" dirty="0" err="1">
                <a:solidFill>
                  <a:srgbClr val="595959"/>
                </a:solidFill>
              </a:rPr>
              <a:t>Κύρια</a:t>
            </a:r>
            <a:r>
              <a:rPr lang="en-US" sz="1200" dirty="0">
                <a:solidFill>
                  <a:srgbClr val="595959"/>
                </a:solidFill>
              </a:rPr>
              <a:t> </a:t>
            </a:r>
            <a:r>
              <a:rPr lang="en-US" sz="1200" dirty="0" err="1">
                <a:solidFill>
                  <a:srgbClr val="595959"/>
                </a:solidFill>
              </a:rPr>
              <a:t>Μεγέθη</a:t>
            </a:r>
            <a:r>
              <a:rPr lang="en-US" sz="1200" dirty="0">
                <a:solidFill>
                  <a:srgbClr val="595959"/>
                </a:solidFill>
              </a:rPr>
              <a:t> </a:t>
            </a:r>
            <a:r>
              <a:rPr lang="en-US" sz="1200" dirty="0" err="1">
                <a:solidFill>
                  <a:srgbClr val="595959"/>
                </a:solidFill>
              </a:rPr>
              <a:t>Γενικής</a:t>
            </a:r>
            <a:r>
              <a:rPr lang="en-US" sz="1200" dirty="0">
                <a:solidFill>
                  <a:srgbClr val="595959"/>
                </a:solidFill>
              </a:rPr>
              <a:t> </a:t>
            </a:r>
            <a:br>
              <a:rPr lang="en-US" sz="1200" dirty="0">
                <a:solidFill>
                  <a:srgbClr val="595959"/>
                </a:solidFill>
              </a:rPr>
            </a:br>
            <a:r>
              <a:rPr lang="en-US" sz="1200" dirty="0" err="1">
                <a:solidFill>
                  <a:srgbClr val="595959"/>
                </a:solidFill>
              </a:rPr>
              <a:t>Κυβέρνησης</a:t>
            </a:r>
            <a:r>
              <a:rPr lang="en-US" sz="1200" dirty="0">
                <a:solidFill>
                  <a:srgbClr val="595959"/>
                </a:solidFill>
              </a:rPr>
              <a:t> (</a:t>
            </a:r>
            <a:r>
              <a:rPr lang="en-US" sz="1200" dirty="0" err="1">
                <a:solidFill>
                  <a:srgbClr val="595959"/>
                </a:solidFill>
              </a:rPr>
              <a:t>ΕΛΣΤΑΤ</a:t>
            </a:r>
            <a:r>
              <a:rPr lang="en-US" sz="1200" dirty="0">
                <a:solidFill>
                  <a:srgbClr val="595959"/>
                </a:solidFill>
              </a:rPr>
              <a:t>)</a:t>
            </a:r>
          </a:p>
          <a:p>
            <a:pPr marL="0" lvl="1">
              <a:lnSpc>
                <a:spcPts val="1325"/>
              </a:lnSpc>
            </a:pPr>
            <a:endParaRPr lang="en-US" sz="1200" b="1" dirty="0">
              <a:solidFill>
                <a:srgbClr val="262626"/>
              </a:solidFill>
            </a:endParaRPr>
          </a:p>
          <a:p>
            <a:pPr marL="0" lvl="1">
              <a:lnSpc>
                <a:spcPts val="1325"/>
              </a:lnSpc>
            </a:pPr>
            <a:r>
              <a:rPr lang="en-US" sz="1200" b="1" dirty="0" err="1">
                <a:solidFill>
                  <a:srgbClr val="262626"/>
                </a:solidFill>
              </a:rPr>
              <a:t>Πίνακας</a:t>
            </a:r>
            <a:r>
              <a:rPr lang="en-US" sz="1200" b="1" dirty="0">
                <a:solidFill>
                  <a:srgbClr val="262626"/>
                </a:solidFill>
              </a:rPr>
              <a:t> 9</a:t>
            </a:r>
            <a:r>
              <a:rPr lang="en-US" sz="1200" dirty="0">
                <a:solidFill>
                  <a:srgbClr val="262626"/>
                </a:solidFill>
              </a:rPr>
              <a:t/>
            </a:r>
            <a:br>
              <a:rPr lang="en-US" sz="1200" dirty="0">
                <a:solidFill>
                  <a:srgbClr val="262626"/>
                </a:solidFill>
              </a:rPr>
            </a:br>
            <a:r>
              <a:rPr lang="en-US" sz="1200" dirty="0" err="1">
                <a:solidFill>
                  <a:srgbClr val="595959"/>
                </a:solidFill>
              </a:rPr>
              <a:t>Φόροι</a:t>
            </a:r>
            <a:r>
              <a:rPr lang="en-US" sz="1200" dirty="0">
                <a:solidFill>
                  <a:srgbClr val="595959"/>
                </a:solidFill>
              </a:rPr>
              <a:t> (</a:t>
            </a:r>
            <a:r>
              <a:rPr lang="en-US" sz="1200" dirty="0" err="1">
                <a:solidFill>
                  <a:srgbClr val="595959"/>
                </a:solidFill>
              </a:rPr>
              <a:t>ΕΛΣΤΑΤ</a:t>
            </a:r>
            <a:r>
              <a:rPr lang="en-US" sz="1200" dirty="0">
                <a:solidFill>
                  <a:srgbClr val="595959"/>
                </a:solidFill>
              </a:rPr>
              <a:t>)</a:t>
            </a:r>
          </a:p>
          <a:p>
            <a:pPr marL="0" lvl="1">
              <a:lnSpc>
                <a:spcPts val="1325"/>
              </a:lnSpc>
            </a:pPr>
            <a:endParaRPr lang="en-US" sz="1200" b="1" dirty="0">
              <a:solidFill>
                <a:srgbClr val="262626"/>
              </a:solidFill>
            </a:endParaRPr>
          </a:p>
          <a:p>
            <a:pPr marL="0" lvl="1">
              <a:lnSpc>
                <a:spcPts val="1325"/>
              </a:lnSpc>
            </a:pPr>
            <a:r>
              <a:rPr lang="en-US" sz="1200" b="1" dirty="0" err="1">
                <a:solidFill>
                  <a:srgbClr val="262626"/>
                </a:solidFill>
              </a:rPr>
              <a:t>Δαπάνες</a:t>
            </a:r>
            <a:r>
              <a:rPr lang="en-US" sz="1200" b="1" dirty="0">
                <a:solidFill>
                  <a:srgbClr val="262626"/>
                </a:solidFill>
              </a:rPr>
              <a:t> </a:t>
            </a:r>
            <a:r>
              <a:rPr lang="en-US" sz="1200" b="1" dirty="0" err="1">
                <a:solidFill>
                  <a:srgbClr val="262626"/>
                </a:solidFill>
              </a:rPr>
              <a:t>κατά</a:t>
            </a:r>
            <a:r>
              <a:rPr lang="en-US" sz="1200" b="1" dirty="0">
                <a:solidFill>
                  <a:srgbClr val="262626"/>
                </a:solidFill>
              </a:rPr>
              <a:t> </a:t>
            </a:r>
            <a:r>
              <a:rPr lang="en-US" sz="1200" b="1" dirty="0" err="1">
                <a:solidFill>
                  <a:srgbClr val="262626"/>
                </a:solidFill>
              </a:rPr>
              <a:t>Λειτουργία</a:t>
            </a:r>
            <a:r>
              <a:rPr lang="en-US" sz="1200" dirty="0">
                <a:solidFill>
                  <a:srgbClr val="262626"/>
                </a:solidFill>
              </a:rPr>
              <a:t/>
            </a:r>
            <a:br>
              <a:rPr lang="en-US" sz="1200" dirty="0">
                <a:solidFill>
                  <a:srgbClr val="262626"/>
                </a:solidFill>
              </a:rPr>
            </a:br>
            <a:r>
              <a:rPr lang="en-US" sz="1200" dirty="0">
                <a:solidFill>
                  <a:srgbClr val="595959"/>
                </a:solidFill>
              </a:rPr>
              <a:t>COFOG (</a:t>
            </a:r>
            <a:r>
              <a:rPr lang="en-US" sz="1200" dirty="0" err="1">
                <a:solidFill>
                  <a:srgbClr val="595959"/>
                </a:solidFill>
              </a:rPr>
              <a:t>ΕΛΣΤΑΤ</a:t>
            </a:r>
            <a:r>
              <a:rPr lang="en-US" sz="1200" dirty="0">
                <a:solidFill>
                  <a:srgbClr val="595959"/>
                </a:solidFill>
              </a:rPr>
              <a:t>)</a:t>
            </a:r>
          </a:p>
        </p:txBody>
      </p:sp>
      <p:sp>
        <p:nvSpPr>
          <p:cNvPr id="12" name="TextBox 11"/>
          <p:cNvSpPr txBox="1">
            <a:spLocks noChangeArrowheads="1"/>
          </p:cNvSpPr>
          <p:nvPr/>
        </p:nvSpPr>
        <p:spPr bwMode="auto">
          <a:xfrm>
            <a:off x="6813550" y="2655888"/>
            <a:ext cx="2357438" cy="2593018"/>
          </a:xfrm>
          <a:prstGeom prst="rect">
            <a:avLst/>
          </a:prstGeom>
          <a:noFill/>
          <a:ln w="9525">
            <a:noFill/>
            <a:miter lim="800000"/>
            <a:headEnd/>
            <a:tailEnd/>
          </a:ln>
        </p:spPr>
        <p:txBody>
          <a:bodyPr>
            <a:spAutoFit/>
          </a:bodyPr>
          <a:lstStyle/>
          <a:p>
            <a:pPr marL="0" lvl="1">
              <a:lnSpc>
                <a:spcPts val="1325"/>
              </a:lnSpc>
            </a:pPr>
            <a:r>
              <a:rPr lang="el-GR" sz="1200" b="1" dirty="0" smtClean="0">
                <a:solidFill>
                  <a:srgbClr val="262626"/>
                </a:solidFill>
              </a:rPr>
              <a:t>Πίνακας </a:t>
            </a:r>
            <a:r>
              <a:rPr lang="en-GB" sz="1200" b="1" dirty="0" smtClean="0">
                <a:solidFill>
                  <a:srgbClr val="262626"/>
                </a:solidFill>
              </a:rPr>
              <a:t>6</a:t>
            </a:r>
          </a:p>
          <a:p>
            <a:pPr marL="0" lvl="1">
              <a:lnSpc>
                <a:spcPts val="1325"/>
              </a:lnSpc>
            </a:pPr>
            <a:r>
              <a:rPr lang="el-GR" sz="1200" dirty="0">
                <a:solidFill>
                  <a:srgbClr val="595959"/>
                </a:solidFill>
              </a:rPr>
              <a:t>Ετήσιοι Χρηματοοικονομικοί Λογαριασμοί</a:t>
            </a:r>
            <a:r>
              <a:rPr lang="el-GR" sz="1200" dirty="0" smtClean="0">
                <a:solidFill>
                  <a:srgbClr val="595959"/>
                </a:solidFill>
              </a:rPr>
              <a:t> Θεσμικών </a:t>
            </a:r>
            <a:r>
              <a:rPr lang="el-GR" sz="1200" dirty="0">
                <a:solidFill>
                  <a:srgbClr val="595959"/>
                </a:solidFill>
              </a:rPr>
              <a:t>Τομέων(</a:t>
            </a:r>
            <a:r>
              <a:rPr lang="en-US" sz="1200" dirty="0">
                <a:solidFill>
                  <a:srgbClr val="595959"/>
                </a:solidFill>
              </a:rPr>
              <a:t>T</a:t>
            </a:r>
            <a:r>
              <a:rPr lang="el-GR" sz="1200" dirty="0">
                <a:solidFill>
                  <a:srgbClr val="595959"/>
                </a:solidFill>
              </a:rPr>
              <a:t>τΕ)</a:t>
            </a:r>
            <a:endParaRPr lang="en-US" sz="1200" dirty="0">
              <a:solidFill>
                <a:srgbClr val="595959"/>
              </a:solidFill>
            </a:endParaRPr>
          </a:p>
          <a:p>
            <a:pPr marL="0" lvl="1">
              <a:lnSpc>
                <a:spcPts val="1325"/>
              </a:lnSpc>
            </a:pPr>
            <a:endParaRPr lang="en-GB" sz="1200" dirty="0">
              <a:solidFill>
                <a:srgbClr val="595959"/>
              </a:solidFill>
            </a:endParaRPr>
          </a:p>
          <a:p>
            <a:pPr marL="0" lvl="1">
              <a:lnSpc>
                <a:spcPts val="1325"/>
              </a:lnSpc>
            </a:pPr>
            <a:r>
              <a:rPr lang="el-GR" sz="1200" b="1" dirty="0">
                <a:solidFill>
                  <a:srgbClr val="262626"/>
                </a:solidFill>
              </a:rPr>
              <a:t>Πίνακας </a:t>
            </a:r>
            <a:r>
              <a:rPr lang="en-GB" sz="1200" b="1" dirty="0">
                <a:solidFill>
                  <a:srgbClr val="262626"/>
                </a:solidFill>
              </a:rPr>
              <a:t>8</a:t>
            </a:r>
          </a:p>
          <a:p>
            <a:pPr marL="0" lvl="1">
              <a:lnSpc>
                <a:spcPts val="1325"/>
              </a:lnSpc>
            </a:pPr>
            <a:r>
              <a:rPr lang="el-GR" sz="1200" dirty="0">
                <a:solidFill>
                  <a:srgbClr val="595959"/>
                </a:solidFill>
              </a:rPr>
              <a:t>Ετήσιοι Μη Χρηματοοικονομικοί Λογαριασμοί</a:t>
            </a:r>
            <a:r>
              <a:rPr lang="el-GR" sz="1200" dirty="0" smtClean="0">
                <a:solidFill>
                  <a:srgbClr val="595959"/>
                </a:solidFill>
              </a:rPr>
              <a:t> Θεσμικών </a:t>
            </a:r>
            <a:r>
              <a:rPr lang="el-GR" sz="1200" dirty="0">
                <a:solidFill>
                  <a:srgbClr val="595959"/>
                </a:solidFill>
              </a:rPr>
              <a:t>Τομέων(ΕΛΣΤΑΤ)</a:t>
            </a:r>
            <a:r>
              <a:rPr lang="en-GB" sz="1200" dirty="0">
                <a:solidFill>
                  <a:srgbClr val="595959"/>
                </a:solidFill>
              </a:rPr>
              <a:t> </a:t>
            </a:r>
          </a:p>
          <a:p>
            <a:pPr marL="0" lvl="1">
              <a:lnSpc>
                <a:spcPts val="1325"/>
              </a:lnSpc>
            </a:pPr>
            <a:endParaRPr lang="en-GB" sz="1200" dirty="0">
              <a:solidFill>
                <a:srgbClr val="595959"/>
              </a:solidFill>
            </a:endParaRPr>
          </a:p>
          <a:p>
            <a:pPr marL="0" lvl="1">
              <a:lnSpc>
                <a:spcPts val="1325"/>
              </a:lnSpc>
            </a:pPr>
            <a:r>
              <a:rPr lang="el-GR" sz="1200" b="1" dirty="0">
                <a:solidFill>
                  <a:srgbClr val="262626"/>
                </a:solidFill>
              </a:rPr>
              <a:t>Πίνακας </a:t>
            </a:r>
            <a:r>
              <a:rPr lang="en-GB" sz="1200" b="1" dirty="0">
                <a:solidFill>
                  <a:srgbClr val="262626"/>
                </a:solidFill>
              </a:rPr>
              <a:t>801 </a:t>
            </a:r>
          </a:p>
          <a:p>
            <a:pPr marL="0" lvl="1">
              <a:lnSpc>
                <a:spcPts val="1325"/>
              </a:lnSpc>
            </a:pPr>
            <a:r>
              <a:rPr lang="el-GR" sz="1200" dirty="0">
                <a:solidFill>
                  <a:srgbClr val="595959"/>
                </a:solidFill>
              </a:rPr>
              <a:t>Τριμηνιαίοι Μη Χρηματοοικονομικοί Λογαριασμοί</a:t>
            </a:r>
            <a:r>
              <a:rPr lang="el-GR" sz="1200" dirty="0" smtClean="0">
                <a:solidFill>
                  <a:srgbClr val="595959"/>
                </a:solidFill>
              </a:rPr>
              <a:t> Θεσμικών </a:t>
            </a:r>
            <a:r>
              <a:rPr lang="el-GR" sz="1200" dirty="0">
                <a:solidFill>
                  <a:srgbClr val="595959"/>
                </a:solidFill>
              </a:rPr>
              <a:t>Τομέων(ΕΛΣΤΑΤ)</a:t>
            </a:r>
            <a:r>
              <a:rPr lang="en-GB" sz="1200" dirty="0">
                <a:solidFill>
                  <a:srgbClr val="595959"/>
                </a:solidFill>
              </a:rPr>
              <a:t> </a:t>
            </a:r>
          </a:p>
        </p:txBody>
      </p:sp>
      <p:sp>
        <p:nvSpPr>
          <p:cNvPr id="14" name="TextBox 13"/>
          <p:cNvSpPr txBox="1">
            <a:spLocks noChangeArrowheads="1"/>
          </p:cNvSpPr>
          <p:nvPr/>
        </p:nvSpPr>
        <p:spPr bwMode="auto">
          <a:xfrm>
            <a:off x="3778250" y="2655888"/>
            <a:ext cx="2359025" cy="2929434"/>
          </a:xfrm>
          <a:prstGeom prst="rect">
            <a:avLst/>
          </a:prstGeom>
          <a:noFill/>
          <a:ln w="9525">
            <a:noFill/>
            <a:miter lim="800000"/>
            <a:headEnd/>
            <a:tailEnd/>
          </a:ln>
        </p:spPr>
        <p:txBody>
          <a:bodyPr>
            <a:spAutoFit/>
          </a:bodyPr>
          <a:lstStyle/>
          <a:p>
            <a:pPr marL="0" lvl="1">
              <a:lnSpc>
                <a:spcPts val="1325"/>
              </a:lnSpc>
            </a:pPr>
            <a:r>
              <a:rPr lang="en-US" sz="1200" b="1" dirty="0" err="1">
                <a:solidFill>
                  <a:srgbClr val="262626"/>
                </a:solidFill>
              </a:rPr>
              <a:t>Πίνακας</a:t>
            </a:r>
            <a:r>
              <a:rPr lang="en-US" sz="1200" b="1" dirty="0">
                <a:solidFill>
                  <a:srgbClr val="262626"/>
                </a:solidFill>
              </a:rPr>
              <a:t> 25</a:t>
            </a:r>
          </a:p>
          <a:p>
            <a:pPr marL="0" lvl="1">
              <a:lnSpc>
                <a:spcPts val="1325"/>
              </a:lnSpc>
            </a:pPr>
            <a:r>
              <a:rPr lang="en-US" sz="1200" dirty="0" err="1">
                <a:solidFill>
                  <a:srgbClr val="595959"/>
                </a:solidFill>
              </a:rPr>
              <a:t>Μη</a:t>
            </a:r>
            <a:r>
              <a:rPr lang="en-US" sz="1200" dirty="0">
                <a:solidFill>
                  <a:srgbClr val="595959"/>
                </a:solidFill>
              </a:rPr>
              <a:t> </a:t>
            </a:r>
            <a:r>
              <a:rPr lang="en-US" sz="1200" dirty="0" err="1">
                <a:solidFill>
                  <a:srgbClr val="595959"/>
                </a:solidFill>
              </a:rPr>
              <a:t>χρηματοοικονομικοί</a:t>
            </a:r>
            <a:r>
              <a:rPr lang="en-US" sz="1200" dirty="0" smtClean="0">
                <a:solidFill>
                  <a:srgbClr val="595959"/>
                </a:solidFill>
              </a:rPr>
              <a:t> </a:t>
            </a:r>
            <a:r>
              <a:rPr lang="el-GR" sz="1200" dirty="0" smtClean="0">
                <a:solidFill>
                  <a:srgbClr val="595959"/>
                </a:solidFill>
              </a:rPr>
              <a:t>Λ</a:t>
            </a:r>
            <a:r>
              <a:rPr lang="en-US" sz="1200" dirty="0" err="1" smtClean="0">
                <a:solidFill>
                  <a:srgbClr val="595959"/>
                </a:solidFill>
              </a:rPr>
              <a:t>ογαριασμοί</a:t>
            </a:r>
            <a:r>
              <a:rPr lang="en-US" sz="1200" dirty="0" smtClean="0">
                <a:solidFill>
                  <a:srgbClr val="595959"/>
                </a:solidFill>
              </a:rPr>
              <a:t> </a:t>
            </a:r>
            <a:r>
              <a:rPr lang="en-US" sz="1200" dirty="0" err="1">
                <a:solidFill>
                  <a:srgbClr val="595959"/>
                </a:solidFill>
              </a:rPr>
              <a:t>Γενικής</a:t>
            </a:r>
            <a:r>
              <a:rPr lang="en-US" sz="1200" dirty="0">
                <a:solidFill>
                  <a:srgbClr val="595959"/>
                </a:solidFill>
              </a:rPr>
              <a:t> </a:t>
            </a:r>
            <a:r>
              <a:rPr lang="en-US" sz="1200" dirty="0" err="1">
                <a:solidFill>
                  <a:srgbClr val="595959"/>
                </a:solidFill>
              </a:rPr>
              <a:t>Κυβέρνησης</a:t>
            </a:r>
            <a:r>
              <a:rPr lang="en-US" sz="1200" dirty="0">
                <a:solidFill>
                  <a:srgbClr val="595959"/>
                </a:solidFill>
              </a:rPr>
              <a:t> (</a:t>
            </a:r>
            <a:r>
              <a:rPr lang="en-US" sz="1200" dirty="0" err="1">
                <a:solidFill>
                  <a:srgbClr val="595959"/>
                </a:solidFill>
              </a:rPr>
              <a:t>ΕΛΣΤΑΤ</a:t>
            </a:r>
            <a:r>
              <a:rPr lang="en-US" sz="1200" dirty="0">
                <a:solidFill>
                  <a:srgbClr val="595959"/>
                </a:solidFill>
              </a:rPr>
              <a:t>)</a:t>
            </a:r>
          </a:p>
          <a:p>
            <a:pPr marL="0" lvl="1">
              <a:lnSpc>
                <a:spcPts val="1325"/>
              </a:lnSpc>
            </a:pPr>
            <a:endParaRPr lang="en-US" sz="1200" dirty="0">
              <a:solidFill>
                <a:srgbClr val="262626"/>
              </a:solidFill>
            </a:endParaRPr>
          </a:p>
          <a:p>
            <a:pPr marL="0" lvl="1">
              <a:lnSpc>
                <a:spcPts val="1325"/>
              </a:lnSpc>
            </a:pPr>
            <a:r>
              <a:rPr lang="en-US" sz="1200" b="1" dirty="0" err="1">
                <a:solidFill>
                  <a:srgbClr val="262626"/>
                </a:solidFill>
              </a:rPr>
              <a:t>Πίνακας</a:t>
            </a:r>
            <a:r>
              <a:rPr lang="en-US" sz="1200" b="1" dirty="0">
                <a:solidFill>
                  <a:srgbClr val="262626"/>
                </a:solidFill>
              </a:rPr>
              <a:t> 27</a:t>
            </a:r>
          </a:p>
          <a:p>
            <a:pPr marL="0" lvl="1">
              <a:lnSpc>
                <a:spcPts val="1325"/>
              </a:lnSpc>
            </a:pPr>
            <a:r>
              <a:rPr lang="en-US" sz="1200" dirty="0" err="1">
                <a:solidFill>
                  <a:srgbClr val="595959"/>
                </a:solidFill>
              </a:rPr>
              <a:t>Χρηματοοικονομικοί</a:t>
            </a:r>
            <a:r>
              <a:rPr lang="en-US" sz="1200" dirty="0">
                <a:solidFill>
                  <a:srgbClr val="595959"/>
                </a:solidFill>
              </a:rPr>
              <a:t> </a:t>
            </a:r>
            <a:r>
              <a:rPr lang="en-US" sz="1200" dirty="0" err="1">
                <a:solidFill>
                  <a:srgbClr val="595959"/>
                </a:solidFill>
              </a:rPr>
              <a:t>Λογαριασμοί</a:t>
            </a:r>
            <a:r>
              <a:rPr lang="en-US" sz="1200" dirty="0">
                <a:solidFill>
                  <a:srgbClr val="595959"/>
                </a:solidFill>
              </a:rPr>
              <a:t> </a:t>
            </a:r>
            <a:r>
              <a:rPr lang="en-US" sz="1200" dirty="0" err="1">
                <a:solidFill>
                  <a:srgbClr val="595959"/>
                </a:solidFill>
              </a:rPr>
              <a:t>Γενικής</a:t>
            </a:r>
            <a:r>
              <a:rPr lang="en-US" sz="1200" dirty="0">
                <a:solidFill>
                  <a:srgbClr val="595959"/>
                </a:solidFill>
              </a:rPr>
              <a:t> </a:t>
            </a:r>
            <a:r>
              <a:rPr lang="en-US" sz="1200" dirty="0" err="1">
                <a:solidFill>
                  <a:srgbClr val="595959"/>
                </a:solidFill>
              </a:rPr>
              <a:t>Κυβέρνησης</a:t>
            </a:r>
            <a:r>
              <a:rPr lang="en-US" sz="1200" dirty="0">
                <a:solidFill>
                  <a:srgbClr val="595959"/>
                </a:solidFill>
              </a:rPr>
              <a:t> (</a:t>
            </a:r>
            <a:r>
              <a:rPr lang="en-US" sz="1200" dirty="0" err="1">
                <a:solidFill>
                  <a:srgbClr val="595959"/>
                </a:solidFill>
              </a:rPr>
              <a:t>ΤτΕ</a:t>
            </a:r>
            <a:r>
              <a:rPr lang="en-US" sz="1200" dirty="0">
                <a:solidFill>
                  <a:srgbClr val="595959"/>
                </a:solidFill>
              </a:rPr>
              <a:t>)</a:t>
            </a:r>
          </a:p>
          <a:p>
            <a:pPr marL="0" lvl="1">
              <a:lnSpc>
                <a:spcPts val="1325"/>
              </a:lnSpc>
            </a:pPr>
            <a:endParaRPr lang="en-US" sz="1200" dirty="0">
              <a:solidFill>
                <a:srgbClr val="262626"/>
              </a:solidFill>
            </a:endParaRPr>
          </a:p>
          <a:p>
            <a:pPr marL="0" lvl="1">
              <a:lnSpc>
                <a:spcPts val="1325"/>
              </a:lnSpc>
            </a:pPr>
            <a:r>
              <a:rPr lang="en-US" sz="1200" b="1" dirty="0" err="1">
                <a:solidFill>
                  <a:srgbClr val="262626"/>
                </a:solidFill>
              </a:rPr>
              <a:t>Πίνακας</a:t>
            </a:r>
            <a:r>
              <a:rPr lang="en-US" sz="1200" b="1" dirty="0">
                <a:solidFill>
                  <a:srgbClr val="262626"/>
                </a:solidFill>
              </a:rPr>
              <a:t> 28</a:t>
            </a:r>
          </a:p>
          <a:p>
            <a:pPr marL="0" lvl="1">
              <a:lnSpc>
                <a:spcPts val="1325"/>
              </a:lnSpc>
            </a:pPr>
            <a:r>
              <a:rPr lang="en-US" sz="1200" dirty="0" err="1">
                <a:solidFill>
                  <a:srgbClr val="595959"/>
                </a:solidFill>
              </a:rPr>
              <a:t>Χρέος</a:t>
            </a:r>
            <a:r>
              <a:rPr lang="en-US" sz="1200" dirty="0">
                <a:solidFill>
                  <a:srgbClr val="595959"/>
                </a:solidFill>
              </a:rPr>
              <a:t> </a:t>
            </a:r>
            <a:r>
              <a:rPr lang="en-US" sz="1200" dirty="0" err="1">
                <a:solidFill>
                  <a:srgbClr val="595959"/>
                </a:solidFill>
              </a:rPr>
              <a:t>κατά</a:t>
            </a:r>
            <a:r>
              <a:rPr lang="en-US" sz="1200" dirty="0">
                <a:solidFill>
                  <a:srgbClr val="595959"/>
                </a:solidFill>
              </a:rPr>
              <a:t> </a:t>
            </a:r>
            <a:r>
              <a:rPr lang="en-US" sz="1200" dirty="0" smtClean="0">
                <a:solidFill>
                  <a:srgbClr val="595959"/>
                </a:solidFill>
              </a:rPr>
              <a:t>Maastricht</a:t>
            </a:r>
            <a:r>
              <a:rPr lang="el-GR" sz="1200" dirty="0" smtClean="0">
                <a:solidFill>
                  <a:srgbClr val="595959"/>
                </a:solidFill>
              </a:rPr>
              <a:t> </a:t>
            </a:r>
            <a:r>
              <a:rPr lang="en-US" sz="1200" dirty="0" smtClean="0">
                <a:solidFill>
                  <a:srgbClr val="595959"/>
                </a:solidFill>
              </a:rPr>
              <a:t>(</a:t>
            </a:r>
            <a:r>
              <a:rPr lang="en-US" sz="1200" dirty="0" err="1" smtClean="0">
                <a:solidFill>
                  <a:srgbClr val="595959"/>
                </a:solidFill>
              </a:rPr>
              <a:t>ΕΛΣΤΑΤ</a:t>
            </a:r>
            <a:r>
              <a:rPr lang="en-US" sz="1200" dirty="0" smtClean="0">
                <a:solidFill>
                  <a:srgbClr val="595959"/>
                </a:solidFill>
              </a:rPr>
              <a:t>)</a:t>
            </a:r>
          </a:p>
          <a:p>
            <a:pPr marL="0" lvl="1">
              <a:lnSpc>
                <a:spcPts val="1325"/>
              </a:lnSpc>
            </a:pPr>
            <a:endParaRPr lang="en-US" sz="1200" dirty="0">
              <a:solidFill>
                <a:srgbClr val="262626"/>
              </a:solidFill>
            </a:endParaRPr>
          </a:p>
          <a:p>
            <a:pPr marL="0" lvl="1">
              <a:lnSpc>
                <a:spcPts val="1325"/>
              </a:lnSpc>
            </a:pPr>
            <a:r>
              <a:rPr lang="en-US" sz="1200" b="1" dirty="0" err="1">
                <a:solidFill>
                  <a:srgbClr val="262626"/>
                </a:solidFill>
              </a:rPr>
              <a:t>Πίνακας</a:t>
            </a:r>
            <a:r>
              <a:rPr lang="en-US" sz="1200" b="1" dirty="0">
                <a:solidFill>
                  <a:srgbClr val="262626"/>
                </a:solidFill>
              </a:rPr>
              <a:t> 2899</a:t>
            </a:r>
          </a:p>
          <a:p>
            <a:pPr marL="0" lvl="1">
              <a:lnSpc>
                <a:spcPts val="1325"/>
              </a:lnSpc>
            </a:pPr>
            <a:r>
              <a:rPr lang="en-US" sz="1200" dirty="0" err="1">
                <a:solidFill>
                  <a:srgbClr val="595959"/>
                </a:solidFill>
              </a:rPr>
              <a:t>Διακυβερνητικός</a:t>
            </a:r>
            <a:r>
              <a:rPr lang="en-US" sz="1200" dirty="0">
                <a:solidFill>
                  <a:srgbClr val="595959"/>
                </a:solidFill>
              </a:rPr>
              <a:t> </a:t>
            </a:r>
            <a:r>
              <a:rPr lang="en-US" sz="1200" dirty="0" err="1" smtClean="0">
                <a:solidFill>
                  <a:srgbClr val="595959"/>
                </a:solidFill>
              </a:rPr>
              <a:t>Δανεισμός</a:t>
            </a:r>
            <a:r>
              <a:rPr lang="el-GR" sz="1200" dirty="0" smtClean="0">
                <a:solidFill>
                  <a:srgbClr val="595959"/>
                </a:solidFill>
              </a:rPr>
              <a:t> </a:t>
            </a:r>
            <a:r>
              <a:rPr lang="en-US" sz="1200" dirty="0" smtClean="0">
                <a:solidFill>
                  <a:srgbClr val="595959"/>
                </a:solidFill>
              </a:rPr>
              <a:t>(</a:t>
            </a:r>
            <a:r>
              <a:rPr lang="en-US" sz="1200" dirty="0" err="1" smtClean="0">
                <a:solidFill>
                  <a:srgbClr val="595959"/>
                </a:solidFill>
              </a:rPr>
              <a:t>ΕΛΣΤΑΤ</a:t>
            </a:r>
            <a:r>
              <a:rPr lang="en-US" sz="1200" dirty="0" smtClean="0">
                <a:solidFill>
                  <a:srgbClr val="595959"/>
                </a:solidFill>
              </a:rPr>
              <a:t>)</a:t>
            </a:r>
            <a:endParaRPr lang="en-US" sz="1200" dirty="0">
              <a:solidFill>
                <a:srgbClr val="595959"/>
              </a:solidFill>
            </a:endParaRPr>
          </a:p>
        </p:txBody>
      </p:sp>
      <p:sp>
        <p:nvSpPr>
          <p:cNvPr id="27657" name="Slide Number Placeholder 14"/>
          <p:cNvSpPr>
            <a:spLocks noGrp="1"/>
          </p:cNvSpPr>
          <p:nvPr>
            <p:ph type="sldNum" sz="quarter" idx="10"/>
          </p:nvPr>
        </p:nvSpPr>
        <p:spPr bwMode="auto">
          <a:noFill/>
          <a:ln>
            <a:miter lim="800000"/>
            <a:headEnd/>
            <a:tailEnd/>
          </a:ln>
        </p:spPr>
        <p:txBody>
          <a:bodyPr/>
          <a:lstStyle/>
          <a:p>
            <a:fld id="{07C86EE5-B268-4D3E-BC9B-6228093D7C95}" type="slidenum">
              <a:rPr lang="en-US"/>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lide(fromBottom)">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lide(fromBottom)">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ΘΕΣΜΙΚΟ ΠΛΑΙΣΙΟ</a:t>
            </a:r>
            <a:endParaRPr lang="en-US" smtClean="0">
              <a:solidFill>
                <a:srgbClr val="595959"/>
              </a:solidFill>
            </a:endParaRPr>
          </a:p>
        </p:txBody>
      </p:sp>
      <p:pic>
        <p:nvPicPr>
          <p:cNvPr id="8203" name="Picture 11"/>
          <p:cNvPicPr>
            <a:picLocks noChangeAspect="1" noChangeArrowheads="1"/>
          </p:cNvPicPr>
          <p:nvPr/>
        </p:nvPicPr>
        <p:blipFill>
          <a:blip r:embed="rId2"/>
          <a:srcRect/>
          <a:stretch>
            <a:fillRect/>
          </a:stretch>
        </p:blipFill>
        <p:spPr bwMode="auto">
          <a:xfrm>
            <a:off x="5929310" y="2227263"/>
            <a:ext cx="1974850" cy="1638300"/>
          </a:xfrm>
          <a:prstGeom prst="rect">
            <a:avLst/>
          </a:prstGeom>
          <a:noFill/>
          <a:ln w="9525">
            <a:noFill/>
            <a:miter lim="800000"/>
            <a:headEnd/>
            <a:tailEnd/>
          </a:ln>
        </p:spPr>
      </p:pic>
      <p:pic>
        <p:nvPicPr>
          <p:cNvPr id="8204" name="Picture 12"/>
          <p:cNvPicPr>
            <a:picLocks noChangeAspect="1" noChangeArrowheads="1"/>
          </p:cNvPicPr>
          <p:nvPr/>
        </p:nvPicPr>
        <p:blipFill>
          <a:blip r:embed="rId3"/>
          <a:srcRect/>
          <a:stretch>
            <a:fillRect/>
          </a:stretch>
        </p:blipFill>
        <p:spPr bwMode="auto">
          <a:xfrm>
            <a:off x="1801800" y="2070100"/>
            <a:ext cx="1881187" cy="1954213"/>
          </a:xfrm>
          <a:prstGeom prst="rect">
            <a:avLst/>
          </a:prstGeom>
          <a:noFill/>
          <a:ln w="9525">
            <a:noFill/>
            <a:miter lim="800000"/>
            <a:headEnd/>
            <a:tailEnd/>
          </a:ln>
        </p:spPr>
      </p:pic>
      <p:sp>
        <p:nvSpPr>
          <p:cNvPr id="19" name="TextBox 18"/>
          <p:cNvSpPr txBox="1">
            <a:spLocks noChangeArrowheads="1"/>
          </p:cNvSpPr>
          <p:nvPr/>
        </p:nvSpPr>
        <p:spPr bwMode="auto">
          <a:xfrm>
            <a:off x="5111747" y="4133850"/>
            <a:ext cx="3608388" cy="1108075"/>
          </a:xfrm>
          <a:prstGeom prst="rect">
            <a:avLst/>
          </a:prstGeom>
          <a:noFill/>
          <a:ln w="9525">
            <a:noFill/>
            <a:miter lim="800000"/>
            <a:headEnd/>
            <a:tailEnd/>
          </a:ln>
        </p:spPr>
        <p:txBody>
          <a:bodyPr wrap="none">
            <a:spAutoFit/>
          </a:bodyPr>
          <a:lstStyle/>
          <a:p>
            <a:pPr algn="ctr"/>
            <a:r>
              <a:rPr lang="el-GR" sz="2200" b="1" dirty="0">
                <a:solidFill>
                  <a:srgbClr val="595959"/>
                </a:solidFill>
                <a:latin typeface="Calibri" charset="0"/>
                <a:cs typeface="Calibri" charset="0"/>
              </a:rPr>
              <a:t>Σύμφωνο </a:t>
            </a:r>
            <a:br>
              <a:rPr lang="el-GR" sz="2200" b="1" dirty="0">
                <a:solidFill>
                  <a:srgbClr val="595959"/>
                </a:solidFill>
                <a:latin typeface="Calibri" charset="0"/>
                <a:cs typeface="Calibri" charset="0"/>
              </a:rPr>
            </a:br>
            <a:r>
              <a:rPr lang="el-GR" sz="2200" b="1" dirty="0">
                <a:solidFill>
                  <a:srgbClr val="595959"/>
                </a:solidFill>
                <a:latin typeface="Calibri" charset="0"/>
                <a:cs typeface="Calibri" charset="0"/>
              </a:rPr>
              <a:t>Σταθερότητας και Ανάπτυξης</a:t>
            </a:r>
          </a:p>
          <a:p>
            <a:pPr algn="ctr"/>
            <a:r>
              <a:rPr lang="el-GR" sz="2200" dirty="0">
                <a:solidFill>
                  <a:srgbClr val="595959"/>
                </a:solidFill>
                <a:latin typeface="Calibri" charset="0"/>
                <a:cs typeface="Calibri" charset="0"/>
              </a:rPr>
              <a:t>(</a:t>
            </a:r>
            <a:r>
              <a:rPr lang="en-US" sz="2200" dirty="0">
                <a:solidFill>
                  <a:srgbClr val="595959"/>
                </a:solidFill>
                <a:latin typeface="Calibri" charset="0"/>
                <a:cs typeface="Calibri" charset="0"/>
              </a:rPr>
              <a:t>Stability &amp; Growth Pact)</a:t>
            </a:r>
          </a:p>
        </p:txBody>
      </p:sp>
      <p:sp>
        <p:nvSpPr>
          <p:cNvPr id="20" name="TextBox 19"/>
          <p:cNvSpPr txBox="1">
            <a:spLocks noChangeArrowheads="1"/>
          </p:cNvSpPr>
          <p:nvPr/>
        </p:nvSpPr>
        <p:spPr bwMode="auto">
          <a:xfrm>
            <a:off x="1320118" y="4133850"/>
            <a:ext cx="2725488" cy="1107996"/>
          </a:xfrm>
          <a:prstGeom prst="rect">
            <a:avLst/>
          </a:prstGeom>
          <a:noFill/>
          <a:ln w="9525">
            <a:noFill/>
            <a:miter lim="800000"/>
            <a:headEnd/>
            <a:tailEnd/>
          </a:ln>
        </p:spPr>
        <p:txBody>
          <a:bodyPr wrap="none">
            <a:spAutoFit/>
          </a:bodyPr>
          <a:lstStyle/>
          <a:p>
            <a:pPr algn="ctr"/>
            <a:r>
              <a:rPr lang="el-GR" sz="2200" b="1" dirty="0">
                <a:solidFill>
                  <a:srgbClr val="595959"/>
                </a:solidFill>
                <a:latin typeface="Calibri" charset="0"/>
                <a:cs typeface="Calibri" charset="0"/>
              </a:rPr>
              <a:t>Συνθήκη</a:t>
            </a:r>
            <a:br>
              <a:rPr lang="el-GR" sz="2200" b="1" dirty="0">
                <a:solidFill>
                  <a:srgbClr val="595959"/>
                </a:solidFill>
                <a:latin typeface="Calibri" charset="0"/>
                <a:cs typeface="Calibri" charset="0"/>
              </a:rPr>
            </a:br>
            <a:r>
              <a:rPr lang="el-GR" sz="2200" b="1" dirty="0">
                <a:solidFill>
                  <a:srgbClr val="595959"/>
                </a:solidFill>
                <a:latin typeface="Calibri" charset="0"/>
                <a:cs typeface="Calibri" charset="0"/>
              </a:rPr>
              <a:t>για </a:t>
            </a:r>
            <a:r>
              <a:rPr lang="el-GR" sz="2200" b="1" dirty="0" smtClean="0">
                <a:solidFill>
                  <a:srgbClr val="595959"/>
                </a:solidFill>
                <a:latin typeface="Calibri" charset="0"/>
                <a:cs typeface="Calibri" charset="0"/>
              </a:rPr>
              <a:t>τη λειτουργία </a:t>
            </a:r>
            <a:r>
              <a:rPr lang="el-GR" sz="2200" b="1" dirty="0">
                <a:solidFill>
                  <a:srgbClr val="595959"/>
                </a:solidFill>
                <a:latin typeface="Calibri" charset="0"/>
                <a:cs typeface="Calibri" charset="0"/>
              </a:rPr>
              <a:t>της</a:t>
            </a:r>
          </a:p>
          <a:p>
            <a:pPr algn="ctr"/>
            <a:r>
              <a:rPr lang="el-GR" sz="2200" b="1" dirty="0" smtClean="0">
                <a:solidFill>
                  <a:srgbClr val="595959"/>
                </a:solidFill>
                <a:latin typeface="Calibri" charset="0"/>
                <a:cs typeface="Calibri" charset="0"/>
              </a:rPr>
              <a:t>Ευρωπαϊκής  Ένωσης</a:t>
            </a:r>
            <a:endParaRPr lang="en-US" sz="2200" dirty="0">
              <a:solidFill>
                <a:srgbClr val="595959"/>
              </a:solidFill>
              <a:latin typeface="Calibri" charset="0"/>
              <a:cs typeface="Calibri" charset="0"/>
            </a:endParaRPr>
          </a:p>
        </p:txBody>
      </p:sp>
      <p:sp>
        <p:nvSpPr>
          <p:cNvPr id="8199" name="Slide Number Placeholder 6"/>
          <p:cNvSpPr>
            <a:spLocks noGrp="1"/>
          </p:cNvSpPr>
          <p:nvPr>
            <p:ph type="sldNum" sz="quarter" idx="10"/>
          </p:nvPr>
        </p:nvSpPr>
        <p:spPr bwMode="auto">
          <a:noFill/>
          <a:ln>
            <a:miter lim="800000"/>
            <a:headEnd/>
            <a:tailEnd/>
          </a:ln>
        </p:spPr>
        <p:txBody>
          <a:bodyPr/>
          <a:lstStyle/>
          <a:p>
            <a:fld id="{B98509D6-6312-4F96-A629-B42E1960F8B5}" type="slidenum">
              <a:rPr lang="en-US"/>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fade">
                                      <p:cBhvr>
                                        <p:cTn id="7" dur="500"/>
                                        <p:tgtEl>
                                          <p:spTgt spid="8204"/>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slide(fromTop)">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203"/>
                                        </p:tgtEl>
                                        <p:attrNameLst>
                                          <p:attrName>style.visibility</p:attrName>
                                        </p:attrNameLst>
                                      </p:cBhvr>
                                      <p:to>
                                        <p:strVal val="visible"/>
                                      </p:to>
                                    </p:set>
                                    <p:animEffect transition="in" filter="fade">
                                      <p:cBhvr>
                                        <p:cTn id="15" dur="500"/>
                                        <p:tgtEl>
                                          <p:spTgt spid="8203"/>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slide(fromTop)">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4"/>
          <p:cNvGrpSpPr>
            <a:grpSpLocks/>
          </p:cNvGrpSpPr>
          <p:nvPr/>
        </p:nvGrpSpPr>
        <p:grpSpPr bwMode="auto">
          <a:xfrm>
            <a:off x="3830638" y="3054350"/>
            <a:ext cx="2033587" cy="2033588"/>
            <a:chOff x="3830638" y="3054350"/>
            <a:chExt cx="2033588" cy="2033588"/>
          </a:xfrm>
        </p:grpSpPr>
        <p:pic>
          <p:nvPicPr>
            <p:cNvPr id="28724" name="Picture 23"/>
            <p:cNvPicPr>
              <a:picLocks noChangeAspect="1" noChangeArrowheads="1"/>
            </p:cNvPicPr>
            <p:nvPr/>
          </p:nvPicPr>
          <p:blipFill>
            <a:blip r:embed="rId2"/>
            <a:srcRect/>
            <a:stretch>
              <a:fillRect/>
            </a:stretch>
          </p:blipFill>
          <p:spPr bwMode="auto">
            <a:xfrm>
              <a:off x="3830638" y="3054350"/>
              <a:ext cx="2033588" cy="2033588"/>
            </a:xfrm>
            <a:prstGeom prst="rect">
              <a:avLst/>
            </a:prstGeom>
            <a:noFill/>
            <a:ln w="9525">
              <a:noFill/>
              <a:miter lim="800000"/>
              <a:headEnd/>
              <a:tailEnd/>
            </a:ln>
          </p:spPr>
        </p:pic>
        <p:sp>
          <p:nvSpPr>
            <p:cNvPr id="60" name="Oval 59"/>
            <p:cNvSpPr/>
            <p:nvPr/>
          </p:nvSpPr>
          <p:spPr>
            <a:xfrm>
              <a:off x="4044950" y="3282950"/>
              <a:ext cx="1589089" cy="158908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 name="Group 62"/>
          <p:cNvGrpSpPr>
            <a:grpSpLocks/>
          </p:cNvGrpSpPr>
          <p:nvPr/>
        </p:nvGrpSpPr>
        <p:grpSpPr bwMode="auto">
          <a:xfrm>
            <a:off x="5260975" y="1454150"/>
            <a:ext cx="4125792" cy="2032000"/>
            <a:chOff x="5260975" y="1454150"/>
            <a:chExt cx="4125794" cy="2032000"/>
          </a:xfrm>
        </p:grpSpPr>
        <p:grpSp>
          <p:nvGrpSpPr>
            <p:cNvPr id="28718" name="Group 31"/>
            <p:cNvGrpSpPr>
              <a:grpSpLocks/>
            </p:cNvGrpSpPr>
            <p:nvPr/>
          </p:nvGrpSpPr>
          <p:grpSpPr bwMode="auto">
            <a:xfrm>
              <a:off x="5260975" y="1454150"/>
              <a:ext cx="2092325" cy="2032000"/>
              <a:chOff x="5260975" y="1454150"/>
              <a:chExt cx="2092325" cy="2032000"/>
            </a:xfrm>
          </p:grpSpPr>
          <p:pic>
            <p:nvPicPr>
              <p:cNvPr id="25617" name="Picture 17"/>
              <p:cNvPicPr>
                <a:picLocks noChangeAspect="1" noChangeArrowheads="1"/>
              </p:cNvPicPr>
              <p:nvPr/>
            </p:nvPicPr>
            <p:blipFill>
              <a:blip r:embed="rId3"/>
              <a:srcRect/>
              <a:stretch>
                <a:fillRect/>
              </a:stretch>
            </p:blipFill>
            <p:spPr bwMode="auto">
              <a:xfrm>
                <a:off x="5260975" y="1454150"/>
                <a:ext cx="2092326" cy="2032000"/>
              </a:xfrm>
              <a:prstGeom prst="rect">
                <a:avLst/>
              </a:prstGeom>
              <a:noFill/>
              <a:ln w="9525">
                <a:noFill/>
                <a:miter lim="800000"/>
                <a:headEnd/>
                <a:tailEnd/>
              </a:ln>
              <a:effectLst>
                <a:outerShdw dist="50800" dir="2700000" algn="tl" rotWithShape="0">
                  <a:srgbClr val="7F7F7F">
                    <a:alpha val="40000"/>
                  </a:srgbClr>
                </a:outerShdw>
              </a:effectLst>
            </p:spPr>
          </p:pic>
          <p:sp>
            <p:nvSpPr>
              <p:cNvPr id="28723" name="TextBox 25"/>
              <p:cNvSpPr txBox="1">
                <a:spLocks noChangeArrowheads="1"/>
              </p:cNvSpPr>
              <p:nvPr/>
            </p:nvSpPr>
            <p:spPr bwMode="auto">
              <a:xfrm>
                <a:off x="5732463" y="2138363"/>
                <a:ext cx="1058862" cy="554037"/>
              </a:xfrm>
              <a:prstGeom prst="rect">
                <a:avLst/>
              </a:prstGeom>
              <a:noFill/>
              <a:ln w="9525">
                <a:noFill/>
                <a:miter lim="800000"/>
                <a:headEnd/>
                <a:tailEnd/>
              </a:ln>
            </p:spPr>
            <p:txBody>
              <a:bodyPr>
                <a:spAutoFit/>
              </a:bodyPr>
              <a:lstStyle/>
              <a:p>
                <a:pPr algn="ctr"/>
                <a:r>
                  <a:rPr lang="en-US" sz="3000" b="1" dirty="0">
                    <a:solidFill>
                      <a:srgbClr val="7F7F7F"/>
                    </a:solidFill>
                    <a:latin typeface="Calibri" charset="0"/>
                    <a:cs typeface="Calibri" charset="0"/>
                  </a:rPr>
                  <a:t>S.12</a:t>
                </a:r>
              </a:p>
            </p:txBody>
          </p:sp>
        </p:grpSp>
        <p:grpSp>
          <p:nvGrpSpPr>
            <p:cNvPr id="28719" name="Group 22"/>
            <p:cNvGrpSpPr>
              <a:grpSpLocks/>
            </p:cNvGrpSpPr>
            <p:nvPr/>
          </p:nvGrpSpPr>
          <p:grpSpPr bwMode="auto">
            <a:xfrm>
              <a:off x="7136545" y="2400302"/>
              <a:ext cx="2250224" cy="828859"/>
              <a:chOff x="1012938" y="1396148"/>
              <a:chExt cx="2250868" cy="829138"/>
            </a:xfrm>
          </p:grpSpPr>
          <p:cxnSp>
            <p:nvCxnSpPr>
              <p:cNvPr id="24" name="Straight Connector 23"/>
              <p:cNvCxnSpPr/>
              <p:nvPr/>
            </p:nvCxnSpPr>
            <p:spPr>
              <a:xfrm>
                <a:off x="1310729" y="1988485"/>
                <a:ext cx="1872194" cy="0"/>
              </a:xfrm>
              <a:prstGeom prst="line">
                <a:avLst/>
              </a:prstGeom>
              <a:ln>
                <a:solidFill>
                  <a:srgbClr val="FFCC00"/>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012938" y="1396148"/>
                <a:ext cx="2250868" cy="829138"/>
              </a:xfrm>
              <a:prstGeom prst="rect">
                <a:avLst/>
              </a:prstGeom>
              <a:noFill/>
            </p:spPr>
            <p:txBody>
              <a:bodyPr wrap="none" anchor="b" anchorCtr="0">
                <a:spAutoFit/>
              </a:bodyPr>
              <a:lstStyle/>
              <a:p>
                <a:pPr algn="r">
                  <a:lnSpc>
                    <a:spcPts val="1860"/>
                  </a:lnSpc>
                </a:pPr>
                <a:r>
                  <a:rPr lang="el-GR" b="1" dirty="0" smtClean="0">
                    <a:solidFill>
                      <a:schemeClr val="tx1">
                        <a:lumMod val="65000"/>
                        <a:lumOff val="35000"/>
                      </a:schemeClr>
                    </a:solidFill>
                    <a:latin typeface="Calibri" charset="0"/>
                    <a:cs typeface="Calibri" charset="0"/>
                  </a:rPr>
                  <a:t>Χρηματοοικονομικές</a:t>
                </a:r>
              </a:p>
              <a:p>
                <a:pPr algn="r">
                  <a:lnSpc>
                    <a:spcPts val="1860"/>
                  </a:lnSpc>
                </a:pPr>
                <a:r>
                  <a:rPr lang="el-GR" b="1" dirty="0" smtClean="0">
                    <a:solidFill>
                      <a:schemeClr val="tx1">
                        <a:lumMod val="65000"/>
                        <a:lumOff val="35000"/>
                      </a:schemeClr>
                    </a:solidFill>
                    <a:latin typeface="Calibri" charset="0"/>
                    <a:cs typeface="Calibri" charset="0"/>
                  </a:rPr>
                  <a:t>Εταιρείες</a:t>
                </a:r>
              </a:p>
              <a:p>
                <a:pPr algn="r">
                  <a:lnSpc>
                    <a:spcPts val="1860"/>
                  </a:lnSpc>
                </a:pPr>
                <a:endParaRPr lang="el-GR" b="1" dirty="0">
                  <a:solidFill>
                    <a:schemeClr val="tx1">
                      <a:lumMod val="65000"/>
                      <a:lumOff val="35000"/>
                    </a:schemeClr>
                  </a:solidFill>
                  <a:latin typeface="Calibri" charset="0"/>
                  <a:cs typeface="Calibri" charset="0"/>
                </a:endParaRPr>
              </a:p>
            </p:txBody>
          </p:sp>
        </p:grpSp>
      </p:grpSp>
      <p:grpSp>
        <p:nvGrpSpPr>
          <p:cNvPr id="6" name="Group 63"/>
          <p:cNvGrpSpPr>
            <a:grpSpLocks/>
          </p:cNvGrpSpPr>
          <p:nvPr/>
        </p:nvGrpSpPr>
        <p:grpSpPr bwMode="auto">
          <a:xfrm>
            <a:off x="6016505" y="3378200"/>
            <a:ext cx="3370262" cy="2384425"/>
            <a:chOff x="6015038" y="3378200"/>
            <a:chExt cx="3370262" cy="2384425"/>
          </a:xfrm>
        </p:grpSpPr>
        <p:grpSp>
          <p:nvGrpSpPr>
            <p:cNvPr id="28712" name="Group 32"/>
            <p:cNvGrpSpPr>
              <a:grpSpLocks/>
            </p:cNvGrpSpPr>
            <p:nvPr/>
          </p:nvGrpSpPr>
          <p:grpSpPr bwMode="auto">
            <a:xfrm>
              <a:off x="7694733" y="3652840"/>
              <a:ext cx="1690567" cy="619123"/>
              <a:chOff x="1531579" y="1385796"/>
              <a:chExt cx="1691043" cy="619331"/>
            </a:xfrm>
          </p:grpSpPr>
          <p:cxnSp>
            <p:nvCxnSpPr>
              <p:cNvPr id="34" name="Straight Connector 33"/>
              <p:cNvCxnSpPr/>
              <p:nvPr/>
            </p:nvCxnSpPr>
            <p:spPr>
              <a:xfrm>
                <a:off x="1531579" y="2005127"/>
                <a:ext cx="1651345"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946666" y="1385796"/>
                <a:ext cx="1275956" cy="585400"/>
              </a:xfrm>
              <a:prstGeom prst="rect">
                <a:avLst/>
              </a:prstGeom>
              <a:noFill/>
            </p:spPr>
            <p:txBody>
              <a:bodyPr wrap="none" anchor="ctr" anchorCtr="0">
                <a:spAutoFit/>
              </a:bodyPr>
              <a:lstStyle/>
              <a:p>
                <a:pPr algn="r">
                  <a:lnSpc>
                    <a:spcPts val="1860"/>
                  </a:lnSpc>
                </a:pPr>
                <a:r>
                  <a:rPr lang="el-GR" b="1" dirty="0">
                    <a:solidFill>
                      <a:schemeClr val="tx1">
                        <a:lumMod val="65000"/>
                        <a:lumOff val="35000"/>
                      </a:schemeClr>
                    </a:solidFill>
                    <a:latin typeface="Calibri" charset="0"/>
                    <a:cs typeface="Calibri" charset="0"/>
                  </a:rPr>
                  <a:t>Γενική</a:t>
                </a:r>
                <a:endParaRPr lang="en-US" b="1" dirty="0">
                  <a:solidFill>
                    <a:schemeClr val="tx1">
                      <a:lumMod val="65000"/>
                      <a:lumOff val="35000"/>
                    </a:schemeClr>
                  </a:solidFill>
                  <a:latin typeface="Calibri" charset="0"/>
                  <a:cs typeface="Calibri" charset="0"/>
                </a:endParaRPr>
              </a:p>
              <a:p>
                <a:pPr algn="r">
                  <a:lnSpc>
                    <a:spcPts val="1860"/>
                  </a:lnSpc>
                </a:pPr>
                <a:r>
                  <a:rPr lang="el-GR" b="1" dirty="0">
                    <a:solidFill>
                      <a:schemeClr val="tx1">
                        <a:lumMod val="65000"/>
                        <a:lumOff val="35000"/>
                      </a:schemeClr>
                    </a:solidFill>
                    <a:latin typeface="Calibri" charset="0"/>
                    <a:cs typeface="Calibri" charset="0"/>
                  </a:rPr>
                  <a:t>Κυβέρνηση</a:t>
                </a:r>
              </a:p>
            </p:txBody>
          </p:sp>
        </p:grpSp>
        <p:grpSp>
          <p:nvGrpSpPr>
            <p:cNvPr id="28713" name="Group 32"/>
            <p:cNvGrpSpPr>
              <a:grpSpLocks/>
            </p:cNvGrpSpPr>
            <p:nvPr/>
          </p:nvGrpSpPr>
          <p:grpSpPr bwMode="auto">
            <a:xfrm>
              <a:off x="6015038" y="3378200"/>
              <a:ext cx="1477962" cy="2384425"/>
              <a:chOff x="6015038" y="3378200"/>
              <a:chExt cx="1477962" cy="2384425"/>
            </a:xfrm>
          </p:grpSpPr>
          <p:pic>
            <p:nvPicPr>
              <p:cNvPr id="25618" name="Picture 18"/>
              <p:cNvPicPr>
                <a:picLocks noChangeAspect="1" noChangeArrowheads="1"/>
              </p:cNvPicPr>
              <p:nvPr/>
            </p:nvPicPr>
            <p:blipFill>
              <a:blip r:embed="rId4"/>
              <a:srcRect/>
              <a:stretch>
                <a:fillRect/>
              </a:stretch>
            </p:blipFill>
            <p:spPr bwMode="auto">
              <a:xfrm>
                <a:off x="6015038" y="3378200"/>
                <a:ext cx="1477962" cy="2384425"/>
              </a:xfrm>
              <a:prstGeom prst="rect">
                <a:avLst/>
              </a:prstGeom>
              <a:noFill/>
              <a:ln w="9525">
                <a:noFill/>
                <a:miter lim="800000"/>
                <a:headEnd/>
                <a:tailEnd/>
              </a:ln>
              <a:effectLst>
                <a:outerShdw dist="50800" dir="2700000" algn="tl" rotWithShape="0">
                  <a:srgbClr val="7F7F7F">
                    <a:alpha val="40000"/>
                  </a:srgbClr>
                </a:outerShdw>
              </a:effectLst>
            </p:spPr>
          </p:pic>
          <p:sp>
            <p:nvSpPr>
              <p:cNvPr id="28715" name="TextBox 26"/>
              <p:cNvSpPr txBox="1">
                <a:spLocks noChangeArrowheads="1"/>
              </p:cNvSpPr>
              <p:nvPr/>
            </p:nvSpPr>
            <p:spPr bwMode="auto">
              <a:xfrm>
                <a:off x="6374869" y="4097338"/>
                <a:ext cx="1058862" cy="554037"/>
              </a:xfrm>
              <a:prstGeom prst="rect">
                <a:avLst/>
              </a:prstGeom>
              <a:noFill/>
              <a:ln w="9525">
                <a:noFill/>
                <a:miter lim="800000"/>
                <a:headEnd/>
                <a:tailEnd/>
              </a:ln>
            </p:spPr>
            <p:txBody>
              <a:bodyPr>
                <a:spAutoFit/>
              </a:bodyPr>
              <a:lstStyle/>
              <a:p>
                <a:pPr algn="ctr"/>
                <a:r>
                  <a:rPr lang="en-US" sz="3000" b="1" dirty="0">
                    <a:solidFill>
                      <a:srgbClr val="FFFFFF"/>
                    </a:solidFill>
                    <a:latin typeface="Calibri" charset="0"/>
                    <a:cs typeface="Calibri" charset="0"/>
                  </a:rPr>
                  <a:t>S.1</a:t>
                </a:r>
                <a:r>
                  <a:rPr lang="el-GR" sz="3000" b="1" dirty="0">
                    <a:solidFill>
                      <a:srgbClr val="FFFFFF"/>
                    </a:solidFill>
                    <a:latin typeface="Calibri" charset="0"/>
                    <a:cs typeface="Calibri" charset="0"/>
                  </a:rPr>
                  <a:t>3</a:t>
                </a:r>
                <a:endParaRPr lang="en-US" sz="3000" b="1" dirty="0">
                  <a:solidFill>
                    <a:srgbClr val="FFFFFF"/>
                  </a:solidFill>
                  <a:latin typeface="Calibri" charset="0"/>
                  <a:cs typeface="Calibri" charset="0"/>
                </a:endParaRPr>
              </a:p>
            </p:txBody>
          </p:sp>
        </p:grpSp>
      </p:grpSp>
      <p:grpSp>
        <p:nvGrpSpPr>
          <p:cNvPr id="9" name="Group 67"/>
          <p:cNvGrpSpPr>
            <a:grpSpLocks/>
          </p:cNvGrpSpPr>
          <p:nvPr/>
        </p:nvGrpSpPr>
        <p:grpSpPr bwMode="auto">
          <a:xfrm>
            <a:off x="677863" y="1349900"/>
            <a:ext cx="4583112" cy="1553639"/>
            <a:chOff x="678376" y="1349375"/>
            <a:chExt cx="4582599" cy="1554163"/>
          </a:xfrm>
        </p:grpSpPr>
        <p:grpSp>
          <p:nvGrpSpPr>
            <p:cNvPr id="28706" name="Group 20"/>
            <p:cNvGrpSpPr>
              <a:grpSpLocks/>
            </p:cNvGrpSpPr>
            <p:nvPr/>
          </p:nvGrpSpPr>
          <p:grpSpPr bwMode="auto">
            <a:xfrm>
              <a:off x="2968625" y="1349375"/>
              <a:ext cx="2292350" cy="1554163"/>
              <a:chOff x="2968625" y="1349375"/>
              <a:chExt cx="2292350" cy="1554163"/>
            </a:xfrm>
          </p:grpSpPr>
          <p:pic>
            <p:nvPicPr>
              <p:cNvPr id="25622" name="Picture 22"/>
              <p:cNvPicPr>
                <a:picLocks noChangeAspect="1" noChangeArrowheads="1"/>
              </p:cNvPicPr>
              <p:nvPr/>
            </p:nvPicPr>
            <p:blipFill>
              <a:blip r:embed="rId5"/>
              <a:srcRect/>
              <a:stretch>
                <a:fillRect/>
              </a:stretch>
            </p:blipFill>
            <p:spPr bwMode="auto">
              <a:xfrm>
                <a:off x="2968882" y="1348850"/>
                <a:ext cx="2292093" cy="1554688"/>
              </a:xfrm>
              <a:prstGeom prst="rect">
                <a:avLst/>
              </a:prstGeom>
              <a:noFill/>
              <a:ln w="9525">
                <a:noFill/>
                <a:miter lim="800000"/>
                <a:headEnd/>
                <a:tailEnd/>
              </a:ln>
              <a:effectLst>
                <a:outerShdw dist="50800" dir="2700000" algn="tl" rotWithShape="0">
                  <a:srgbClr val="7F7F7F">
                    <a:alpha val="40000"/>
                  </a:srgbClr>
                </a:outerShdw>
              </a:effectLst>
            </p:spPr>
          </p:pic>
          <p:sp>
            <p:nvSpPr>
              <p:cNvPr id="28711" name="TextBox 24"/>
              <p:cNvSpPr txBox="1">
                <a:spLocks noChangeArrowheads="1"/>
              </p:cNvSpPr>
              <p:nvPr/>
            </p:nvSpPr>
            <p:spPr bwMode="auto">
              <a:xfrm>
                <a:off x="3608388" y="1668463"/>
                <a:ext cx="1058862" cy="553998"/>
              </a:xfrm>
              <a:prstGeom prst="rect">
                <a:avLst/>
              </a:prstGeom>
              <a:noFill/>
              <a:ln w="9525">
                <a:noFill/>
                <a:miter lim="800000"/>
                <a:headEnd/>
                <a:tailEnd/>
              </a:ln>
            </p:spPr>
            <p:txBody>
              <a:bodyPr>
                <a:spAutoFit/>
              </a:bodyPr>
              <a:lstStyle/>
              <a:p>
                <a:pPr algn="ctr"/>
                <a:r>
                  <a:rPr lang="en-US" sz="3000" b="1" dirty="0">
                    <a:solidFill>
                      <a:srgbClr val="7F7F7F"/>
                    </a:solidFill>
                    <a:latin typeface="Calibri" charset="0"/>
                    <a:cs typeface="Calibri" charset="0"/>
                  </a:rPr>
                  <a:t>S.11</a:t>
                </a:r>
              </a:p>
            </p:txBody>
          </p:sp>
        </p:grpSp>
        <p:grpSp>
          <p:nvGrpSpPr>
            <p:cNvPr id="28707" name="Group 19"/>
            <p:cNvGrpSpPr>
              <a:grpSpLocks/>
            </p:cNvGrpSpPr>
            <p:nvPr/>
          </p:nvGrpSpPr>
          <p:grpSpPr bwMode="auto">
            <a:xfrm>
              <a:off x="678376" y="1386965"/>
              <a:ext cx="2620615" cy="598680"/>
              <a:chOff x="1075655" y="1396015"/>
              <a:chExt cx="2116069" cy="597420"/>
            </a:xfrm>
          </p:grpSpPr>
          <p:cxnSp>
            <p:nvCxnSpPr>
              <p:cNvPr id="19" name="Straight Connector 18"/>
              <p:cNvCxnSpPr/>
              <p:nvPr/>
            </p:nvCxnSpPr>
            <p:spPr>
              <a:xfrm>
                <a:off x="1151276" y="1991850"/>
                <a:ext cx="1817473" cy="1585"/>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075655" y="1396015"/>
                <a:ext cx="2116069" cy="584168"/>
              </a:xfrm>
              <a:prstGeom prst="rect">
                <a:avLst/>
              </a:prstGeom>
              <a:noFill/>
            </p:spPr>
            <p:txBody>
              <a:bodyPr wrap="square" anchor="b" anchorCtr="0">
                <a:spAutoFit/>
              </a:bodyPr>
              <a:lstStyle/>
              <a:p>
                <a:pPr>
                  <a:lnSpc>
                    <a:spcPts val="1860"/>
                  </a:lnSpc>
                </a:pPr>
                <a:r>
                  <a:rPr lang="el-GR" b="1" dirty="0" smtClean="0">
                    <a:solidFill>
                      <a:schemeClr val="tx1">
                        <a:lumMod val="65000"/>
                        <a:lumOff val="35000"/>
                      </a:schemeClr>
                    </a:solidFill>
                    <a:latin typeface="Calibri" charset="0"/>
                    <a:cs typeface="Calibri" charset="0"/>
                  </a:rPr>
                  <a:t>Μη Χρηματοοικονομικές</a:t>
                </a:r>
              </a:p>
              <a:p>
                <a:pPr>
                  <a:lnSpc>
                    <a:spcPts val="1860"/>
                  </a:lnSpc>
                </a:pPr>
                <a:r>
                  <a:rPr lang="el-GR" b="1" dirty="0" smtClean="0">
                    <a:solidFill>
                      <a:schemeClr val="tx1">
                        <a:lumMod val="65000"/>
                        <a:lumOff val="35000"/>
                      </a:schemeClr>
                    </a:solidFill>
                    <a:latin typeface="Calibri" charset="0"/>
                    <a:cs typeface="Calibri" charset="0"/>
                  </a:rPr>
                  <a:t>Εταιρείες</a:t>
                </a:r>
                <a:endParaRPr lang="el-GR" b="1" dirty="0">
                  <a:solidFill>
                    <a:schemeClr val="tx1">
                      <a:lumMod val="65000"/>
                      <a:lumOff val="35000"/>
                    </a:schemeClr>
                  </a:solidFill>
                  <a:latin typeface="Calibri" charset="0"/>
                  <a:cs typeface="Calibri" charset="0"/>
                </a:endParaRPr>
              </a:p>
            </p:txBody>
          </p:sp>
        </p:grpSp>
      </p:grpSp>
      <p:grpSp>
        <p:nvGrpSpPr>
          <p:cNvPr id="13" name="Group 64"/>
          <p:cNvGrpSpPr>
            <a:grpSpLocks/>
          </p:cNvGrpSpPr>
          <p:nvPr/>
        </p:nvGrpSpPr>
        <p:grpSpPr bwMode="auto">
          <a:xfrm>
            <a:off x="4379255" y="5162021"/>
            <a:ext cx="4863575" cy="1512887"/>
            <a:chOff x="4365625" y="5170488"/>
            <a:chExt cx="4863799" cy="1512887"/>
          </a:xfrm>
        </p:grpSpPr>
        <p:grpSp>
          <p:nvGrpSpPr>
            <p:cNvPr id="28700" name="Group 43"/>
            <p:cNvGrpSpPr>
              <a:grpSpLocks/>
            </p:cNvGrpSpPr>
            <p:nvPr/>
          </p:nvGrpSpPr>
          <p:grpSpPr bwMode="auto">
            <a:xfrm>
              <a:off x="4365625" y="5170488"/>
              <a:ext cx="2271713" cy="1512887"/>
              <a:chOff x="4365625" y="5170488"/>
              <a:chExt cx="2271713" cy="1512887"/>
            </a:xfrm>
          </p:grpSpPr>
          <p:pic>
            <p:nvPicPr>
              <p:cNvPr id="25619" name="Picture 19"/>
              <p:cNvPicPr>
                <a:picLocks noChangeAspect="1" noChangeArrowheads="1"/>
              </p:cNvPicPr>
              <p:nvPr/>
            </p:nvPicPr>
            <p:blipFill>
              <a:blip r:embed="rId6"/>
              <a:srcRect/>
              <a:stretch>
                <a:fillRect/>
              </a:stretch>
            </p:blipFill>
            <p:spPr bwMode="auto">
              <a:xfrm>
                <a:off x="4365625" y="5170488"/>
                <a:ext cx="2271819" cy="1512887"/>
              </a:xfrm>
              <a:prstGeom prst="rect">
                <a:avLst/>
              </a:prstGeom>
              <a:noFill/>
              <a:ln w="9525">
                <a:noFill/>
                <a:miter lim="800000"/>
                <a:headEnd/>
                <a:tailEnd/>
              </a:ln>
              <a:effectLst>
                <a:outerShdw dist="50800" dir="2700000" algn="tl" rotWithShape="0">
                  <a:srgbClr val="7F7F7F">
                    <a:alpha val="40000"/>
                  </a:srgbClr>
                </a:outerShdw>
              </a:effectLst>
            </p:spPr>
          </p:pic>
          <p:sp>
            <p:nvSpPr>
              <p:cNvPr id="28705" name="TextBox 27"/>
              <p:cNvSpPr txBox="1">
                <a:spLocks noChangeArrowheads="1"/>
              </p:cNvSpPr>
              <p:nvPr/>
            </p:nvSpPr>
            <p:spPr bwMode="auto">
              <a:xfrm>
                <a:off x="4956203" y="5762625"/>
                <a:ext cx="1058912" cy="554038"/>
              </a:xfrm>
              <a:prstGeom prst="rect">
                <a:avLst/>
              </a:prstGeom>
              <a:noFill/>
              <a:ln w="9525">
                <a:noFill/>
                <a:miter lim="800000"/>
                <a:headEnd/>
                <a:tailEnd/>
              </a:ln>
            </p:spPr>
            <p:txBody>
              <a:bodyPr>
                <a:spAutoFit/>
              </a:bodyPr>
              <a:lstStyle/>
              <a:p>
                <a:pPr algn="ctr"/>
                <a:r>
                  <a:rPr lang="en-US" sz="3000" b="1" dirty="0">
                    <a:solidFill>
                      <a:srgbClr val="7F7F7F"/>
                    </a:solidFill>
                    <a:latin typeface="Calibri" charset="0"/>
                    <a:cs typeface="Calibri" charset="0"/>
                  </a:rPr>
                  <a:t>S.14</a:t>
                </a:r>
              </a:p>
            </p:txBody>
          </p:sp>
        </p:grpSp>
        <p:grpSp>
          <p:nvGrpSpPr>
            <p:cNvPr id="28701" name="Group 32"/>
            <p:cNvGrpSpPr>
              <a:grpSpLocks/>
            </p:cNvGrpSpPr>
            <p:nvPr/>
          </p:nvGrpSpPr>
          <p:grpSpPr bwMode="auto">
            <a:xfrm>
              <a:off x="6362798" y="5864225"/>
              <a:ext cx="2866626" cy="387351"/>
              <a:chOff x="397532" y="1607840"/>
              <a:chExt cx="2867438" cy="387477"/>
            </a:xfrm>
          </p:grpSpPr>
          <p:cxnSp>
            <p:nvCxnSpPr>
              <p:cNvPr id="40" name="Straight Connector 39"/>
              <p:cNvCxnSpPr/>
              <p:nvPr/>
            </p:nvCxnSpPr>
            <p:spPr>
              <a:xfrm>
                <a:off x="397532" y="1995316"/>
                <a:ext cx="2785390" cy="1"/>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950086" y="1607840"/>
                <a:ext cx="1314884" cy="370008"/>
              </a:xfrm>
              <a:prstGeom prst="rect">
                <a:avLst/>
              </a:prstGeom>
              <a:noFill/>
            </p:spPr>
            <p:txBody>
              <a:bodyPr wrap="none">
                <a:spAutoFit/>
              </a:bodyPr>
              <a:lstStyle/>
              <a:p>
                <a:pPr algn="r"/>
                <a:r>
                  <a:rPr lang="el-GR" b="1" dirty="0">
                    <a:solidFill>
                      <a:schemeClr val="tx1">
                        <a:lumMod val="65000"/>
                        <a:lumOff val="35000"/>
                      </a:schemeClr>
                    </a:solidFill>
                    <a:latin typeface="Calibri" charset="0"/>
                    <a:cs typeface="Calibri" charset="0"/>
                  </a:rPr>
                  <a:t>Νοικοκυριά</a:t>
                </a:r>
              </a:p>
            </p:txBody>
          </p:sp>
        </p:grpSp>
      </p:grpSp>
      <p:grpSp>
        <p:nvGrpSpPr>
          <p:cNvPr id="16" name="Group 65"/>
          <p:cNvGrpSpPr>
            <a:grpSpLocks/>
          </p:cNvGrpSpPr>
          <p:nvPr/>
        </p:nvGrpSpPr>
        <p:grpSpPr bwMode="auto">
          <a:xfrm>
            <a:off x="505142" y="4586288"/>
            <a:ext cx="3860482" cy="1989137"/>
            <a:chOff x="505681" y="4586288"/>
            <a:chExt cx="3859944" cy="1989137"/>
          </a:xfrm>
        </p:grpSpPr>
        <p:grpSp>
          <p:nvGrpSpPr>
            <p:cNvPr id="28694" name="Group 54"/>
            <p:cNvGrpSpPr>
              <a:grpSpLocks/>
            </p:cNvGrpSpPr>
            <p:nvPr/>
          </p:nvGrpSpPr>
          <p:grpSpPr bwMode="auto">
            <a:xfrm>
              <a:off x="2319338" y="4586288"/>
              <a:ext cx="2046287" cy="1989137"/>
              <a:chOff x="2319338" y="4586288"/>
              <a:chExt cx="2046287" cy="1989137"/>
            </a:xfrm>
          </p:grpSpPr>
          <p:pic>
            <p:nvPicPr>
              <p:cNvPr id="25620" name="Picture 20"/>
              <p:cNvPicPr>
                <a:picLocks noChangeAspect="1" noChangeArrowheads="1"/>
              </p:cNvPicPr>
              <p:nvPr/>
            </p:nvPicPr>
            <p:blipFill>
              <a:blip r:embed="rId7"/>
              <a:srcRect/>
              <a:stretch>
                <a:fillRect/>
              </a:stretch>
            </p:blipFill>
            <p:spPr bwMode="auto">
              <a:xfrm>
                <a:off x="2319623" y="4586288"/>
                <a:ext cx="2046002" cy="1989137"/>
              </a:xfrm>
              <a:prstGeom prst="rect">
                <a:avLst/>
              </a:prstGeom>
              <a:noFill/>
              <a:ln w="9525">
                <a:noFill/>
                <a:miter lim="800000"/>
                <a:headEnd/>
                <a:tailEnd/>
              </a:ln>
              <a:effectLst>
                <a:outerShdw dist="50800" dir="2700000" algn="tl" rotWithShape="0">
                  <a:srgbClr val="7F7F7F">
                    <a:alpha val="40000"/>
                  </a:srgbClr>
                </a:outerShdw>
              </a:effectLst>
            </p:spPr>
          </p:pic>
          <p:sp>
            <p:nvSpPr>
              <p:cNvPr id="28699" name="TextBox 28"/>
              <p:cNvSpPr txBox="1">
                <a:spLocks noChangeArrowheads="1"/>
              </p:cNvSpPr>
              <p:nvPr/>
            </p:nvSpPr>
            <p:spPr bwMode="auto">
              <a:xfrm>
                <a:off x="2811679" y="5310188"/>
                <a:ext cx="1058715" cy="554037"/>
              </a:xfrm>
              <a:prstGeom prst="rect">
                <a:avLst/>
              </a:prstGeom>
              <a:noFill/>
              <a:ln w="9525">
                <a:noFill/>
                <a:miter lim="800000"/>
                <a:headEnd/>
                <a:tailEnd/>
              </a:ln>
            </p:spPr>
            <p:txBody>
              <a:bodyPr>
                <a:spAutoFit/>
              </a:bodyPr>
              <a:lstStyle/>
              <a:p>
                <a:pPr algn="ctr"/>
                <a:r>
                  <a:rPr lang="en-US" sz="3000" b="1" dirty="0">
                    <a:solidFill>
                      <a:srgbClr val="7F7F7F"/>
                    </a:solidFill>
                    <a:latin typeface="Calibri" charset="0"/>
                    <a:cs typeface="Calibri" charset="0"/>
                  </a:rPr>
                  <a:t>S.15</a:t>
                </a:r>
              </a:p>
            </p:txBody>
          </p:sp>
        </p:grpSp>
        <p:grpSp>
          <p:nvGrpSpPr>
            <p:cNvPr id="28695" name="Group 19"/>
            <p:cNvGrpSpPr>
              <a:grpSpLocks/>
            </p:cNvGrpSpPr>
            <p:nvPr/>
          </p:nvGrpSpPr>
          <p:grpSpPr bwMode="auto">
            <a:xfrm>
              <a:off x="505681" y="5183430"/>
              <a:ext cx="2683766" cy="1107831"/>
              <a:chOff x="902906" y="887719"/>
              <a:chExt cx="2684607" cy="1105499"/>
            </a:xfrm>
          </p:grpSpPr>
          <p:cxnSp>
            <p:nvCxnSpPr>
              <p:cNvPr id="46" name="Straight Connector 45"/>
              <p:cNvCxnSpPr/>
              <p:nvPr/>
            </p:nvCxnSpPr>
            <p:spPr>
              <a:xfrm>
                <a:off x="967688" y="1993218"/>
                <a:ext cx="2619825" cy="0"/>
              </a:xfrm>
              <a:prstGeom prst="line">
                <a:avLst/>
              </a:prstGeom>
              <a:ln>
                <a:solidFill>
                  <a:srgbClr val="FFCC00"/>
                </a:solidFill>
              </a:ln>
              <a:effectLst/>
            </p:spPr>
            <p:style>
              <a:lnRef idx="2">
                <a:schemeClr val="accent1"/>
              </a:lnRef>
              <a:fillRef idx="0">
                <a:schemeClr val="accent1"/>
              </a:fillRef>
              <a:effectRef idx="1">
                <a:schemeClr val="accent1"/>
              </a:effectRef>
              <a:fontRef idx="minor">
                <a:schemeClr val="tx1"/>
              </a:fontRef>
            </p:style>
          </p:cxnSp>
          <p:sp>
            <p:nvSpPr>
              <p:cNvPr id="28697" name="TextBox 46"/>
              <p:cNvSpPr txBox="1">
                <a:spLocks noChangeArrowheads="1"/>
              </p:cNvSpPr>
              <p:nvPr/>
            </p:nvSpPr>
            <p:spPr bwMode="auto">
              <a:xfrm>
                <a:off x="902906" y="887719"/>
                <a:ext cx="2345144" cy="1070258"/>
              </a:xfrm>
              <a:prstGeom prst="rect">
                <a:avLst/>
              </a:prstGeom>
              <a:noFill/>
              <a:ln w="9525">
                <a:noFill/>
                <a:miter lim="800000"/>
                <a:headEnd/>
                <a:tailEnd/>
              </a:ln>
            </p:spPr>
            <p:txBody>
              <a:bodyPr wrap="square" anchor="b" anchorCtr="0">
                <a:spAutoFit/>
              </a:bodyPr>
              <a:lstStyle/>
              <a:p>
                <a:pPr>
                  <a:lnSpc>
                    <a:spcPts val="1860"/>
                  </a:lnSpc>
                </a:pPr>
                <a:r>
                  <a:rPr lang="el-GR" b="1" dirty="0" smtClean="0">
                    <a:solidFill>
                      <a:schemeClr val="tx1">
                        <a:lumMod val="65000"/>
                        <a:lumOff val="35000"/>
                      </a:schemeClr>
                    </a:solidFill>
                    <a:latin typeface="Calibri" charset="0"/>
                    <a:cs typeface="Calibri" charset="0"/>
                  </a:rPr>
                  <a:t>Μη Κερδοσκοπικά</a:t>
                </a:r>
                <a:endParaRPr lang="en-US" b="1" dirty="0" smtClean="0">
                  <a:solidFill>
                    <a:schemeClr val="tx1">
                      <a:lumMod val="65000"/>
                      <a:lumOff val="35000"/>
                    </a:schemeClr>
                  </a:solidFill>
                  <a:latin typeface="Calibri" charset="0"/>
                  <a:cs typeface="Calibri" charset="0"/>
                </a:endParaRPr>
              </a:p>
              <a:p>
                <a:pPr>
                  <a:lnSpc>
                    <a:spcPts val="1860"/>
                  </a:lnSpc>
                </a:pPr>
                <a:r>
                  <a:rPr lang="el-GR" b="1" dirty="0" smtClean="0">
                    <a:solidFill>
                      <a:schemeClr val="tx1">
                        <a:lumMod val="65000"/>
                        <a:lumOff val="35000"/>
                      </a:schemeClr>
                    </a:solidFill>
                    <a:latin typeface="Calibri" charset="0"/>
                    <a:cs typeface="Calibri" charset="0"/>
                  </a:rPr>
                  <a:t>Ιδρύματα που </a:t>
                </a:r>
              </a:p>
              <a:p>
                <a:pPr>
                  <a:lnSpc>
                    <a:spcPts val="1860"/>
                  </a:lnSpc>
                </a:pPr>
                <a:r>
                  <a:rPr lang="el-GR" b="1" dirty="0" smtClean="0">
                    <a:solidFill>
                      <a:schemeClr val="tx1">
                        <a:lumMod val="65000"/>
                        <a:lumOff val="35000"/>
                      </a:schemeClr>
                    </a:solidFill>
                    <a:latin typeface="Calibri" charset="0"/>
                    <a:cs typeface="Calibri" charset="0"/>
                  </a:rPr>
                  <a:t>Εξυπηρετούν</a:t>
                </a:r>
              </a:p>
              <a:p>
                <a:pPr>
                  <a:lnSpc>
                    <a:spcPts val="1860"/>
                  </a:lnSpc>
                </a:pPr>
                <a:r>
                  <a:rPr lang="el-GR" b="1" dirty="0" smtClean="0">
                    <a:solidFill>
                      <a:schemeClr val="tx1">
                        <a:lumMod val="65000"/>
                        <a:lumOff val="35000"/>
                      </a:schemeClr>
                    </a:solidFill>
                    <a:latin typeface="Calibri" charset="0"/>
                    <a:cs typeface="Calibri" charset="0"/>
                  </a:rPr>
                  <a:t>Νοικοκυριά (ΜΚΙΕΝ</a:t>
                </a:r>
                <a:r>
                  <a:rPr lang="en-US" b="1" dirty="0" smtClean="0">
                    <a:solidFill>
                      <a:schemeClr val="tx1">
                        <a:lumMod val="65000"/>
                        <a:lumOff val="35000"/>
                      </a:schemeClr>
                    </a:solidFill>
                    <a:latin typeface="Calibri" charset="0"/>
                    <a:cs typeface="Calibri" charset="0"/>
                  </a:rPr>
                  <a:t>)</a:t>
                </a:r>
                <a:endParaRPr lang="el-GR" b="1" dirty="0">
                  <a:solidFill>
                    <a:schemeClr val="tx1">
                      <a:lumMod val="65000"/>
                      <a:lumOff val="35000"/>
                    </a:schemeClr>
                  </a:solidFill>
                  <a:latin typeface="Calibri" charset="0"/>
                  <a:cs typeface="Calibri" charset="0"/>
                </a:endParaRPr>
              </a:p>
            </p:txBody>
          </p:sp>
        </p:grpSp>
      </p:grpSp>
      <p:grpSp>
        <p:nvGrpSpPr>
          <p:cNvPr id="21" name="Group 66"/>
          <p:cNvGrpSpPr>
            <a:grpSpLocks/>
          </p:cNvGrpSpPr>
          <p:nvPr/>
        </p:nvGrpSpPr>
        <p:grpSpPr bwMode="auto">
          <a:xfrm>
            <a:off x="677863" y="2352675"/>
            <a:ext cx="2930525" cy="2322513"/>
            <a:chOff x="678376" y="2352675"/>
            <a:chExt cx="2930012" cy="2322513"/>
          </a:xfrm>
        </p:grpSpPr>
        <p:grpSp>
          <p:nvGrpSpPr>
            <p:cNvPr id="28688" name="Group 55"/>
            <p:cNvGrpSpPr>
              <a:grpSpLocks/>
            </p:cNvGrpSpPr>
            <p:nvPr/>
          </p:nvGrpSpPr>
          <p:grpSpPr bwMode="auto">
            <a:xfrm>
              <a:off x="2181225" y="2352675"/>
              <a:ext cx="1427163" cy="2322513"/>
              <a:chOff x="2181225" y="2352675"/>
              <a:chExt cx="1427163" cy="2322513"/>
            </a:xfrm>
          </p:grpSpPr>
          <p:pic>
            <p:nvPicPr>
              <p:cNvPr id="25621" name="Picture 21"/>
              <p:cNvPicPr>
                <a:picLocks noChangeAspect="1" noChangeArrowheads="1"/>
              </p:cNvPicPr>
              <p:nvPr/>
            </p:nvPicPr>
            <p:blipFill>
              <a:blip r:embed="rId8"/>
              <a:srcRect/>
              <a:stretch>
                <a:fillRect/>
              </a:stretch>
            </p:blipFill>
            <p:spPr bwMode="auto">
              <a:xfrm>
                <a:off x="2181475" y="2352675"/>
                <a:ext cx="1426913" cy="2322513"/>
              </a:xfrm>
              <a:prstGeom prst="rect">
                <a:avLst/>
              </a:prstGeom>
              <a:noFill/>
              <a:ln w="9525">
                <a:noFill/>
                <a:miter lim="800000"/>
                <a:headEnd/>
                <a:tailEnd/>
              </a:ln>
              <a:effectLst>
                <a:outerShdw dist="50800" dir="2700000" algn="tl" rotWithShape="0">
                  <a:srgbClr val="7F7F7F">
                    <a:alpha val="40000"/>
                  </a:srgbClr>
                </a:outerShdw>
              </a:effectLst>
            </p:spPr>
          </p:pic>
          <p:sp>
            <p:nvSpPr>
              <p:cNvPr id="28693" name="TextBox 29"/>
              <p:cNvSpPr txBox="1">
                <a:spLocks noChangeArrowheads="1"/>
              </p:cNvSpPr>
              <p:nvPr/>
            </p:nvSpPr>
            <p:spPr bwMode="auto">
              <a:xfrm>
                <a:off x="2238375" y="3209131"/>
                <a:ext cx="1060450" cy="554037"/>
              </a:xfrm>
              <a:prstGeom prst="rect">
                <a:avLst/>
              </a:prstGeom>
              <a:noFill/>
              <a:ln w="9525">
                <a:noFill/>
                <a:miter lim="800000"/>
                <a:headEnd/>
                <a:tailEnd/>
              </a:ln>
            </p:spPr>
            <p:txBody>
              <a:bodyPr>
                <a:spAutoFit/>
              </a:bodyPr>
              <a:lstStyle/>
              <a:p>
                <a:pPr algn="ctr"/>
                <a:r>
                  <a:rPr lang="en-US" sz="3000" b="1" dirty="0">
                    <a:solidFill>
                      <a:schemeClr val="bg1"/>
                    </a:solidFill>
                    <a:latin typeface="Calibri" charset="0"/>
                    <a:cs typeface="Calibri" charset="0"/>
                  </a:rPr>
                  <a:t>S.2</a:t>
                </a:r>
              </a:p>
            </p:txBody>
          </p:sp>
        </p:grpSp>
        <p:grpSp>
          <p:nvGrpSpPr>
            <p:cNvPr id="28689" name="Group 19"/>
            <p:cNvGrpSpPr>
              <a:grpSpLocks/>
            </p:cNvGrpSpPr>
            <p:nvPr/>
          </p:nvGrpSpPr>
          <p:grpSpPr bwMode="auto">
            <a:xfrm>
              <a:off x="678376" y="3429002"/>
              <a:ext cx="1311045" cy="595311"/>
              <a:chOff x="1075655" y="1396334"/>
              <a:chExt cx="1878212" cy="595513"/>
            </a:xfrm>
          </p:grpSpPr>
          <p:cxnSp>
            <p:nvCxnSpPr>
              <p:cNvPr id="53" name="Straight Connector 52"/>
              <p:cNvCxnSpPr/>
              <p:nvPr/>
            </p:nvCxnSpPr>
            <p:spPr>
              <a:xfrm>
                <a:off x="1152966" y="1991847"/>
                <a:ext cx="1800901"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075655" y="1396334"/>
                <a:ext cx="1878212" cy="585402"/>
              </a:xfrm>
              <a:prstGeom prst="rect">
                <a:avLst/>
              </a:prstGeom>
              <a:noFill/>
            </p:spPr>
            <p:txBody>
              <a:bodyPr anchor="b" anchorCtr="0">
                <a:spAutoFit/>
              </a:bodyPr>
              <a:lstStyle/>
              <a:p>
                <a:pPr>
                  <a:lnSpc>
                    <a:spcPts val="1860"/>
                  </a:lnSpc>
                </a:pPr>
                <a:r>
                  <a:rPr lang="el-GR" b="1" dirty="0">
                    <a:solidFill>
                      <a:schemeClr val="tx1">
                        <a:lumMod val="65000"/>
                        <a:lumOff val="35000"/>
                      </a:schemeClr>
                    </a:solidFill>
                    <a:latin typeface="Calibri" charset="0"/>
                    <a:cs typeface="Calibri" charset="0"/>
                  </a:rPr>
                  <a:t>Αλλοδαπή (</a:t>
                </a:r>
                <a:r>
                  <a:rPr lang="en-US" b="1" dirty="0">
                    <a:solidFill>
                      <a:schemeClr val="tx1">
                        <a:lumMod val="65000"/>
                        <a:lumOff val="35000"/>
                      </a:schemeClr>
                    </a:solidFill>
                    <a:latin typeface="Calibri" charset="0"/>
                    <a:cs typeface="Calibri" charset="0"/>
                  </a:rPr>
                  <a:t>ROW)</a:t>
                </a:r>
                <a:endParaRPr lang="el-GR" b="1" dirty="0">
                  <a:solidFill>
                    <a:schemeClr val="tx1">
                      <a:lumMod val="65000"/>
                      <a:lumOff val="35000"/>
                    </a:schemeClr>
                  </a:solidFill>
                  <a:latin typeface="Calibri" charset="0"/>
                  <a:cs typeface="Calibri" charset="0"/>
                </a:endParaRPr>
              </a:p>
            </p:txBody>
          </p:sp>
        </p:grpSp>
      </p:grpSp>
      <p:sp>
        <p:nvSpPr>
          <p:cNvPr id="28676"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ΘΕΣΜΙΚΟΙ ΤΟΜΕΙΣ</a:t>
            </a:r>
            <a:endParaRPr lang="en-US" sz="2400" smtClean="0">
              <a:solidFill>
                <a:srgbClr val="595959"/>
              </a:solidFill>
            </a:endParaRPr>
          </a:p>
        </p:txBody>
      </p:sp>
      <p:sp>
        <p:nvSpPr>
          <p:cNvPr id="28683" name="Slide Number Placeholder 54"/>
          <p:cNvSpPr>
            <a:spLocks noGrp="1"/>
          </p:cNvSpPr>
          <p:nvPr>
            <p:ph type="sldNum" sz="quarter" idx="10"/>
          </p:nvPr>
        </p:nvSpPr>
        <p:spPr bwMode="auto">
          <a:noFill/>
          <a:ln>
            <a:miter lim="800000"/>
            <a:headEnd/>
            <a:tailEnd/>
          </a:ln>
        </p:spPr>
        <p:txBody>
          <a:bodyPr/>
          <a:lstStyle/>
          <a:p>
            <a:fld id="{C9FC7AA8-4510-4423-8254-BC99CCA6DABD}" type="slidenum">
              <a:rPr lang="en-US"/>
              <a:pPr/>
              <a:t>20</a:t>
            </a:fld>
            <a:endParaRPr lang="en-US"/>
          </a:p>
        </p:txBody>
      </p:sp>
      <p:grpSp>
        <p:nvGrpSpPr>
          <p:cNvPr id="25" name="Group 48"/>
          <p:cNvGrpSpPr>
            <a:grpSpLocks/>
          </p:cNvGrpSpPr>
          <p:nvPr/>
        </p:nvGrpSpPr>
        <p:grpSpPr bwMode="auto">
          <a:xfrm>
            <a:off x="2091269" y="1310220"/>
            <a:ext cx="5487988" cy="5487988"/>
            <a:chOff x="2852363" y="1821851"/>
            <a:chExt cx="4170362" cy="4170362"/>
          </a:xfrm>
        </p:grpSpPr>
        <p:grpSp>
          <p:nvGrpSpPr>
            <p:cNvPr id="28684" name="Group 68"/>
            <p:cNvGrpSpPr>
              <a:grpSpLocks/>
            </p:cNvGrpSpPr>
            <p:nvPr/>
          </p:nvGrpSpPr>
          <p:grpSpPr bwMode="auto">
            <a:xfrm>
              <a:off x="2852363" y="1821851"/>
              <a:ext cx="4170362" cy="4170362"/>
              <a:chOff x="3846326" y="3054350"/>
              <a:chExt cx="2033588" cy="2033588"/>
            </a:xfrm>
          </p:grpSpPr>
          <p:sp>
            <p:nvSpPr>
              <p:cNvPr id="10" name="Oval 9"/>
              <p:cNvSpPr/>
              <p:nvPr/>
            </p:nvSpPr>
            <p:spPr>
              <a:xfrm>
                <a:off x="3972800" y="3180824"/>
                <a:ext cx="1780639" cy="1780639"/>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8686" name="Picture 23"/>
              <p:cNvPicPr>
                <a:picLocks noChangeAspect="1" noChangeArrowheads="1"/>
              </p:cNvPicPr>
              <p:nvPr/>
            </p:nvPicPr>
            <p:blipFill>
              <a:blip r:embed="rId2"/>
              <a:srcRect/>
              <a:stretch>
                <a:fillRect/>
              </a:stretch>
            </p:blipFill>
            <p:spPr bwMode="auto">
              <a:xfrm>
                <a:off x="3846326" y="3054350"/>
                <a:ext cx="2033588" cy="2033588"/>
              </a:xfrm>
              <a:prstGeom prst="rect">
                <a:avLst/>
              </a:prstGeom>
              <a:noFill/>
              <a:ln w="9525">
                <a:noFill/>
                <a:miter lim="800000"/>
                <a:headEnd/>
                <a:tailEnd/>
              </a:ln>
            </p:spPr>
          </p:pic>
        </p:grpSp>
        <p:sp>
          <p:nvSpPr>
            <p:cNvPr id="48" name="TextBox 47"/>
            <p:cNvSpPr txBox="1"/>
            <p:nvPr/>
          </p:nvSpPr>
          <p:spPr>
            <a:xfrm>
              <a:off x="3134650" y="2351440"/>
              <a:ext cx="3605789" cy="3111183"/>
            </a:xfrm>
            <a:prstGeom prst="rect">
              <a:avLst/>
            </a:prstGeom>
            <a:noFill/>
          </p:spPr>
          <p:txBody>
            <a:bodyPr>
              <a:spAutoFit/>
            </a:bodyPr>
            <a:lstStyle/>
            <a:p>
              <a:pPr algn="ctr"/>
              <a:r>
                <a:rPr lang="el-GR" sz="2000" b="1" dirty="0">
                  <a:solidFill>
                    <a:srgbClr val="FFCC00"/>
                  </a:solidFill>
                  <a:latin typeface="Calibri" charset="0"/>
                </a:rPr>
                <a:t>Η βασική μονάδα που</a:t>
              </a:r>
              <a:r>
                <a:rPr lang="en-US" sz="2000" b="1" dirty="0">
                  <a:solidFill>
                    <a:srgbClr val="FFCC00"/>
                  </a:solidFill>
                  <a:latin typeface="Calibri" charset="0"/>
                </a:rPr>
                <a:t/>
              </a:r>
              <a:br>
                <a:rPr lang="en-US" sz="2000" b="1" dirty="0">
                  <a:solidFill>
                    <a:srgbClr val="FFCC00"/>
                  </a:solidFill>
                  <a:latin typeface="Calibri" charset="0"/>
                </a:rPr>
              </a:br>
              <a:r>
                <a:rPr lang="el-GR" sz="2000" b="1" dirty="0">
                  <a:solidFill>
                    <a:srgbClr val="FFCC00"/>
                  </a:solidFill>
                  <a:latin typeface="Calibri" charset="0"/>
                </a:rPr>
                <a:t>χρησιμοποιείται για την</a:t>
              </a:r>
            </a:p>
            <a:p>
              <a:pPr algn="ctr"/>
              <a:r>
                <a:rPr lang="el-GR" sz="2000" b="1" dirty="0">
                  <a:solidFill>
                    <a:srgbClr val="FFCC00"/>
                  </a:solidFill>
                  <a:latin typeface="Calibri" charset="0"/>
                </a:rPr>
                <a:t>ανάλυση της οικονομικής</a:t>
              </a:r>
              <a:endParaRPr lang="en-US" sz="2000" b="1" dirty="0">
                <a:solidFill>
                  <a:srgbClr val="FFCC00"/>
                </a:solidFill>
                <a:latin typeface="Calibri" charset="0"/>
              </a:endParaRPr>
            </a:p>
            <a:p>
              <a:pPr algn="ctr"/>
              <a:r>
                <a:rPr lang="el-GR" sz="2000" b="1" dirty="0">
                  <a:solidFill>
                    <a:srgbClr val="FFCC00"/>
                  </a:solidFill>
                  <a:latin typeface="Calibri" charset="0"/>
                </a:rPr>
                <a:t>συμπεριφοράς</a:t>
              </a:r>
              <a:r>
                <a:rPr lang="en-US" sz="2000" b="1" dirty="0">
                  <a:solidFill>
                    <a:srgbClr val="FFCC00"/>
                  </a:solidFill>
                  <a:latin typeface="Calibri" charset="0"/>
                </a:rPr>
                <a:t> </a:t>
              </a:r>
              <a:r>
                <a:rPr lang="el-GR" sz="2000" b="1" dirty="0">
                  <a:solidFill>
                    <a:srgbClr val="FFCC00"/>
                  </a:solidFill>
                  <a:latin typeface="Calibri" charset="0"/>
                </a:rPr>
                <a:t>είναι</a:t>
              </a:r>
              <a:r>
                <a:rPr lang="en-US" sz="2000" b="1" dirty="0">
                  <a:solidFill>
                    <a:srgbClr val="FFCC00"/>
                  </a:solidFill>
                  <a:latin typeface="Calibri" charset="0"/>
                </a:rPr>
                <a:t> </a:t>
              </a:r>
              <a:r>
                <a:rPr lang="el-GR" sz="2000" b="1" dirty="0">
                  <a:solidFill>
                    <a:srgbClr val="FFCC00"/>
                  </a:solidFill>
                  <a:latin typeface="Calibri" charset="0"/>
                </a:rPr>
                <a:t>η θεσμική μονάδα</a:t>
              </a:r>
              <a:r>
                <a:rPr lang="en-US" sz="2000" b="1" dirty="0">
                  <a:solidFill>
                    <a:srgbClr val="FFCC00"/>
                  </a:solidFill>
                  <a:latin typeface="Calibri" charset="0"/>
                </a:rPr>
                <a:t>.</a:t>
              </a:r>
              <a:endParaRPr lang="el-GR" sz="2000" b="1" dirty="0">
                <a:solidFill>
                  <a:srgbClr val="FFCC00"/>
                </a:solidFill>
                <a:latin typeface="Calibri" charset="0"/>
              </a:endParaRPr>
            </a:p>
            <a:p>
              <a:pPr algn="ctr"/>
              <a:endParaRPr lang="en-US" sz="2000" dirty="0">
                <a:solidFill>
                  <a:srgbClr val="FFCC00"/>
                </a:solidFill>
                <a:latin typeface="Calibri" charset="0"/>
              </a:endParaRPr>
            </a:p>
            <a:p>
              <a:pPr algn="ctr"/>
              <a:r>
                <a:rPr lang="el-GR" sz="2000" b="1" dirty="0" smtClean="0">
                  <a:solidFill>
                    <a:srgbClr val="FFCC00"/>
                  </a:solidFill>
                  <a:latin typeface="Calibri" charset="0"/>
                </a:rPr>
                <a:t>Μία </a:t>
              </a:r>
              <a:r>
                <a:rPr lang="el-GR" sz="2000" b="1" dirty="0">
                  <a:solidFill>
                    <a:srgbClr val="FFCC00"/>
                  </a:solidFill>
                  <a:latin typeface="Calibri" charset="0"/>
                </a:rPr>
                <a:t>μονάδα θεωρείται ως θεσμική αν:</a:t>
              </a:r>
              <a:endParaRPr lang="en-US" sz="2000" b="1" dirty="0">
                <a:solidFill>
                  <a:srgbClr val="FFCC00"/>
                </a:solidFill>
                <a:latin typeface="Calibri" charset="0"/>
              </a:endParaRPr>
            </a:p>
            <a:p>
              <a:pPr algn="ctr"/>
              <a:endParaRPr lang="el-GR" sz="2000" b="1" dirty="0">
                <a:solidFill>
                  <a:srgbClr val="FFCC00"/>
                </a:solidFill>
                <a:latin typeface="Calibri" charset="0"/>
              </a:endParaRPr>
            </a:p>
            <a:p>
              <a:pPr algn="ctr"/>
              <a:r>
                <a:rPr lang="el-GR" sz="2000" b="1" dirty="0">
                  <a:solidFill>
                    <a:srgbClr val="FFCC00"/>
                  </a:solidFill>
                  <a:latin typeface="Calibri" charset="0"/>
                </a:rPr>
                <a:t>• διαθέτει αυτονομία </a:t>
              </a:r>
              <a:r>
                <a:rPr lang="el-GR" sz="2000" b="1" dirty="0" smtClean="0">
                  <a:solidFill>
                    <a:srgbClr val="FFCC00"/>
                  </a:solidFill>
                  <a:latin typeface="Calibri" charset="0"/>
                </a:rPr>
                <a:t>στη </a:t>
              </a:r>
              <a:r>
                <a:rPr lang="el-GR" sz="2000" b="1" dirty="0">
                  <a:solidFill>
                    <a:srgbClr val="FFCC00"/>
                  </a:solidFill>
                  <a:latin typeface="Calibri" charset="0"/>
                </a:rPr>
                <a:t>λήψη</a:t>
              </a:r>
              <a:r>
                <a:rPr lang="en-US" sz="2000" b="1" dirty="0">
                  <a:solidFill>
                    <a:srgbClr val="FFCC00"/>
                  </a:solidFill>
                  <a:latin typeface="Calibri" charset="0"/>
                </a:rPr>
                <a:t/>
              </a:r>
              <a:br>
                <a:rPr lang="en-US" sz="2000" b="1" dirty="0">
                  <a:solidFill>
                    <a:srgbClr val="FFCC00"/>
                  </a:solidFill>
                  <a:latin typeface="Calibri" charset="0"/>
                </a:rPr>
              </a:br>
              <a:r>
                <a:rPr lang="el-GR" sz="2000" b="1" dirty="0">
                  <a:solidFill>
                    <a:srgbClr val="FFCC00"/>
                  </a:solidFill>
                  <a:latin typeface="Calibri" charset="0"/>
                </a:rPr>
                <a:t>αποφάσεων</a:t>
              </a:r>
              <a:r>
                <a:rPr lang="en-US" sz="2000" b="1" dirty="0">
                  <a:solidFill>
                    <a:srgbClr val="FFCC00"/>
                  </a:solidFill>
                  <a:latin typeface="Calibri" charset="0"/>
                </a:rPr>
                <a:t> </a:t>
              </a:r>
              <a:r>
                <a:rPr lang="el-GR" sz="2000" b="1" dirty="0">
                  <a:solidFill>
                    <a:srgbClr val="FFCC00"/>
                  </a:solidFill>
                  <a:latin typeface="Calibri" charset="0"/>
                </a:rPr>
                <a:t>όσον αφορά την</a:t>
              </a:r>
              <a:r>
                <a:rPr lang="en-US" sz="2000" b="1" dirty="0">
                  <a:solidFill>
                    <a:srgbClr val="FFCC00"/>
                  </a:solidFill>
                  <a:latin typeface="Calibri" charset="0"/>
                </a:rPr>
                <a:t/>
              </a:r>
              <a:br>
                <a:rPr lang="en-US" sz="2000" b="1" dirty="0">
                  <a:solidFill>
                    <a:srgbClr val="FFCC00"/>
                  </a:solidFill>
                  <a:latin typeface="Calibri" charset="0"/>
                </a:rPr>
              </a:br>
              <a:r>
                <a:rPr lang="el-GR" sz="2000" b="1" dirty="0">
                  <a:solidFill>
                    <a:srgbClr val="FFCC00"/>
                  </a:solidFill>
                  <a:latin typeface="Calibri" charset="0"/>
                </a:rPr>
                <a:t>κύρια</a:t>
              </a:r>
              <a:r>
                <a:rPr lang="en-US" sz="2000" b="1" dirty="0">
                  <a:solidFill>
                    <a:srgbClr val="FFCC00"/>
                  </a:solidFill>
                  <a:latin typeface="Calibri" charset="0"/>
                </a:rPr>
                <a:t> </a:t>
              </a:r>
              <a:r>
                <a:rPr lang="el-GR" sz="2000" b="1" dirty="0" smtClean="0">
                  <a:solidFill>
                    <a:srgbClr val="FFCC00"/>
                  </a:solidFill>
                  <a:latin typeface="Calibri" charset="0"/>
                </a:rPr>
                <a:t>δραστηριότητά </a:t>
              </a:r>
              <a:r>
                <a:rPr lang="el-GR" sz="2000" b="1" dirty="0">
                  <a:solidFill>
                    <a:srgbClr val="FFCC00"/>
                  </a:solidFill>
                  <a:latin typeface="Calibri" charset="0"/>
                </a:rPr>
                <a:t>της</a:t>
              </a:r>
            </a:p>
            <a:p>
              <a:pPr algn="ctr"/>
              <a:r>
                <a:rPr lang="el-GR" sz="2000" b="1" dirty="0">
                  <a:solidFill>
                    <a:srgbClr val="FFCC00"/>
                  </a:solidFill>
                  <a:latin typeface="Calibri" charset="0"/>
                </a:rPr>
                <a:t>• είναι σε θέση να τηρεί</a:t>
              </a:r>
              <a:r>
                <a:rPr lang="en-US" sz="2000" b="1" dirty="0">
                  <a:solidFill>
                    <a:srgbClr val="FFCC00"/>
                  </a:solidFill>
                  <a:latin typeface="Calibri" charset="0"/>
                </a:rPr>
                <a:t/>
              </a:r>
              <a:br>
                <a:rPr lang="en-US" sz="2000" b="1" dirty="0">
                  <a:solidFill>
                    <a:srgbClr val="FFCC00"/>
                  </a:solidFill>
                  <a:latin typeface="Calibri" charset="0"/>
                </a:rPr>
              </a:br>
              <a:r>
                <a:rPr lang="el-GR" sz="2000" b="1" dirty="0">
                  <a:solidFill>
                    <a:srgbClr val="FFCC00"/>
                  </a:solidFill>
                  <a:latin typeface="Calibri" charset="0"/>
                </a:rPr>
                <a:t>πλήρη σειρά</a:t>
              </a:r>
              <a:r>
                <a:rPr lang="en-US" sz="2000" b="1" dirty="0">
                  <a:solidFill>
                    <a:srgbClr val="FFCC00"/>
                  </a:solidFill>
                  <a:latin typeface="Calibri" charset="0"/>
                </a:rPr>
                <a:t> </a:t>
              </a:r>
              <a:r>
                <a:rPr lang="el-GR" sz="2000" b="1" dirty="0" smtClean="0">
                  <a:solidFill>
                    <a:srgbClr val="FFCC00"/>
                  </a:solidFill>
                  <a:latin typeface="Calibri" charset="0"/>
                </a:rPr>
                <a:t>λογαριασμών</a:t>
              </a:r>
            </a:p>
            <a:p>
              <a:pPr algn="ctr"/>
              <a:r>
                <a:rPr lang="el-GR" sz="2000" b="1" dirty="0">
                  <a:solidFill>
                    <a:srgbClr val="FFCC00"/>
                  </a:solidFill>
                  <a:latin typeface="Calibri" charset="0"/>
                </a:rPr>
                <a:t>• </a:t>
              </a:r>
              <a:r>
                <a:rPr lang="el-GR" sz="2000" b="1" dirty="0" smtClean="0">
                  <a:solidFill>
                    <a:srgbClr val="FFCC00"/>
                  </a:solidFill>
                  <a:latin typeface="Calibri" charset="0"/>
                </a:rPr>
                <a:t>+ μόνιμος </a:t>
              </a:r>
              <a:r>
                <a:rPr lang="el-GR" sz="2000" b="1" dirty="0">
                  <a:solidFill>
                    <a:srgbClr val="FFCC00"/>
                  </a:solidFill>
                  <a:latin typeface="Calibri" charset="0"/>
                </a:rPr>
                <a:t>κάτοικος!</a:t>
              </a:r>
              <a:endParaRPr lang="en-US" sz="1600" b="1" dirty="0">
                <a:solidFill>
                  <a:srgbClr val="FFCC00"/>
                </a:solidFill>
                <a:latin typeface="Calibri" charset="0"/>
                <a:cs typeface="Calibri"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xit" presetSubtype="0" fill="hold" nodeType="clickEffect">
                                  <p:stCondLst>
                                    <p:cond delay="0"/>
                                  </p:stCondLst>
                                  <p:childTnLst>
                                    <p:anim calcmode="lin" valueType="num">
                                      <p:cBhvr>
                                        <p:cTn id="14" dur="500"/>
                                        <p:tgtEl>
                                          <p:spTgt spid="25"/>
                                        </p:tgtEl>
                                        <p:attrNameLst>
                                          <p:attrName>ppt_w</p:attrName>
                                        </p:attrNameLst>
                                      </p:cBhvr>
                                      <p:tavLst>
                                        <p:tav tm="0">
                                          <p:val>
                                            <p:strVal val="ppt_w"/>
                                          </p:val>
                                        </p:tav>
                                        <p:tav tm="100000">
                                          <p:val>
                                            <p:fltVal val="0"/>
                                          </p:val>
                                        </p:tav>
                                      </p:tavLst>
                                    </p:anim>
                                    <p:anim calcmode="lin" valueType="num">
                                      <p:cBhvr>
                                        <p:cTn id="15" dur="500"/>
                                        <p:tgtEl>
                                          <p:spTgt spid="25"/>
                                        </p:tgtEl>
                                        <p:attrNameLst>
                                          <p:attrName>ppt_h</p:attrName>
                                        </p:attrNameLst>
                                      </p:cBhvr>
                                      <p:tavLst>
                                        <p:tav tm="0">
                                          <p:val>
                                            <p:strVal val="ppt_h"/>
                                          </p:val>
                                        </p:tav>
                                        <p:tav tm="100000">
                                          <p:val>
                                            <p:fltVal val="0"/>
                                          </p:val>
                                        </p:tav>
                                      </p:tavLst>
                                    </p:anim>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lide(fromRigh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Righ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slide(from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8"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slide(fromLeft)">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Rectangle 3"/>
          <p:cNvSpPr>
            <a:spLocks noChangeArrowheads="1"/>
          </p:cNvSpPr>
          <p:nvPr/>
        </p:nvSpPr>
        <p:spPr bwMode="auto">
          <a:xfrm>
            <a:off x="5977467" y="3511550"/>
            <a:ext cx="3369733" cy="3074988"/>
          </a:xfrm>
          <a:prstGeom prst="rect">
            <a:avLst/>
          </a:prstGeom>
          <a:noFill/>
          <a:ln w="9525">
            <a:noFill/>
            <a:miter lim="800000"/>
            <a:headEnd/>
            <a:tailEnd/>
          </a:ln>
        </p:spPr>
        <p:txBody>
          <a:bodyPr/>
          <a:lstStyle/>
          <a:p>
            <a:pPr algn="r"/>
            <a:r>
              <a:rPr lang="el-GR" sz="1500" dirty="0">
                <a:solidFill>
                  <a:srgbClr val="595959"/>
                </a:solidFill>
                <a:latin typeface="Calibri" charset="0"/>
              </a:rPr>
              <a:t>Περιλαμβάνει θεσμικές μονάδες που είναι ανεξάρτητες νομικές οντότητες και παραγωγοί εμπορεύσιμου προϊόντος, των οποίων η βασική δραστηριότητα συνίσταται στην </a:t>
            </a:r>
            <a:r>
              <a:rPr lang="el-GR" sz="1500" b="1" dirty="0">
                <a:solidFill>
                  <a:srgbClr val="595959"/>
                </a:solidFill>
                <a:latin typeface="Calibri" charset="0"/>
              </a:rPr>
              <a:t>παροχή χρηματοοικονομικών υπηρεσιών</a:t>
            </a:r>
            <a:r>
              <a:rPr lang="el-GR" sz="1500" dirty="0">
                <a:solidFill>
                  <a:srgbClr val="595959"/>
                </a:solidFill>
                <a:latin typeface="Calibri" charset="0"/>
              </a:rPr>
              <a:t>.</a:t>
            </a:r>
          </a:p>
          <a:p>
            <a:pPr algn="r"/>
            <a:r>
              <a:rPr lang="el-GR" sz="1500" dirty="0">
                <a:solidFill>
                  <a:srgbClr val="595959"/>
                </a:solidFill>
                <a:latin typeface="Calibri" charset="0"/>
              </a:rPr>
              <a:t>Κύρια</a:t>
            </a:r>
            <a:r>
              <a:rPr lang="el-GR" sz="1500" dirty="0" smtClean="0">
                <a:solidFill>
                  <a:srgbClr val="595959"/>
                </a:solidFill>
                <a:latin typeface="Calibri" charset="0"/>
              </a:rPr>
              <a:t> λειτουργία </a:t>
            </a:r>
            <a:r>
              <a:rPr lang="el-GR" sz="1500" dirty="0">
                <a:solidFill>
                  <a:srgbClr val="595959"/>
                </a:solidFill>
                <a:latin typeface="Calibri" charset="0"/>
              </a:rPr>
              <a:t>τους</a:t>
            </a:r>
            <a:r>
              <a:rPr lang="el-GR" sz="1500" dirty="0" smtClean="0">
                <a:solidFill>
                  <a:srgbClr val="595959"/>
                </a:solidFill>
                <a:latin typeface="Calibri" charset="0"/>
              </a:rPr>
              <a:t> είναι η</a:t>
            </a:r>
            <a:r>
              <a:rPr lang="en-US" sz="1500" dirty="0" smtClean="0">
                <a:solidFill>
                  <a:srgbClr val="595959"/>
                </a:solidFill>
                <a:latin typeface="Calibri" charset="0"/>
              </a:rPr>
              <a:t> </a:t>
            </a:r>
            <a:r>
              <a:rPr lang="el-GR" sz="1500" dirty="0">
                <a:solidFill>
                  <a:srgbClr val="595959"/>
                </a:solidFill>
                <a:latin typeface="Calibri" charset="0"/>
              </a:rPr>
              <a:t>χρηματοπιστωτική διαμεσολάβηση και</a:t>
            </a:r>
            <a:r>
              <a:rPr lang="en-US" sz="1500" dirty="0">
                <a:solidFill>
                  <a:srgbClr val="595959"/>
                </a:solidFill>
                <a:latin typeface="Calibri" charset="0"/>
              </a:rPr>
              <a:t> </a:t>
            </a:r>
            <a:r>
              <a:rPr lang="el-GR" sz="1500" dirty="0">
                <a:solidFill>
                  <a:srgbClr val="595959"/>
                </a:solidFill>
                <a:latin typeface="Calibri" charset="0"/>
              </a:rPr>
              <a:t>άλλες συναφείς </a:t>
            </a:r>
            <a:r>
              <a:rPr lang="el-GR" sz="1500" dirty="0" smtClean="0">
                <a:solidFill>
                  <a:srgbClr val="595959"/>
                </a:solidFill>
                <a:latin typeface="Calibri" charset="0"/>
              </a:rPr>
              <a:t>υπηρεσίες.</a:t>
            </a:r>
          </a:p>
          <a:p>
            <a:pPr algn="r">
              <a:buFont typeface="Arial" charset="0"/>
              <a:buChar char="•"/>
            </a:pPr>
            <a:r>
              <a:rPr lang="el-GR" sz="1500" dirty="0">
                <a:solidFill>
                  <a:srgbClr val="595959"/>
                </a:solidFill>
                <a:latin typeface="Calibri" charset="0"/>
              </a:rPr>
              <a:t> Κεντρική Τράπεζα</a:t>
            </a:r>
            <a:r>
              <a:rPr lang="en-US" sz="1500" dirty="0">
                <a:solidFill>
                  <a:srgbClr val="595959"/>
                </a:solidFill>
                <a:latin typeface="Calibri" charset="0"/>
              </a:rPr>
              <a:t>, </a:t>
            </a:r>
            <a:r>
              <a:rPr lang="el-GR" sz="1500" dirty="0">
                <a:solidFill>
                  <a:srgbClr val="595959"/>
                </a:solidFill>
                <a:latin typeface="Calibri" charset="0"/>
              </a:rPr>
              <a:t>Τράπεζες</a:t>
            </a:r>
          </a:p>
          <a:p>
            <a:pPr algn="r">
              <a:buFont typeface="Arial" charset="0"/>
              <a:buChar char="•"/>
            </a:pPr>
            <a:r>
              <a:rPr lang="el-GR" sz="1500" dirty="0">
                <a:solidFill>
                  <a:srgbClr val="595959"/>
                </a:solidFill>
                <a:latin typeface="Calibri" charset="0"/>
              </a:rPr>
              <a:t> Ασφαλιστικές επιχειρήσεις</a:t>
            </a:r>
          </a:p>
          <a:p>
            <a:pPr algn="r">
              <a:buFont typeface="Arial" charset="0"/>
              <a:buChar char="•"/>
            </a:pPr>
            <a:r>
              <a:rPr lang="el-GR" sz="1500" dirty="0">
                <a:solidFill>
                  <a:srgbClr val="595959"/>
                </a:solidFill>
                <a:latin typeface="Calibri" charset="0"/>
              </a:rPr>
              <a:t> Εταιρείες χρηματοοικονομικής        διαμεσολάβησης</a:t>
            </a:r>
          </a:p>
          <a:p>
            <a:pPr algn="r"/>
            <a:endParaRPr lang="en-US" sz="1500" dirty="0">
              <a:solidFill>
                <a:srgbClr val="595959"/>
              </a:solidFill>
              <a:latin typeface="Calibri" charset="0"/>
            </a:endParaRPr>
          </a:p>
        </p:txBody>
      </p:sp>
      <p:grpSp>
        <p:nvGrpSpPr>
          <p:cNvPr id="2" name="Group 48"/>
          <p:cNvGrpSpPr>
            <a:grpSpLocks/>
          </p:cNvGrpSpPr>
          <p:nvPr/>
        </p:nvGrpSpPr>
        <p:grpSpPr bwMode="auto">
          <a:xfrm>
            <a:off x="5260975" y="1454150"/>
            <a:ext cx="4120092" cy="2032000"/>
            <a:chOff x="5260975" y="1454150"/>
            <a:chExt cx="4120092" cy="2032000"/>
          </a:xfrm>
        </p:grpSpPr>
        <p:grpSp>
          <p:nvGrpSpPr>
            <p:cNvPr id="29714" name="Group 31"/>
            <p:cNvGrpSpPr>
              <a:grpSpLocks/>
            </p:cNvGrpSpPr>
            <p:nvPr/>
          </p:nvGrpSpPr>
          <p:grpSpPr bwMode="auto">
            <a:xfrm>
              <a:off x="5260975" y="1454150"/>
              <a:ext cx="2092325" cy="2032000"/>
              <a:chOff x="5260975" y="1454150"/>
              <a:chExt cx="2092325" cy="2032000"/>
            </a:xfrm>
          </p:grpSpPr>
          <p:pic>
            <p:nvPicPr>
              <p:cNvPr id="25617" name="Picture 17"/>
              <p:cNvPicPr>
                <a:picLocks noChangeAspect="1" noChangeArrowheads="1"/>
              </p:cNvPicPr>
              <p:nvPr/>
            </p:nvPicPr>
            <p:blipFill>
              <a:blip r:embed="rId2"/>
              <a:srcRect/>
              <a:stretch>
                <a:fillRect/>
              </a:stretch>
            </p:blipFill>
            <p:spPr bwMode="auto">
              <a:xfrm>
                <a:off x="5260975" y="1454150"/>
                <a:ext cx="2092325" cy="2032000"/>
              </a:xfrm>
              <a:prstGeom prst="rect">
                <a:avLst/>
              </a:prstGeom>
              <a:noFill/>
              <a:ln w="9525">
                <a:noFill/>
                <a:miter lim="800000"/>
                <a:headEnd/>
                <a:tailEnd/>
              </a:ln>
              <a:effectLst>
                <a:outerShdw dist="50800" dir="2700000" algn="tl" rotWithShape="0">
                  <a:srgbClr val="7F7F7F">
                    <a:alpha val="40000"/>
                  </a:srgbClr>
                </a:outerShdw>
              </a:effectLst>
            </p:spPr>
          </p:pic>
          <p:sp>
            <p:nvSpPr>
              <p:cNvPr id="29719" name="TextBox 25"/>
              <p:cNvSpPr txBox="1">
                <a:spLocks noChangeArrowheads="1"/>
              </p:cNvSpPr>
              <p:nvPr/>
            </p:nvSpPr>
            <p:spPr bwMode="auto">
              <a:xfrm>
                <a:off x="5732463" y="2138363"/>
                <a:ext cx="1058862" cy="554037"/>
              </a:xfrm>
              <a:prstGeom prst="rect">
                <a:avLst/>
              </a:prstGeom>
              <a:noFill/>
              <a:ln w="9525">
                <a:noFill/>
                <a:miter lim="800000"/>
                <a:headEnd/>
                <a:tailEnd/>
              </a:ln>
            </p:spPr>
            <p:txBody>
              <a:bodyPr>
                <a:spAutoFit/>
              </a:bodyPr>
              <a:lstStyle/>
              <a:p>
                <a:pPr algn="ctr"/>
                <a:r>
                  <a:rPr lang="en-US" sz="3000" b="1" dirty="0">
                    <a:solidFill>
                      <a:srgbClr val="7F7F7F"/>
                    </a:solidFill>
                    <a:latin typeface="Calibri" charset="0"/>
                    <a:cs typeface="Calibri" charset="0"/>
                  </a:rPr>
                  <a:t>S.12</a:t>
                </a:r>
              </a:p>
            </p:txBody>
          </p:sp>
        </p:grpSp>
        <p:grpSp>
          <p:nvGrpSpPr>
            <p:cNvPr id="29715" name="Group 22"/>
            <p:cNvGrpSpPr>
              <a:grpSpLocks/>
            </p:cNvGrpSpPr>
            <p:nvPr/>
          </p:nvGrpSpPr>
          <p:grpSpPr bwMode="auto">
            <a:xfrm>
              <a:off x="7130844" y="2398715"/>
              <a:ext cx="2250223" cy="828859"/>
              <a:chOff x="1005636" y="1396643"/>
              <a:chExt cx="2250862" cy="829139"/>
            </a:xfrm>
          </p:grpSpPr>
          <p:cxnSp>
            <p:nvCxnSpPr>
              <p:cNvPr id="24" name="Straight Connector 23"/>
              <p:cNvCxnSpPr/>
              <p:nvPr/>
            </p:nvCxnSpPr>
            <p:spPr>
              <a:xfrm>
                <a:off x="1309142" y="1995331"/>
                <a:ext cx="1873782" cy="1589"/>
              </a:xfrm>
              <a:prstGeom prst="line">
                <a:avLst/>
              </a:prstGeom>
              <a:ln>
                <a:solidFill>
                  <a:srgbClr val="FFCC00"/>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005636" y="1396643"/>
                <a:ext cx="2250862" cy="829139"/>
              </a:xfrm>
              <a:prstGeom prst="rect">
                <a:avLst/>
              </a:prstGeom>
              <a:noFill/>
            </p:spPr>
            <p:txBody>
              <a:bodyPr wrap="none" anchor="b" anchorCtr="0">
                <a:spAutoFit/>
              </a:bodyPr>
              <a:lstStyle/>
              <a:p>
                <a:pPr algn="r">
                  <a:lnSpc>
                    <a:spcPts val="1860"/>
                  </a:lnSpc>
                </a:pPr>
                <a:r>
                  <a:rPr lang="el-GR" b="1" dirty="0" smtClean="0">
                    <a:solidFill>
                      <a:srgbClr val="595959"/>
                    </a:solidFill>
                    <a:latin typeface="Calibri" charset="0"/>
                    <a:cs typeface="Calibri" charset="0"/>
                  </a:rPr>
                  <a:t>Χρηματοοικονομικές</a:t>
                </a:r>
                <a:endParaRPr lang="en-US" b="1" dirty="0" smtClean="0">
                  <a:solidFill>
                    <a:srgbClr val="595959"/>
                  </a:solidFill>
                  <a:latin typeface="Calibri" charset="0"/>
                  <a:cs typeface="Calibri" charset="0"/>
                </a:endParaRPr>
              </a:p>
              <a:p>
                <a:pPr algn="r">
                  <a:lnSpc>
                    <a:spcPts val="1860"/>
                  </a:lnSpc>
                </a:pPr>
                <a:r>
                  <a:rPr lang="el-GR" b="1" dirty="0" smtClean="0">
                    <a:solidFill>
                      <a:srgbClr val="595959"/>
                    </a:solidFill>
                    <a:latin typeface="Calibri" charset="0"/>
                    <a:cs typeface="Calibri" charset="0"/>
                  </a:rPr>
                  <a:t>Εταιρείες</a:t>
                </a:r>
              </a:p>
              <a:p>
                <a:pPr algn="r">
                  <a:lnSpc>
                    <a:spcPts val="1860"/>
                  </a:lnSpc>
                </a:pPr>
                <a:endParaRPr lang="el-GR" b="1" dirty="0">
                  <a:solidFill>
                    <a:srgbClr val="595959"/>
                  </a:solidFill>
                  <a:latin typeface="Calibri" charset="0"/>
                  <a:cs typeface="Calibri" charset="0"/>
                </a:endParaRPr>
              </a:p>
            </p:txBody>
          </p:sp>
        </p:grpSp>
      </p:grpSp>
      <p:sp>
        <p:nvSpPr>
          <p:cNvPr id="29699"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ΘΕΣΜΙΚΟΙ ΤΟΜΕΙΣ</a:t>
            </a:r>
            <a:endParaRPr lang="en-US" sz="2400" smtClean="0">
              <a:solidFill>
                <a:srgbClr val="595959"/>
              </a:solidFill>
            </a:endParaRPr>
          </a:p>
        </p:txBody>
      </p:sp>
      <p:grpSp>
        <p:nvGrpSpPr>
          <p:cNvPr id="29700" name="Group 44"/>
          <p:cNvGrpSpPr>
            <a:grpSpLocks/>
          </p:cNvGrpSpPr>
          <p:nvPr/>
        </p:nvGrpSpPr>
        <p:grpSpPr bwMode="auto">
          <a:xfrm>
            <a:off x="3830638" y="3054350"/>
            <a:ext cx="2033587" cy="2033588"/>
            <a:chOff x="3830638" y="3054350"/>
            <a:chExt cx="2033588" cy="2033588"/>
          </a:xfrm>
        </p:grpSpPr>
        <p:pic>
          <p:nvPicPr>
            <p:cNvPr id="29712" name="Picture 23"/>
            <p:cNvPicPr>
              <a:picLocks noChangeAspect="1" noChangeArrowheads="1"/>
            </p:cNvPicPr>
            <p:nvPr/>
          </p:nvPicPr>
          <p:blipFill>
            <a:blip r:embed="rId3"/>
            <a:srcRect/>
            <a:stretch>
              <a:fillRect/>
            </a:stretch>
          </p:blipFill>
          <p:spPr bwMode="auto">
            <a:xfrm>
              <a:off x="3830638" y="3054350"/>
              <a:ext cx="2033588" cy="2033588"/>
            </a:xfrm>
            <a:prstGeom prst="rect">
              <a:avLst/>
            </a:prstGeom>
            <a:noFill/>
            <a:ln w="9525">
              <a:noFill/>
              <a:miter lim="800000"/>
              <a:headEnd/>
              <a:tailEnd/>
            </a:ln>
          </p:spPr>
        </p:pic>
        <p:sp>
          <p:nvSpPr>
            <p:cNvPr id="10" name="Oval 9"/>
            <p:cNvSpPr/>
            <p:nvPr/>
          </p:nvSpPr>
          <p:spPr>
            <a:xfrm>
              <a:off x="4044950" y="3282950"/>
              <a:ext cx="1589089" cy="1589088"/>
            </a:xfrm>
            <a:prstGeom prst="ellipse">
              <a:avLst/>
            </a:prstGeom>
            <a:solidFill>
              <a:schemeClr val="bg1">
                <a:lumMod val="7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 name="Group 47"/>
          <p:cNvGrpSpPr>
            <a:grpSpLocks/>
          </p:cNvGrpSpPr>
          <p:nvPr/>
        </p:nvGrpSpPr>
        <p:grpSpPr bwMode="auto">
          <a:xfrm>
            <a:off x="677862" y="1349900"/>
            <a:ext cx="4583113" cy="1553639"/>
            <a:chOff x="678375" y="1349375"/>
            <a:chExt cx="4582600" cy="1554163"/>
          </a:xfrm>
        </p:grpSpPr>
        <p:grpSp>
          <p:nvGrpSpPr>
            <p:cNvPr id="29706" name="Group 20"/>
            <p:cNvGrpSpPr>
              <a:grpSpLocks/>
            </p:cNvGrpSpPr>
            <p:nvPr/>
          </p:nvGrpSpPr>
          <p:grpSpPr bwMode="auto">
            <a:xfrm>
              <a:off x="2968625" y="1349375"/>
              <a:ext cx="2292350" cy="1554163"/>
              <a:chOff x="2968625" y="1349375"/>
              <a:chExt cx="2292350" cy="1554163"/>
            </a:xfrm>
          </p:grpSpPr>
          <p:pic>
            <p:nvPicPr>
              <p:cNvPr id="25622" name="Picture 22"/>
              <p:cNvPicPr>
                <a:picLocks noChangeAspect="1" noChangeArrowheads="1"/>
              </p:cNvPicPr>
              <p:nvPr/>
            </p:nvPicPr>
            <p:blipFill>
              <a:blip r:embed="rId4"/>
              <a:srcRect/>
              <a:stretch>
                <a:fillRect/>
              </a:stretch>
            </p:blipFill>
            <p:spPr bwMode="auto">
              <a:xfrm>
                <a:off x="2968882" y="1348850"/>
                <a:ext cx="2292093" cy="1554688"/>
              </a:xfrm>
              <a:prstGeom prst="rect">
                <a:avLst/>
              </a:prstGeom>
              <a:noFill/>
              <a:ln w="9525">
                <a:noFill/>
                <a:miter lim="800000"/>
                <a:headEnd/>
                <a:tailEnd/>
              </a:ln>
              <a:effectLst>
                <a:outerShdw dist="50800" dir="2700000" algn="tl" rotWithShape="0">
                  <a:srgbClr val="7F7F7F">
                    <a:alpha val="40000"/>
                  </a:srgbClr>
                </a:outerShdw>
              </a:effectLst>
            </p:spPr>
          </p:pic>
          <p:sp>
            <p:nvSpPr>
              <p:cNvPr id="29711" name="TextBox 24"/>
              <p:cNvSpPr txBox="1">
                <a:spLocks noChangeArrowheads="1"/>
              </p:cNvSpPr>
              <p:nvPr/>
            </p:nvSpPr>
            <p:spPr bwMode="auto">
              <a:xfrm>
                <a:off x="3608388" y="1668463"/>
                <a:ext cx="1058862" cy="553998"/>
              </a:xfrm>
              <a:prstGeom prst="rect">
                <a:avLst/>
              </a:prstGeom>
              <a:noFill/>
              <a:ln w="9525">
                <a:noFill/>
                <a:miter lim="800000"/>
                <a:headEnd/>
                <a:tailEnd/>
              </a:ln>
            </p:spPr>
            <p:txBody>
              <a:bodyPr>
                <a:spAutoFit/>
              </a:bodyPr>
              <a:lstStyle/>
              <a:p>
                <a:pPr algn="ctr"/>
                <a:r>
                  <a:rPr lang="en-US" sz="3000" b="1" dirty="0">
                    <a:solidFill>
                      <a:srgbClr val="7F7F7F"/>
                    </a:solidFill>
                    <a:latin typeface="Calibri" charset="0"/>
                    <a:cs typeface="Calibri" charset="0"/>
                  </a:rPr>
                  <a:t>S.11</a:t>
                </a:r>
              </a:p>
            </p:txBody>
          </p:sp>
        </p:grpSp>
        <p:grpSp>
          <p:nvGrpSpPr>
            <p:cNvPr id="29707" name="Group 19"/>
            <p:cNvGrpSpPr>
              <a:grpSpLocks/>
            </p:cNvGrpSpPr>
            <p:nvPr/>
          </p:nvGrpSpPr>
          <p:grpSpPr bwMode="auto">
            <a:xfrm>
              <a:off x="678375" y="1386963"/>
              <a:ext cx="2750829" cy="598677"/>
              <a:chOff x="1075654" y="1396017"/>
              <a:chExt cx="2221213" cy="597418"/>
            </a:xfrm>
          </p:grpSpPr>
          <p:cxnSp>
            <p:nvCxnSpPr>
              <p:cNvPr id="19" name="Straight Connector 18"/>
              <p:cNvCxnSpPr/>
              <p:nvPr/>
            </p:nvCxnSpPr>
            <p:spPr>
              <a:xfrm>
                <a:off x="1151276" y="1991850"/>
                <a:ext cx="1817473" cy="1585"/>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075654" y="1396017"/>
                <a:ext cx="2221213" cy="584169"/>
              </a:xfrm>
              <a:prstGeom prst="rect">
                <a:avLst/>
              </a:prstGeom>
              <a:noFill/>
            </p:spPr>
            <p:txBody>
              <a:bodyPr wrap="square" anchor="b" anchorCtr="0">
                <a:spAutoFit/>
              </a:bodyPr>
              <a:lstStyle/>
              <a:p>
                <a:pPr>
                  <a:lnSpc>
                    <a:spcPts val="1860"/>
                  </a:lnSpc>
                </a:pPr>
                <a:r>
                  <a:rPr lang="el-GR" b="1" dirty="0" smtClean="0">
                    <a:solidFill>
                      <a:srgbClr val="595959"/>
                    </a:solidFill>
                    <a:latin typeface="Calibri" charset="0"/>
                    <a:cs typeface="Calibri" charset="0"/>
                  </a:rPr>
                  <a:t>Μη Χρηματοοικονομικές</a:t>
                </a:r>
              </a:p>
              <a:p>
                <a:pPr>
                  <a:lnSpc>
                    <a:spcPts val="1860"/>
                  </a:lnSpc>
                </a:pPr>
                <a:r>
                  <a:rPr lang="el-GR" b="1" dirty="0" smtClean="0">
                    <a:solidFill>
                      <a:srgbClr val="595959"/>
                    </a:solidFill>
                    <a:latin typeface="Calibri" charset="0"/>
                    <a:cs typeface="Calibri" charset="0"/>
                  </a:rPr>
                  <a:t>Εταιρείες</a:t>
                </a:r>
                <a:endParaRPr lang="el-GR" b="1" dirty="0">
                  <a:solidFill>
                    <a:srgbClr val="595959"/>
                  </a:solidFill>
                  <a:latin typeface="Calibri" charset="0"/>
                  <a:cs typeface="Calibri" charset="0"/>
                </a:endParaRPr>
              </a:p>
            </p:txBody>
          </p:sp>
        </p:grpSp>
      </p:grpSp>
      <p:sp>
        <p:nvSpPr>
          <p:cNvPr id="42" name="Rectangle 3"/>
          <p:cNvSpPr>
            <a:spLocks noChangeArrowheads="1"/>
          </p:cNvSpPr>
          <p:nvPr/>
        </p:nvSpPr>
        <p:spPr bwMode="auto">
          <a:xfrm>
            <a:off x="642938" y="2328863"/>
            <a:ext cx="2965450" cy="2543175"/>
          </a:xfrm>
          <a:prstGeom prst="rect">
            <a:avLst/>
          </a:prstGeom>
          <a:noFill/>
          <a:ln w="9525">
            <a:noFill/>
            <a:miter lim="800000"/>
            <a:headEnd/>
            <a:tailEnd/>
          </a:ln>
        </p:spPr>
        <p:txBody>
          <a:bodyPr/>
          <a:lstStyle/>
          <a:p>
            <a:r>
              <a:rPr lang="en-US" sz="1500" dirty="0" err="1">
                <a:solidFill>
                  <a:srgbClr val="595959"/>
                </a:solidFill>
                <a:latin typeface="Calibri" charset="0"/>
              </a:rPr>
              <a:t>Αποτελείται</a:t>
            </a:r>
            <a:r>
              <a:rPr lang="en-US" sz="1500" dirty="0">
                <a:solidFill>
                  <a:srgbClr val="595959"/>
                </a:solidFill>
                <a:latin typeface="Calibri" charset="0"/>
              </a:rPr>
              <a:t> </a:t>
            </a:r>
            <a:r>
              <a:rPr lang="en-US" sz="1500" dirty="0" err="1">
                <a:solidFill>
                  <a:srgbClr val="595959"/>
                </a:solidFill>
                <a:latin typeface="Calibri" charset="0"/>
              </a:rPr>
              <a:t>από</a:t>
            </a:r>
            <a:r>
              <a:rPr lang="en-US" sz="1500" dirty="0">
                <a:solidFill>
                  <a:srgbClr val="595959"/>
                </a:solidFill>
                <a:latin typeface="Calibri" charset="0"/>
              </a:rPr>
              <a:t> </a:t>
            </a:r>
            <a:r>
              <a:rPr lang="en-US" sz="1500" dirty="0" err="1">
                <a:solidFill>
                  <a:srgbClr val="595959"/>
                </a:solidFill>
                <a:latin typeface="Calibri" charset="0"/>
              </a:rPr>
              <a:t>τις</a:t>
            </a:r>
            <a:r>
              <a:rPr lang="en-US" sz="1500" dirty="0">
                <a:solidFill>
                  <a:srgbClr val="595959"/>
                </a:solidFill>
                <a:latin typeface="Calibri" charset="0"/>
              </a:rPr>
              <a:t> </a:t>
            </a:r>
            <a:r>
              <a:rPr lang="en-US" sz="1500" dirty="0" err="1">
                <a:solidFill>
                  <a:srgbClr val="595959"/>
                </a:solidFill>
                <a:latin typeface="Calibri" charset="0"/>
              </a:rPr>
              <a:t>θεσμικές</a:t>
            </a:r>
            <a:r>
              <a:rPr lang="en-US" sz="1500" dirty="0">
                <a:solidFill>
                  <a:srgbClr val="595959"/>
                </a:solidFill>
                <a:latin typeface="Calibri" charset="0"/>
              </a:rPr>
              <a:t> </a:t>
            </a:r>
            <a:r>
              <a:rPr lang="en-US" sz="1500" dirty="0" err="1">
                <a:solidFill>
                  <a:srgbClr val="595959"/>
                </a:solidFill>
                <a:latin typeface="Calibri" charset="0"/>
              </a:rPr>
              <a:t>μονάδες</a:t>
            </a:r>
            <a:r>
              <a:rPr lang="en-US" sz="1500" dirty="0">
                <a:solidFill>
                  <a:srgbClr val="595959"/>
                </a:solidFill>
                <a:latin typeface="Calibri" charset="0"/>
              </a:rPr>
              <a:t> </a:t>
            </a:r>
            <a:r>
              <a:rPr lang="en-US" sz="1500" dirty="0" err="1">
                <a:solidFill>
                  <a:srgbClr val="595959"/>
                </a:solidFill>
                <a:latin typeface="Calibri" charset="0"/>
              </a:rPr>
              <a:t>που</a:t>
            </a:r>
            <a:r>
              <a:rPr lang="en-US" sz="1500" dirty="0">
                <a:solidFill>
                  <a:srgbClr val="595959"/>
                </a:solidFill>
                <a:latin typeface="Calibri" charset="0"/>
              </a:rPr>
              <a:t> </a:t>
            </a:r>
            <a:r>
              <a:rPr lang="en-US" sz="1500" dirty="0" err="1">
                <a:solidFill>
                  <a:srgbClr val="595959"/>
                </a:solidFill>
                <a:latin typeface="Calibri" charset="0"/>
              </a:rPr>
              <a:t>είναι</a:t>
            </a:r>
            <a:r>
              <a:rPr lang="en-US" sz="1500" dirty="0">
                <a:solidFill>
                  <a:srgbClr val="595959"/>
                </a:solidFill>
                <a:latin typeface="Calibri" charset="0"/>
              </a:rPr>
              <a:t> </a:t>
            </a:r>
            <a:r>
              <a:rPr lang="en-US" sz="1500" b="1" dirty="0" err="1">
                <a:solidFill>
                  <a:srgbClr val="595959"/>
                </a:solidFill>
                <a:latin typeface="Calibri" charset="0"/>
              </a:rPr>
              <a:t>ανεξάρτητες</a:t>
            </a:r>
            <a:r>
              <a:rPr lang="en-US" sz="1500" b="1" dirty="0">
                <a:solidFill>
                  <a:srgbClr val="595959"/>
                </a:solidFill>
                <a:latin typeface="Calibri" charset="0"/>
              </a:rPr>
              <a:t> </a:t>
            </a:r>
            <a:r>
              <a:rPr lang="en-US" sz="1500" b="1" dirty="0" err="1">
                <a:solidFill>
                  <a:srgbClr val="595959"/>
                </a:solidFill>
                <a:latin typeface="Calibri" charset="0"/>
              </a:rPr>
              <a:t>νομικές</a:t>
            </a:r>
            <a:r>
              <a:rPr lang="en-US" sz="1500" b="1" dirty="0">
                <a:solidFill>
                  <a:srgbClr val="595959"/>
                </a:solidFill>
                <a:latin typeface="Calibri" charset="0"/>
              </a:rPr>
              <a:t> </a:t>
            </a:r>
            <a:r>
              <a:rPr lang="en-US" sz="1500" b="1" dirty="0" err="1">
                <a:solidFill>
                  <a:srgbClr val="595959"/>
                </a:solidFill>
                <a:latin typeface="Calibri" charset="0"/>
              </a:rPr>
              <a:t>οντότητες</a:t>
            </a:r>
            <a:r>
              <a:rPr lang="en-US" sz="1500" b="1" dirty="0">
                <a:solidFill>
                  <a:srgbClr val="595959"/>
                </a:solidFill>
                <a:latin typeface="Calibri" charset="0"/>
              </a:rPr>
              <a:t> </a:t>
            </a:r>
            <a:r>
              <a:rPr lang="en-US" sz="1500" b="1" dirty="0" err="1">
                <a:solidFill>
                  <a:srgbClr val="595959"/>
                </a:solidFill>
                <a:latin typeface="Calibri" charset="0"/>
              </a:rPr>
              <a:t>και</a:t>
            </a:r>
            <a:r>
              <a:rPr lang="en-US" sz="1500" b="1" dirty="0">
                <a:solidFill>
                  <a:srgbClr val="595959"/>
                </a:solidFill>
                <a:latin typeface="Calibri" charset="0"/>
              </a:rPr>
              <a:t> </a:t>
            </a:r>
            <a:r>
              <a:rPr lang="en-US" sz="1500" b="1" dirty="0" err="1">
                <a:solidFill>
                  <a:srgbClr val="595959"/>
                </a:solidFill>
                <a:latin typeface="Calibri" charset="0"/>
              </a:rPr>
              <a:t>παραγωγοί</a:t>
            </a:r>
            <a:r>
              <a:rPr lang="en-US" sz="1500" b="1" dirty="0">
                <a:solidFill>
                  <a:srgbClr val="595959"/>
                </a:solidFill>
                <a:latin typeface="Calibri" charset="0"/>
              </a:rPr>
              <a:t> </a:t>
            </a:r>
            <a:r>
              <a:rPr lang="en-US" sz="1500" b="1" dirty="0" err="1">
                <a:solidFill>
                  <a:srgbClr val="595959"/>
                </a:solidFill>
                <a:latin typeface="Calibri" charset="0"/>
              </a:rPr>
              <a:t>εμπορεύσιμου</a:t>
            </a:r>
            <a:r>
              <a:rPr lang="en-US" sz="1500" b="1" dirty="0">
                <a:solidFill>
                  <a:srgbClr val="595959"/>
                </a:solidFill>
                <a:latin typeface="Calibri" charset="0"/>
              </a:rPr>
              <a:t> </a:t>
            </a:r>
            <a:r>
              <a:rPr lang="en-US" sz="1500" b="1" dirty="0" err="1">
                <a:solidFill>
                  <a:srgbClr val="595959"/>
                </a:solidFill>
                <a:latin typeface="Calibri" charset="0"/>
              </a:rPr>
              <a:t>προϊόντος</a:t>
            </a:r>
            <a:r>
              <a:rPr lang="en-US" sz="1500" dirty="0">
                <a:solidFill>
                  <a:srgbClr val="595959"/>
                </a:solidFill>
                <a:latin typeface="Calibri" charset="0"/>
              </a:rPr>
              <a:t>,</a:t>
            </a:r>
            <a:r>
              <a:rPr lang="en-US" sz="1500" dirty="0" smtClean="0">
                <a:solidFill>
                  <a:srgbClr val="595959"/>
                </a:solidFill>
                <a:latin typeface="Calibri" charset="0"/>
              </a:rPr>
              <a:t> </a:t>
            </a:r>
            <a:r>
              <a:rPr lang="en-US" sz="1500" dirty="0" err="1" smtClean="0">
                <a:solidFill>
                  <a:srgbClr val="595959"/>
                </a:solidFill>
                <a:latin typeface="Calibri" charset="0"/>
              </a:rPr>
              <a:t>των</a:t>
            </a:r>
            <a:r>
              <a:rPr lang="en-US" sz="1500" dirty="0" smtClean="0">
                <a:solidFill>
                  <a:srgbClr val="595959"/>
                </a:solidFill>
                <a:latin typeface="Calibri" charset="0"/>
              </a:rPr>
              <a:t> </a:t>
            </a:r>
            <a:r>
              <a:rPr lang="en-US" sz="1500" dirty="0" err="1">
                <a:solidFill>
                  <a:srgbClr val="595959"/>
                </a:solidFill>
                <a:latin typeface="Calibri" charset="0"/>
              </a:rPr>
              <a:t>οποίων</a:t>
            </a:r>
            <a:r>
              <a:rPr lang="en-US" sz="1500" dirty="0">
                <a:solidFill>
                  <a:srgbClr val="595959"/>
                </a:solidFill>
                <a:latin typeface="Calibri" charset="0"/>
              </a:rPr>
              <a:t> </a:t>
            </a:r>
            <a:r>
              <a:rPr lang="en-US" sz="1500" dirty="0" err="1">
                <a:solidFill>
                  <a:srgbClr val="595959"/>
                </a:solidFill>
                <a:latin typeface="Calibri" charset="0"/>
              </a:rPr>
              <a:t>η</a:t>
            </a:r>
            <a:r>
              <a:rPr lang="en-US" sz="1500" dirty="0">
                <a:solidFill>
                  <a:srgbClr val="595959"/>
                </a:solidFill>
                <a:latin typeface="Calibri" charset="0"/>
              </a:rPr>
              <a:t> </a:t>
            </a:r>
            <a:r>
              <a:rPr lang="en-US" sz="1500" dirty="0" err="1">
                <a:solidFill>
                  <a:srgbClr val="595959"/>
                </a:solidFill>
                <a:latin typeface="Calibri" charset="0"/>
              </a:rPr>
              <a:t>κύρια</a:t>
            </a:r>
            <a:r>
              <a:rPr lang="en-US" sz="1500" dirty="0">
                <a:solidFill>
                  <a:srgbClr val="595959"/>
                </a:solidFill>
                <a:latin typeface="Calibri" charset="0"/>
              </a:rPr>
              <a:t> </a:t>
            </a:r>
            <a:r>
              <a:rPr lang="en-US" sz="1500" dirty="0" err="1">
                <a:solidFill>
                  <a:srgbClr val="595959"/>
                </a:solidFill>
                <a:latin typeface="Calibri" charset="0"/>
              </a:rPr>
              <a:t>δραστηριότητα</a:t>
            </a:r>
            <a:r>
              <a:rPr lang="en-US" sz="1500" dirty="0">
                <a:solidFill>
                  <a:srgbClr val="595959"/>
                </a:solidFill>
                <a:latin typeface="Calibri" charset="0"/>
              </a:rPr>
              <a:t> </a:t>
            </a:r>
            <a:r>
              <a:rPr lang="en-US" sz="1500" dirty="0" err="1">
                <a:solidFill>
                  <a:srgbClr val="595959"/>
                </a:solidFill>
                <a:latin typeface="Calibri" charset="0"/>
              </a:rPr>
              <a:t>συνίσταται</a:t>
            </a:r>
            <a:r>
              <a:rPr lang="en-US" sz="1500" dirty="0">
                <a:solidFill>
                  <a:srgbClr val="595959"/>
                </a:solidFill>
                <a:latin typeface="Calibri" charset="0"/>
              </a:rPr>
              <a:t> </a:t>
            </a:r>
            <a:r>
              <a:rPr lang="en-US" sz="1500" dirty="0" err="1">
                <a:solidFill>
                  <a:srgbClr val="595959"/>
                </a:solidFill>
                <a:latin typeface="Calibri" charset="0"/>
              </a:rPr>
              <a:t>στην</a:t>
            </a:r>
            <a:r>
              <a:rPr lang="en-US" sz="1500" dirty="0">
                <a:solidFill>
                  <a:srgbClr val="595959"/>
                </a:solidFill>
                <a:latin typeface="Calibri" charset="0"/>
              </a:rPr>
              <a:t> </a:t>
            </a:r>
            <a:r>
              <a:rPr lang="en-US" sz="1500" dirty="0" err="1">
                <a:solidFill>
                  <a:srgbClr val="595959"/>
                </a:solidFill>
                <a:latin typeface="Calibri" charset="0"/>
              </a:rPr>
              <a:t>παραγωγή</a:t>
            </a:r>
            <a:r>
              <a:rPr lang="en-US" sz="1500" dirty="0">
                <a:solidFill>
                  <a:srgbClr val="595959"/>
                </a:solidFill>
                <a:latin typeface="Calibri" charset="0"/>
              </a:rPr>
              <a:t> </a:t>
            </a:r>
            <a:r>
              <a:rPr lang="en-US" sz="1500" dirty="0" err="1">
                <a:solidFill>
                  <a:srgbClr val="595959"/>
                </a:solidFill>
                <a:latin typeface="Calibri" charset="0"/>
              </a:rPr>
              <a:t>αγαθών</a:t>
            </a:r>
            <a:r>
              <a:rPr lang="en-US" sz="1500" dirty="0">
                <a:solidFill>
                  <a:srgbClr val="595959"/>
                </a:solidFill>
                <a:latin typeface="Calibri" charset="0"/>
              </a:rPr>
              <a:t> </a:t>
            </a:r>
            <a:r>
              <a:rPr lang="en-US" sz="1500" dirty="0" err="1">
                <a:solidFill>
                  <a:srgbClr val="595959"/>
                </a:solidFill>
                <a:latin typeface="Calibri" charset="0"/>
              </a:rPr>
              <a:t>και</a:t>
            </a:r>
            <a:r>
              <a:rPr lang="en-US" sz="1500" dirty="0">
                <a:solidFill>
                  <a:srgbClr val="595959"/>
                </a:solidFill>
                <a:latin typeface="Calibri" charset="0"/>
              </a:rPr>
              <a:t> </a:t>
            </a:r>
            <a:r>
              <a:rPr lang="en-US" sz="1500" dirty="0" err="1">
                <a:solidFill>
                  <a:srgbClr val="595959"/>
                </a:solidFill>
                <a:latin typeface="Calibri" charset="0"/>
              </a:rPr>
              <a:t>μη</a:t>
            </a:r>
            <a:r>
              <a:rPr lang="en-US" sz="1500" dirty="0">
                <a:solidFill>
                  <a:srgbClr val="595959"/>
                </a:solidFill>
                <a:latin typeface="Calibri" charset="0"/>
              </a:rPr>
              <a:t> </a:t>
            </a:r>
            <a:r>
              <a:rPr lang="en-US" sz="1500" dirty="0" err="1">
                <a:solidFill>
                  <a:srgbClr val="595959"/>
                </a:solidFill>
                <a:latin typeface="Calibri" charset="0"/>
              </a:rPr>
              <a:t>χρηματοοικονομικών</a:t>
            </a:r>
            <a:r>
              <a:rPr lang="en-US" sz="1500" dirty="0">
                <a:solidFill>
                  <a:srgbClr val="595959"/>
                </a:solidFill>
                <a:latin typeface="Calibri" charset="0"/>
              </a:rPr>
              <a:t> </a:t>
            </a:r>
            <a:r>
              <a:rPr lang="en-US" sz="1500" dirty="0" err="1">
                <a:solidFill>
                  <a:srgbClr val="595959"/>
                </a:solidFill>
                <a:latin typeface="Calibri" charset="0"/>
              </a:rPr>
              <a:t>υπηρεσιών</a:t>
            </a:r>
            <a:r>
              <a:rPr lang="en-US" sz="1500" dirty="0">
                <a:solidFill>
                  <a:srgbClr val="595959"/>
                </a:solidFill>
                <a:latin typeface="Calibri" charset="0"/>
              </a:rPr>
              <a:t>. </a:t>
            </a:r>
          </a:p>
          <a:p>
            <a:pPr>
              <a:buFont typeface="Arial" charset="0"/>
              <a:buChar char="•"/>
            </a:pPr>
            <a:r>
              <a:rPr lang="en-US" sz="1500" dirty="0">
                <a:solidFill>
                  <a:srgbClr val="595959"/>
                </a:solidFill>
                <a:latin typeface="Calibri" charset="0"/>
              </a:rPr>
              <a:t> </a:t>
            </a:r>
            <a:r>
              <a:rPr lang="en-US" sz="1500" dirty="0" err="1">
                <a:solidFill>
                  <a:srgbClr val="595959"/>
                </a:solidFill>
                <a:latin typeface="Calibri" charset="0"/>
              </a:rPr>
              <a:t>Ιδιωτικές</a:t>
            </a:r>
            <a:r>
              <a:rPr lang="en-US" sz="1500" dirty="0" smtClean="0">
                <a:solidFill>
                  <a:srgbClr val="595959"/>
                </a:solidFill>
                <a:latin typeface="Calibri" charset="0"/>
              </a:rPr>
              <a:t> </a:t>
            </a:r>
            <a:r>
              <a:rPr lang="el-GR" sz="1500" dirty="0" smtClean="0">
                <a:solidFill>
                  <a:srgbClr val="595959"/>
                </a:solidFill>
                <a:latin typeface="Calibri" charset="0"/>
              </a:rPr>
              <a:t>ε</a:t>
            </a:r>
            <a:r>
              <a:rPr lang="en-US" sz="1500" dirty="0" err="1" smtClean="0">
                <a:solidFill>
                  <a:srgbClr val="595959"/>
                </a:solidFill>
                <a:latin typeface="Calibri" charset="0"/>
              </a:rPr>
              <a:t>ταιρείες</a:t>
            </a:r>
            <a:endParaRPr lang="en-US" sz="1500" dirty="0">
              <a:solidFill>
                <a:srgbClr val="595959"/>
              </a:solidFill>
              <a:latin typeface="Calibri" charset="0"/>
            </a:endParaRPr>
          </a:p>
          <a:p>
            <a:pPr>
              <a:buFont typeface="Arial" charset="0"/>
              <a:buChar char="•"/>
            </a:pPr>
            <a:r>
              <a:rPr lang="en-US" sz="1500" dirty="0">
                <a:solidFill>
                  <a:srgbClr val="595959"/>
                </a:solidFill>
                <a:latin typeface="Calibri" charset="0"/>
              </a:rPr>
              <a:t> </a:t>
            </a:r>
            <a:r>
              <a:rPr lang="en-US" sz="1500" dirty="0" err="1">
                <a:solidFill>
                  <a:srgbClr val="595959"/>
                </a:solidFill>
                <a:latin typeface="Calibri" charset="0"/>
              </a:rPr>
              <a:t>Δημόσιες</a:t>
            </a:r>
            <a:r>
              <a:rPr lang="en-US" sz="1500" dirty="0">
                <a:solidFill>
                  <a:srgbClr val="595959"/>
                </a:solidFill>
                <a:latin typeface="Calibri" charset="0"/>
              </a:rPr>
              <a:t> </a:t>
            </a:r>
            <a:r>
              <a:rPr lang="en-US" sz="1500" dirty="0" err="1">
                <a:solidFill>
                  <a:srgbClr val="595959"/>
                </a:solidFill>
                <a:latin typeface="Calibri" charset="0"/>
              </a:rPr>
              <a:t>επιχειρήσεις</a:t>
            </a:r>
            <a:r>
              <a:rPr lang="en-US" sz="1500" dirty="0">
                <a:solidFill>
                  <a:srgbClr val="595959"/>
                </a:solidFill>
                <a:latin typeface="Calibri" charset="0"/>
              </a:rPr>
              <a:t> (</a:t>
            </a:r>
            <a:r>
              <a:rPr lang="en-US" sz="1500" dirty="0" err="1" smtClean="0">
                <a:solidFill>
                  <a:srgbClr val="595959"/>
                </a:solidFill>
                <a:latin typeface="Calibri" charset="0"/>
              </a:rPr>
              <a:t>π</a:t>
            </a:r>
            <a:r>
              <a:rPr lang="el-GR" sz="1500" dirty="0" smtClean="0">
                <a:solidFill>
                  <a:srgbClr val="595959"/>
                </a:solidFill>
                <a:latin typeface="Calibri" charset="0"/>
              </a:rPr>
              <a:t>.</a:t>
            </a:r>
            <a:r>
              <a:rPr lang="en-US" sz="1500" dirty="0" err="1" smtClean="0">
                <a:solidFill>
                  <a:srgbClr val="595959"/>
                </a:solidFill>
                <a:latin typeface="Calibri" charset="0"/>
              </a:rPr>
              <a:t>χ</a:t>
            </a:r>
            <a:r>
              <a:rPr lang="el-GR" sz="1500" dirty="0" smtClean="0">
                <a:solidFill>
                  <a:srgbClr val="595959"/>
                </a:solidFill>
                <a:latin typeface="Calibri" charset="0"/>
              </a:rPr>
              <a:t>. </a:t>
            </a:r>
            <a:r>
              <a:rPr lang="en-US" sz="1500" dirty="0" err="1" smtClean="0">
                <a:solidFill>
                  <a:srgbClr val="595959"/>
                </a:solidFill>
                <a:latin typeface="Calibri" charset="0"/>
              </a:rPr>
              <a:t>ΔΕΗ</a:t>
            </a:r>
            <a:r>
              <a:rPr lang="en-US" sz="1500" dirty="0">
                <a:solidFill>
                  <a:srgbClr val="595959"/>
                </a:solidFill>
                <a:latin typeface="Calibri" charset="0"/>
              </a:rPr>
              <a:t>)</a:t>
            </a:r>
          </a:p>
        </p:txBody>
      </p:sp>
      <p:sp>
        <p:nvSpPr>
          <p:cNvPr id="29705" name="Slide Number Placeholder 22"/>
          <p:cNvSpPr>
            <a:spLocks noGrp="1"/>
          </p:cNvSpPr>
          <p:nvPr>
            <p:ph type="sldNum" sz="quarter" idx="10"/>
          </p:nvPr>
        </p:nvSpPr>
        <p:spPr bwMode="auto">
          <a:noFill/>
          <a:ln>
            <a:miter lim="800000"/>
            <a:headEnd/>
            <a:tailEnd/>
          </a:ln>
        </p:spPr>
        <p:txBody>
          <a:bodyPr/>
          <a:lstStyle/>
          <a:p>
            <a:fld id="{2F8E6E01-1FF3-427E-8A99-722D91525299}" type="slidenum">
              <a:rPr lang="en-US"/>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lide(from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2"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ΘΕΣΜΙΚΟΙ ΤΟΜΕΙΣ</a:t>
            </a:r>
            <a:endParaRPr lang="en-US" sz="2400" smtClean="0">
              <a:solidFill>
                <a:srgbClr val="595959"/>
              </a:solidFill>
            </a:endParaRPr>
          </a:p>
        </p:txBody>
      </p:sp>
      <p:grpSp>
        <p:nvGrpSpPr>
          <p:cNvPr id="30723" name="Group 51"/>
          <p:cNvGrpSpPr>
            <a:grpSpLocks/>
          </p:cNvGrpSpPr>
          <p:nvPr/>
        </p:nvGrpSpPr>
        <p:grpSpPr bwMode="auto">
          <a:xfrm>
            <a:off x="3830638" y="3054350"/>
            <a:ext cx="2033587" cy="2033588"/>
            <a:chOff x="3830638" y="3054350"/>
            <a:chExt cx="2033588" cy="2033588"/>
          </a:xfrm>
        </p:grpSpPr>
        <p:pic>
          <p:nvPicPr>
            <p:cNvPr id="30741" name="Picture 23"/>
            <p:cNvPicPr>
              <a:picLocks noChangeAspect="1" noChangeArrowheads="1"/>
            </p:cNvPicPr>
            <p:nvPr/>
          </p:nvPicPr>
          <p:blipFill>
            <a:blip r:embed="rId2"/>
            <a:srcRect/>
            <a:stretch>
              <a:fillRect/>
            </a:stretch>
          </p:blipFill>
          <p:spPr bwMode="auto">
            <a:xfrm>
              <a:off x="3830638" y="3054350"/>
              <a:ext cx="2033588" cy="2033588"/>
            </a:xfrm>
            <a:prstGeom prst="rect">
              <a:avLst/>
            </a:prstGeom>
            <a:noFill/>
            <a:ln w="9525">
              <a:noFill/>
              <a:miter lim="800000"/>
              <a:headEnd/>
              <a:tailEnd/>
            </a:ln>
          </p:spPr>
        </p:pic>
        <p:sp>
          <p:nvSpPr>
            <p:cNvPr id="10" name="Oval 9"/>
            <p:cNvSpPr/>
            <p:nvPr/>
          </p:nvSpPr>
          <p:spPr>
            <a:xfrm>
              <a:off x="4044950" y="3282950"/>
              <a:ext cx="1589089" cy="1589088"/>
            </a:xfrm>
            <a:prstGeom prst="ellipse">
              <a:avLst/>
            </a:prstGeom>
            <a:solidFill>
              <a:schemeClr val="bg1">
                <a:lumMod val="7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 name="Group 50"/>
          <p:cNvGrpSpPr>
            <a:grpSpLocks/>
          </p:cNvGrpSpPr>
          <p:nvPr/>
        </p:nvGrpSpPr>
        <p:grpSpPr bwMode="auto">
          <a:xfrm>
            <a:off x="4365625" y="5170488"/>
            <a:ext cx="4829175" cy="1512887"/>
            <a:chOff x="4365625" y="5170488"/>
            <a:chExt cx="4828648" cy="1512887"/>
          </a:xfrm>
        </p:grpSpPr>
        <p:grpSp>
          <p:nvGrpSpPr>
            <p:cNvPr id="30735" name="Group 43"/>
            <p:cNvGrpSpPr>
              <a:grpSpLocks/>
            </p:cNvGrpSpPr>
            <p:nvPr/>
          </p:nvGrpSpPr>
          <p:grpSpPr bwMode="auto">
            <a:xfrm>
              <a:off x="4365625" y="5170488"/>
              <a:ext cx="2271713" cy="1512887"/>
              <a:chOff x="4365625" y="5170488"/>
              <a:chExt cx="2271713" cy="1512887"/>
            </a:xfrm>
          </p:grpSpPr>
          <p:pic>
            <p:nvPicPr>
              <p:cNvPr id="25619" name="Picture 19"/>
              <p:cNvPicPr>
                <a:picLocks noChangeAspect="1" noChangeArrowheads="1"/>
              </p:cNvPicPr>
              <p:nvPr/>
            </p:nvPicPr>
            <p:blipFill>
              <a:blip r:embed="rId3"/>
              <a:srcRect/>
              <a:stretch>
                <a:fillRect/>
              </a:stretch>
            </p:blipFill>
            <p:spPr bwMode="auto">
              <a:xfrm>
                <a:off x="4365625" y="5170488"/>
                <a:ext cx="2271465" cy="1512887"/>
              </a:xfrm>
              <a:prstGeom prst="rect">
                <a:avLst/>
              </a:prstGeom>
              <a:noFill/>
              <a:ln w="9525">
                <a:noFill/>
                <a:miter lim="800000"/>
                <a:headEnd/>
                <a:tailEnd/>
              </a:ln>
              <a:effectLst>
                <a:outerShdw dist="50800" dir="2700000" algn="tl" rotWithShape="0">
                  <a:srgbClr val="7F7F7F">
                    <a:alpha val="40000"/>
                  </a:srgbClr>
                </a:outerShdw>
              </a:effectLst>
            </p:spPr>
          </p:pic>
          <p:sp>
            <p:nvSpPr>
              <p:cNvPr id="30740" name="TextBox 27"/>
              <p:cNvSpPr txBox="1">
                <a:spLocks noChangeArrowheads="1"/>
              </p:cNvSpPr>
              <p:nvPr/>
            </p:nvSpPr>
            <p:spPr bwMode="auto">
              <a:xfrm>
                <a:off x="4956111" y="5762625"/>
                <a:ext cx="1058747" cy="554038"/>
              </a:xfrm>
              <a:prstGeom prst="rect">
                <a:avLst/>
              </a:prstGeom>
              <a:noFill/>
              <a:ln w="9525">
                <a:noFill/>
                <a:miter lim="800000"/>
                <a:headEnd/>
                <a:tailEnd/>
              </a:ln>
            </p:spPr>
            <p:txBody>
              <a:bodyPr>
                <a:spAutoFit/>
              </a:bodyPr>
              <a:lstStyle/>
              <a:p>
                <a:pPr algn="ctr"/>
                <a:r>
                  <a:rPr lang="en-US" sz="3000" b="1" dirty="0">
                    <a:solidFill>
                      <a:srgbClr val="7F7F7F"/>
                    </a:solidFill>
                    <a:latin typeface="Calibri" charset="0"/>
                    <a:cs typeface="Calibri" charset="0"/>
                  </a:rPr>
                  <a:t>S.14</a:t>
                </a:r>
              </a:p>
            </p:txBody>
          </p:sp>
        </p:grpSp>
        <p:grpSp>
          <p:nvGrpSpPr>
            <p:cNvPr id="30736" name="Group 32"/>
            <p:cNvGrpSpPr>
              <a:grpSpLocks/>
            </p:cNvGrpSpPr>
            <p:nvPr/>
          </p:nvGrpSpPr>
          <p:grpSpPr bwMode="auto">
            <a:xfrm>
              <a:off x="6637090" y="5915027"/>
              <a:ext cx="2557183" cy="369888"/>
              <a:chOff x="664713" y="1658659"/>
              <a:chExt cx="2557909" cy="370008"/>
            </a:xfrm>
          </p:grpSpPr>
          <p:cxnSp>
            <p:nvCxnSpPr>
              <p:cNvPr id="40" name="Straight Connector 39"/>
              <p:cNvCxnSpPr/>
              <p:nvPr/>
            </p:nvCxnSpPr>
            <p:spPr>
              <a:xfrm>
                <a:off x="664713" y="1995316"/>
                <a:ext cx="2518215"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907942" y="1658659"/>
                <a:ext cx="1314680" cy="370008"/>
              </a:xfrm>
              <a:prstGeom prst="rect">
                <a:avLst/>
              </a:prstGeom>
              <a:noFill/>
            </p:spPr>
            <p:txBody>
              <a:bodyPr wrap="none">
                <a:spAutoFit/>
              </a:bodyPr>
              <a:lstStyle/>
              <a:p>
                <a:pPr algn="r"/>
                <a:r>
                  <a:rPr lang="el-GR" b="1" dirty="0">
                    <a:solidFill>
                      <a:srgbClr val="595959"/>
                    </a:solidFill>
                    <a:latin typeface="Calibri" charset="0"/>
                    <a:cs typeface="Calibri" charset="0"/>
                  </a:rPr>
                  <a:t>Νοικοκυριά</a:t>
                </a:r>
              </a:p>
            </p:txBody>
          </p:sp>
        </p:grpSp>
      </p:grpSp>
      <p:grpSp>
        <p:nvGrpSpPr>
          <p:cNvPr id="6" name="Group 49"/>
          <p:cNvGrpSpPr>
            <a:grpSpLocks/>
          </p:cNvGrpSpPr>
          <p:nvPr/>
        </p:nvGrpSpPr>
        <p:grpSpPr bwMode="auto">
          <a:xfrm>
            <a:off x="530543" y="4586288"/>
            <a:ext cx="4815967" cy="1989137"/>
            <a:chOff x="531079" y="4586288"/>
            <a:chExt cx="4815297" cy="1989137"/>
          </a:xfrm>
        </p:grpSpPr>
        <p:grpSp>
          <p:nvGrpSpPr>
            <p:cNvPr id="30729" name="Group 54"/>
            <p:cNvGrpSpPr>
              <a:grpSpLocks/>
            </p:cNvGrpSpPr>
            <p:nvPr/>
          </p:nvGrpSpPr>
          <p:grpSpPr bwMode="auto">
            <a:xfrm>
              <a:off x="2319338" y="4586288"/>
              <a:ext cx="2046287" cy="1989137"/>
              <a:chOff x="2319338" y="4586288"/>
              <a:chExt cx="2046287" cy="1989137"/>
            </a:xfrm>
          </p:grpSpPr>
          <p:pic>
            <p:nvPicPr>
              <p:cNvPr id="25620" name="Picture 20"/>
              <p:cNvPicPr>
                <a:picLocks noChangeAspect="1" noChangeArrowheads="1"/>
              </p:cNvPicPr>
              <p:nvPr/>
            </p:nvPicPr>
            <p:blipFill>
              <a:blip r:embed="rId4"/>
              <a:srcRect/>
              <a:stretch>
                <a:fillRect/>
              </a:stretch>
            </p:blipFill>
            <p:spPr bwMode="auto">
              <a:xfrm>
                <a:off x="2319623" y="4586288"/>
                <a:ext cx="2046002" cy="1989137"/>
              </a:xfrm>
              <a:prstGeom prst="rect">
                <a:avLst/>
              </a:prstGeom>
              <a:noFill/>
              <a:ln w="9525">
                <a:noFill/>
                <a:miter lim="800000"/>
                <a:headEnd/>
                <a:tailEnd/>
              </a:ln>
              <a:effectLst>
                <a:outerShdw dist="50800" dir="2700000" algn="tl" rotWithShape="0">
                  <a:srgbClr val="7F7F7F">
                    <a:alpha val="40000"/>
                  </a:srgbClr>
                </a:outerShdw>
              </a:effectLst>
            </p:spPr>
          </p:pic>
          <p:sp>
            <p:nvSpPr>
              <p:cNvPr id="30734" name="TextBox 28"/>
              <p:cNvSpPr txBox="1">
                <a:spLocks noChangeArrowheads="1"/>
              </p:cNvSpPr>
              <p:nvPr/>
            </p:nvSpPr>
            <p:spPr bwMode="auto">
              <a:xfrm>
                <a:off x="2811679" y="5310188"/>
                <a:ext cx="1058715" cy="554037"/>
              </a:xfrm>
              <a:prstGeom prst="rect">
                <a:avLst/>
              </a:prstGeom>
              <a:noFill/>
              <a:ln w="9525">
                <a:noFill/>
                <a:miter lim="800000"/>
                <a:headEnd/>
                <a:tailEnd/>
              </a:ln>
            </p:spPr>
            <p:txBody>
              <a:bodyPr>
                <a:spAutoFit/>
              </a:bodyPr>
              <a:lstStyle/>
              <a:p>
                <a:pPr algn="ctr"/>
                <a:r>
                  <a:rPr lang="en-US" sz="3000" b="1" dirty="0">
                    <a:solidFill>
                      <a:srgbClr val="7F7F7F"/>
                    </a:solidFill>
                    <a:latin typeface="Calibri" charset="0"/>
                    <a:cs typeface="Calibri" charset="0"/>
                  </a:rPr>
                  <a:t>S.15</a:t>
                </a:r>
              </a:p>
            </p:txBody>
          </p:sp>
        </p:grpSp>
        <p:grpSp>
          <p:nvGrpSpPr>
            <p:cNvPr id="30730" name="Group 19"/>
            <p:cNvGrpSpPr>
              <a:grpSpLocks/>
            </p:cNvGrpSpPr>
            <p:nvPr/>
          </p:nvGrpSpPr>
          <p:grpSpPr bwMode="auto">
            <a:xfrm>
              <a:off x="531079" y="5246691"/>
              <a:ext cx="4815297" cy="1072516"/>
              <a:chOff x="928309" y="950846"/>
              <a:chExt cx="4816795" cy="1070258"/>
            </a:xfrm>
          </p:grpSpPr>
          <p:cxnSp>
            <p:nvCxnSpPr>
              <p:cNvPr id="46" name="Straight Connector 45"/>
              <p:cNvCxnSpPr/>
              <p:nvPr/>
            </p:nvCxnSpPr>
            <p:spPr>
              <a:xfrm>
                <a:off x="1016462" y="1993218"/>
                <a:ext cx="2619827" cy="0"/>
              </a:xfrm>
              <a:prstGeom prst="line">
                <a:avLst/>
              </a:prstGeom>
              <a:ln>
                <a:solidFill>
                  <a:srgbClr val="FFCC00"/>
                </a:solidFill>
              </a:ln>
              <a:effectLst/>
            </p:spPr>
            <p:style>
              <a:lnRef idx="2">
                <a:schemeClr val="accent1"/>
              </a:lnRef>
              <a:fillRef idx="0">
                <a:schemeClr val="accent1"/>
              </a:fillRef>
              <a:effectRef idx="1">
                <a:schemeClr val="accent1"/>
              </a:effectRef>
              <a:fontRef idx="minor">
                <a:schemeClr val="tx1"/>
              </a:fontRef>
            </p:style>
          </p:cxnSp>
          <p:sp>
            <p:nvSpPr>
              <p:cNvPr id="30732" name="TextBox 46"/>
              <p:cNvSpPr txBox="1">
                <a:spLocks noChangeArrowheads="1"/>
              </p:cNvSpPr>
              <p:nvPr/>
            </p:nvSpPr>
            <p:spPr bwMode="auto">
              <a:xfrm>
                <a:off x="928309" y="950846"/>
                <a:ext cx="4816795" cy="1070258"/>
              </a:xfrm>
              <a:prstGeom prst="rect">
                <a:avLst/>
              </a:prstGeom>
              <a:noFill/>
              <a:ln w="9525">
                <a:noFill/>
                <a:miter lim="800000"/>
                <a:headEnd/>
                <a:tailEnd/>
              </a:ln>
            </p:spPr>
            <p:txBody>
              <a:bodyPr wrap="square" anchor="b" anchorCtr="0">
                <a:spAutoFit/>
              </a:bodyPr>
              <a:lstStyle/>
              <a:p>
                <a:pPr>
                  <a:lnSpc>
                    <a:spcPts val="1860"/>
                  </a:lnSpc>
                </a:pPr>
                <a:r>
                  <a:rPr lang="el-GR" b="1" dirty="0" smtClean="0">
                    <a:solidFill>
                      <a:srgbClr val="595959"/>
                    </a:solidFill>
                    <a:latin typeface="Calibri" charset="0"/>
                    <a:cs typeface="Calibri" charset="0"/>
                  </a:rPr>
                  <a:t>Μη Κερδοσκοπικά</a:t>
                </a:r>
                <a:endParaRPr lang="en-US" b="1" dirty="0" smtClean="0">
                  <a:solidFill>
                    <a:srgbClr val="595959"/>
                  </a:solidFill>
                  <a:latin typeface="Calibri" charset="0"/>
                  <a:cs typeface="Calibri" charset="0"/>
                </a:endParaRPr>
              </a:p>
              <a:p>
                <a:pPr>
                  <a:lnSpc>
                    <a:spcPts val="1860"/>
                  </a:lnSpc>
                </a:pPr>
                <a:r>
                  <a:rPr lang="el-GR" b="1" dirty="0" smtClean="0">
                    <a:solidFill>
                      <a:srgbClr val="595959"/>
                    </a:solidFill>
                    <a:latin typeface="Calibri" charset="0"/>
                    <a:cs typeface="Calibri" charset="0"/>
                  </a:rPr>
                  <a:t>Ιδρύματα που </a:t>
                </a:r>
              </a:p>
              <a:p>
                <a:pPr>
                  <a:lnSpc>
                    <a:spcPts val="1860"/>
                  </a:lnSpc>
                </a:pPr>
                <a:r>
                  <a:rPr lang="el-GR" b="1" dirty="0" smtClean="0">
                    <a:solidFill>
                      <a:srgbClr val="595959"/>
                    </a:solidFill>
                    <a:latin typeface="Calibri" charset="0"/>
                    <a:cs typeface="Calibri" charset="0"/>
                  </a:rPr>
                  <a:t>Εξυπηρετούν</a:t>
                </a:r>
              </a:p>
              <a:p>
                <a:pPr>
                  <a:lnSpc>
                    <a:spcPts val="1860"/>
                  </a:lnSpc>
                </a:pPr>
                <a:r>
                  <a:rPr lang="el-GR" b="1" dirty="0" smtClean="0">
                    <a:solidFill>
                      <a:srgbClr val="595959"/>
                    </a:solidFill>
                    <a:latin typeface="Calibri" charset="0"/>
                    <a:cs typeface="Calibri" charset="0"/>
                  </a:rPr>
                  <a:t>Νοικοκυριά (ΜΚΙΕΝ</a:t>
                </a:r>
                <a:r>
                  <a:rPr lang="en-US" b="1" dirty="0" smtClean="0">
                    <a:solidFill>
                      <a:srgbClr val="595959"/>
                    </a:solidFill>
                    <a:latin typeface="Calibri" charset="0"/>
                    <a:cs typeface="Calibri" charset="0"/>
                  </a:rPr>
                  <a:t>)</a:t>
                </a:r>
                <a:endParaRPr lang="el-GR" b="1" dirty="0">
                  <a:solidFill>
                    <a:srgbClr val="595959"/>
                  </a:solidFill>
                  <a:latin typeface="Calibri" charset="0"/>
                  <a:cs typeface="Calibri" charset="0"/>
                </a:endParaRPr>
              </a:p>
            </p:txBody>
          </p:sp>
        </p:grpSp>
      </p:grpSp>
      <p:sp>
        <p:nvSpPr>
          <p:cNvPr id="42" name="Rectangle 3"/>
          <p:cNvSpPr>
            <a:spLocks noChangeArrowheads="1"/>
          </p:cNvSpPr>
          <p:nvPr/>
        </p:nvSpPr>
        <p:spPr bwMode="auto">
          <a:xfrm>
            <a:off x="6008164" y="1549406"/>
            <a:ext cx="3287713" cy="4391025"/>
          </a:xfrm>
          <a:prstGeom prst="rect">
            <a:avLst/>
          </a:prstGeom>
          <a:noFill/>
          <a:ln w="9525">
            <a:noFill/>
            <a:miter lim="800000"/>
            <a:headEnd/>
            <a:tailEnd/>
          </a:ln>
        </p:spPr>
        <p:txBody>
          <a:bodyPr/>
          <a:lstStyle/>
          <a:p>
            <a:pPr algn="r"/>
            <a:r>
              <a:rPr lang="el-GR" sz="1500" dirty="0">
                <a:solidFill>
                  <a:srgbClr val="595959"/>
                </a:solidFill>
                <a:latin typeface="Calibri" charset="0"/>
              </a:rPr>
              <a:t>Περιλαμβάνει </a:t>
            </a:r>
            <a:r>
              <a:rPr lang="el-GR" sz="1500" b="1" dirty="0">
                <a:solidFill>
                  <a:srgbClr val="595959"/>
                </a:solidFill>
                <a:latin typeface="Calibri" charset="0"/>
              </a:rPr>
              <a:t>φυσικά πρόσωπα ή ομάδες φυσικών προσώπων με την ιδιότητά τους ως καταναλωτών</a:t>
            </a:r>
            <a:r>
              <a:rPr lang="el-GR" sz="1500" dirty="0">
                <a:solidFill>
                  <a:srgbClr val="595959"/>
                </a:solidFill>
                <a:latin typeface="Calibri" charset="0"/>
              </a:rPr>
              <a:t>. Περιλαμβάνει επίσης:</a:t>
            </a:r>
            <a:br>
              <a:rPr lang="el-GR" sz="1500" dirty="0">
                <a:solidFill>
                  <a:srgbClr val="595959"/>
                </a:solidFill>
                <a:latin typeface="Calibri" charset="0"/>
              </a:rPr>
            </a:br>
            <a:r>
              <a:rPr lang="el-GR" sz="1500" dirty="0">
                <a:solidFill>
                  <a:srgbClr val="595959"/>
                </a:solidFill>
                <a:latin typeface="Calibri" charset="0"/>
              </a:rPr>
              <a:t>- τα φυσικά πρόσωπα ή τις ομάδες φυσικών προσώπων με την ιδιότητά τους ως</a:t>
            </a:r>
            <a:r>
              <a:rPr lang="en-US" sz="1500" dirty="0">
                <a:solidFill>
                  <a:srgbClr val="595959"/>
                </a:solidFill>
                <a:latin typeface="Calibri" charset="0"/>
              </a:rPr>
              <a:t> </a:t>
            </a:r>
            <a:r>
              <a:rPr lang="el-GR" sz="1500" dirty="0">
                <a:solidFill>
                  <a:srgbClr val="595959"/>
                </a:solidFill>
                <a:latin typeface="Calibri" charset="0"/>
              </a:rPr>
              <a:t>παραγωγών αγαθών και μη</a:t>
            </a:r>
            <a:r>
              <a:rPr lang="en-US" sz="1500" dirty="0">
                <a:solidFill>
                  <a:srgbClr val="595959"/>
                </a:solidFill>
                <a:latin typeface="Calibri" charset="0"/>
              </a:rPr>
              <a:t> </a:t>
            </a:r>
            <a:r>
              <a:rPr lang="el-GR" sz="1500" dirty="0">
                <a:solidFill>
                  <a:srgbClr val="595959"/>
                </a:solidFill>
                <a:latin typeface="Calibri" charset="0"/>
              </a:rPr>
              <a:t>χρηματοοικονομικών υπηρεσιών αποκλειστικά για δική </a:t>
            </a:r>
            <a:r>
              <a:rPr lang="el-GR" sz="1500" dirty="0" smtClean="0">
                <a:solidFill>
                  <a:srgbClr val="595959"/>
                </a:solidFill>
                <a:latin typeface="Calibri" charset="0"/>
              </a:rPr>
              <a:t/>
            </a:r>
            <a:br>
              <a:rPr lang="el-GR" sz="1500" dirty="0" smtClean="0">
                <a:solidFill>
                  <a:srgbClr val="595959"/>
                </a:solidFill>
                <a:latin typeface="Calibri" charset="0"/>
              </a:rPr>
            </a:br>
            <a:r>
              <a:rPr lang="el-GR" sz="1500" dirty="0" smtClean="0">
                <a:solidFill>
                  <a:srgbClr val="595959"/>
                </a:solidFill>
                <a:latin typeface="Calibri" charset="0"/>
              </a:rPr>
              <a:t>τους </a:t>
            </a:r>
            <a:r>
              <a:rPr lang="el-GR" sz="1500" dirty="0">
                <a:solidFill>
                  <a:srgbClr val="595959"/>
                </a:solidFill>
                <a:latin typeface="Calibri" charset="0"/>
              </a:rPr>
              <a:t>τελική </a:t>
            </a:r>
            <a:r>
              <a:rPr lang="el-GR" sz="1500" dirty="0" smtClean="0">
                <a:solidFill>
                  <a:srgbClr val="595959"/>
                </a:solidFill>
                <a:latin typeface="Calibri" charset="0"/>
              </a:rPr>
              <a:t>χρήση</a:t>
            </a:r>
          </a:p>
          <a:p>
            <a:pPr algn="r">
              <a:buFontTx/>
              <a:buChar char="-"/>
            </a:pPr>
            <a:r>
              <a:rPr lang="el-GR" sz="1500" dirty="0" smtClean="0">
                <a:solidFill>
                  <a:srgbClr val="595959"/>
                </a:solidFill>
                <a:latin typeface="Calibri" charset="0"/>
              </a:rPr>
              <a:t>ατομικές </a:t>
            </a:r>
            <a:r>
              <a:rPr lang="el-GR" sz="1500" dirty="0">
                <a:solidFill>
                  <a:srgbClr val="595959"/>
                </a:solidFill>
                <a:latin typeface="Calibri" charset="0"/>
              </a:rPr>
              <a:t>επιχειρήσεις χωρίς ανεξάρτητη</a:t>
            </a:r>
            <a:r>
              <a:rPr lang="en-US" sz="1500" dirty="0">
                <a:solidFill>
                  <a:srgbClr val="595959"/>
                </a:solidFill>
                <a:latin typeface="Calibri" charset="0"/>
              </a:rPr>
              <a:t> </a:t>
            </a:r>
            <a:r>
              <a:rPr lang="el-GR" sz="1500" dirty="0">
                <a:solidFill>
                  <a:srgbClr val="595959"/>
                </a:solidFill>
                <a:latin typeface="Calibri" charset="0"/>
              </a:rPr>
              <a:t>νομική προσωπικότητα.</a:t>
            </a:r>
            <a:endParaRPr lang="en-US" sz="1500" dirty="0">
              <a:solidFill>
                <a:srgbClr val="595959"/>
              </a:solidFill>
              <a:latin typeface="Calibri" charset="0"/>
            </a:endParaRPr>
          </a:p>
          <a:p>
            <a:pPr algn="r">
              <a:buFontTx/>
              <a:buChar char="-"/>
            </a:pPr>
            <a:endParaRPr lang="el-GR" sz="1500" dirty="0">
              <a:solidFill>
                <a:srgbClr val="595959"/>
              </a:solidFill>
              <a:latin typeface="Calibri" charset="0"/>
            </a:endParaRPr>
          </a:p>
          <a:p>
            <a:pPr algn="r"/>
            <a:r>
              <a:rPr lang="en-US" sz="1500" dirty="0" err="1">
                <a:solidFill>
                  <a:srgbClr val="595959"/>
                </a:solidFill>
                <a:latin typeface="Calibri" charset="0"/>
              </a:rPr>
              <a:t>Κύρια</a:t>
            </a:r>
            <a:r>
              <a:rPr lang="en-US" sz="1500" dirty="0" smtClean="0">
                <a:solidFill>
                  <a:srgbClr val="595959"/>
                </a:solidFill>
                <a:latin typeface="Calibri" charset="0"/>
              </a:rPr>
              <a:t> </a:t>
            </a:r>
            <a:r>
              <a:rPr lang="el-GR" sz="1500" dirty="0" smtClean="0">
                <a:solidFill>
                  <a:srgbClr val="595959"/>
                </a:solidFill>
                <a:latin typeface="Calibri" charset="0"/>
              </a:rPr>
              <a:t>λ</a:t>
            </a:r>
            <a:r>
              <a:rPr lang="en-US" sz="1500" dirty="0" err="1" smtClean="0">
                <a:solidFill>
                  <a:srgbClr val="595959"/>
                </a:solidFill>
                <a:latin typeface="Calibri" charset="0"/>
              </a:rPr>
              <a:t>ειτουργία</a:t>
            </a:r>
            <a:r>
              <a:rPr lang="en-US" sz="1500" dirty="0" smtClean="0">
                <a:solidFill>
                  <a:srgbClr val="595959"/>
                </a:solidFill>
                <a:latin typeface="Calibri" charset="0"/>
              </a:rPr>
              <a:t> </a:t>
            </a:r>
            <a:r>
              <a:rPr lang="en-US" sz="1500" dirty="0" err="1" smtClean="0">
                <a:solidFill>
                  <a:srgbClr val="595959"/>
                </a:solidFill>
                <a:latin typeface="Calibri" charset="0"/>
              </a:rPr>
              <a:t>τους</a:t>
            </a:r>
            <a:r>
              <a:rPr lang="el-GR" sz="1500" dirty="0" smtClean="0">
                <a:solidFill>
                  <a:srgbClr val="595959"/>
                </a:solidFill>
                <a:latin typeface="Calibri" charset="0"/>
              </a:rPr>
              <a:t> είναι</a:t>
            </a:r>
            <a:br>
              <a:rPr lang="el-GR" sz="1500" dirty="0" smtClean="0">
                <a:solidFill>
                  <a:srgbClr val="595959"/>
                </a:solidFill>
                <a:latin typeface="Calibri" charset="0"/>
              </a:rPr>
            </a:br>
            <a:r>
              <a:rPr lang="en-US" sz="1500" dirty="0" smtClean="0">
                <a:solidFill>
                  <a:srgbClr val="595959"/>
                </a:solidFill>
                <a:latin typeface="Calibri" charset="0"/>
              </a:rPr>
              <a:t>η </a:t>
            </a:r>
            <a:r>
              <a:rPr lang="el-GR" sz="1500" dirty="0" smtClean="0">
                <a:solidFill>
                  <a:srgbClr val="595959"/>
                </a:solidFill>
                <a:latin typeface="Calibri" charset="0"/>
              </a:rPr>
              <a:t>κ</a:t>
            </a:r>
            <a:r>
              <a:rPr lang="en-US" sz="1500" dirty="0" err="1" smtClean="0">
                <a:solidFill>
                  <a:srgbClr val="595959"/>
                </a:solidFill>
                <a:latin typeface="Calibri" charset="0"/>
              </a:rPr>
              <a:t>ατανάλωση</a:t>
            </a:r>
            <a:r>
              <a:rPr lang="en-US" sz="1500" dirty="0" smtClean="0">
                <a:solidFill>
                  <a:srgbClr val="595959"/>
                </a:solidFill>
                <a:latin typeface="Calibri" charset="0"/>
              </a:rPr>
              <a:t> </a:t>
            </a:r>
            <a:r>
              <a:rPr lang="en-US" sz="1500" dirty="0" err="1">
                <a:solidFill>
                  <a:srgbClr val="595959"/>
                </a:solidFill>
                <a:latin typeface="Calibri" charset="0"/>
              </a:rPr>
              <a:t>αλλά</a:t>
            </a:r>
            <a:r>
              <a:rPr lang="en-US" sz="1500" dirty="0">
                <a:solidFill>
                  <a:srgbClr val="595959"/>
                </a:solidFill>
                <a:latin typeface="Calibri" charset="0"/>
              </a:rPr>
              <a:t> </a:t>
            </a:r>
            <a:r>
              <a:rPr lang="en-US" sz="1500" dirty="0" err="1">
                <a:solidFill>
                  <a:srgbClr val="595959"/>
                </a:solidFill>
                <a:latin typeface="Calibri" charset="0"/>
              </a:rPr>
              <a:t>και</a:t>
            </a:r>
            <a:r>
              <a:rPr lang="en-US" sz="1500" dirty="0">
                <a:solidFill>
                  <a:srgbClr val="595959"/>
                </a:solidFill>
                <a:latin typeface="Calibri" charset="0"/>
              </a:rPr>
              <a:t>:</a:t>
            </a:r>
          </a:p>
          <a:p>
            <a:pPr algn="r"/>
            <a:r>
              <a:rPr lang="el-GR" sz="1500" dirty="0">
                <a:solidFill>
                  <a:srgbClr val="595959"/>
                </a:solidFill>
                <a:latin typeface="Calibri" charset="0"/>
              </a:rPr>
              <a:t>-</a:t>
            </a:r>
            <a:r>
              <a:rPr lang="el-GR" sz="1500" dirty="0" smtClean="0">
                <a:solidFill>
                  <a:srgbClr val="595959"/>
                </a:solidFill>
                <a:latin typeface="Calibri" charset="0"/>
              </a:rPr>
              <a:t> κ</a:t>
            </a:r>
            <a:r>
              <a:rPr lang="en-US" sz="1500" dirty="0" err="1" smtClean="0">
                <a:solidFill>
                  <a:srgbClr val="595959"/>
                </a:solidFill>
                <a:latin typeface="Calibri" charset="0"/>
              </a:rPr>
              <a:t>άποια</a:t>
            </a:r>
            <a:r>
              <a:rPr lang="en-US" sz="1500" dirty="0" smtClean="0">
                <a:solidFill>
                  <a:srgbClr val="595959"/>
                </a:solidFill>
                <a:latin typeface="Calibri" charset="0"/>
              </a:rPr>
              <a:t> </a:t>
            </a:r>
            <a:r>
              <a:rPr lang="en-US" sz="1500" dirty="0" err="1">
                <a:solidFill>
                  <a:srgbClr val="595959"/>
                </a:solidFill>
                <a:latin typeface="Calibri" charset="0"/>
              </a:rPr>
              <a:t>παραγωγή</a:t>
            </a:r>
            <a:r>
              <a:rPr lang="en-US" sz="1500" dirty="0">
                <a:solidFill>
                  <a:srgbClr val="595959"/>
                </a:solidFill>
                <a:latin typeface="Calibri" charset="0"/>
              </a:rPr>
              <a:t> </a:t>
            </a:r>
            <a:r>
              <a:rPr lang="en-US" sz="1500" dirty="0" err="1">
                <a:solidFill>
                  <a:srgbClr val="595959"/>
                </a:solidFill>
                <a:latin typeface="Calibri" charset="0"/>
              </a:rPr>
              <a:t>για</a:t>
            </a:r>
            <a:r>
              <a:rPr lang="en-US" sz="1500" dirty="0">
                <a:solidFill>
                  <a:srgbClr val="595959"/>
                </a:solidFill>
                <a:latin typeface="Calibri" charset="0"/>
              </a:rPr>
              <a:t> </a:t>
            </a:r>
            <a:r>
              <a:rPr lang="en-US" sz="1500" dirty="0" err="1">
                <a:solidFill>
                  <a:srgbClr val="595959"/>
                </a:solidFill>
                <a:latin typeface="Calibri" charset="0"/>
              </a:rPr>
              <a:t>ίδια</a:t>
            </a:r>
            <a:r>
              <a:rPr lang="en-US" sz="1500" dirty="0">
                <a:solidFill>
                  <a:srgbClr val="595959"/>
                </a:solidFill>
                <a:latin typeface="Calibri" charset="0"/>
              </a:rPr>
              <a:t> </a:t>
            </a:r>
            <a:r>
              <a:rPr lang="en-US" sz="1500" dirty="0" err="1" smtClean="0">
                <a:solidFill>
                  <a:srgbClr val="595959"/>
                </a:solidFill>
                <a:latin typeface="Calibri" charset="0"/>
              </a:rPr>
              <a:t>χρήση</a:t>
            </a:r>
            <a:endParaRPr lang="en-US" sz="1500" dirty="0" smtClean="0">
              <a:solidFill>
                <a:srgbClr val="595959"/>
              </a:solidFill>
              <a:latin typeface="Calibri" charset="0"/>
            </a:endParaRPr>
          </a:p>
          <a:p>
            <a:pPr algn="r"/>
            <a:r>
              <a:rPr lang="el-GR" sz="1500" dirty="0">
                <a:solidFill>
                  <a:srgbClr val="595959"/>
                </a:solidFill>
                <a:latin typeface="Calibri" charset="0"/>
              </a:rPr>
              <a:t>-</a:t>
            </a:r>
            <a:r>
              <a:rPr lang="el-GR" sz="1500" dirty="0" smtClean="0">
                <a:solidFill>
                  <a:srgbClr val="595959"/>
                </a:solidFill>
                <a:latin typeface="Calibri" charset="0"/>
              </a:rPr>
              <a:t> π</a:t>
            </a:r>
            <a:r>
              <a:rPr lang="en-US" sz="1500" dirty="0" err="1" smtClean="0">
                <a:solidFill>
                  <a:srgbClr val="595959"/>
                </a:solidFill>
                <a:latin typeface="Calibri" charset="0"/>
              </a:rPr>
              <a:t>ροσφορά</a:t>
            </a:r>
            <a:r>
              <a:rPr lang="en-US" sz="1500" dirty="0" smtClean="0">
                <a:solidFill>
                  <a:srgbClr val="595959"/>
                </a:solidFill>
                <a:latin typeface="Calibri" charset="0"/>
              </a:rPr>
              <a:t> </a:t>
            </a:r>
            <a:r>
              <a:rPr lang="en-US" sz="1500" dirty="0" err="1" smtClean="0">
                <a:solidFill>
                  <a:srgbClr val="595959"/>
                </a:solidFill>
                <a:latin typeface="Calibri" charset="0"/>
              </a:rPr>
              <a:t>εργασίας</a:t>
            </a:r>
            <a:endParaRPr lang="en-US" sz="1500" dirty="0" smtClean="0">
              <a:solidFill>
                <a:srgbClr val="595959"/>
              </a:solidFill>
              <a:latin typeface="Calibri" charset="0"/>
            </a:endParaRPr>
          </a:p>
          <a:p>
            <a:pPr algn="r"/>
            <a:r>
              <a:rPr lang="el-GR" sz="1500" dirty="0">
                <a:solidFill>
                  <a:srgbClr val="595959"/>
                </a:solidFill>
                <a:latin typeface="Calibri" charset="0"/>
              </a:rPr>
              <a:t>-</a:t>
            </a:r>
            <a:r>
              <a:rPr lang="el-GR" sz="1500" dirty="0" smtClean="0">
                <a:solidFill>
                  <a:srgbClr val="595959"/>
                </a:solidFill>
                <a:latin typeface="Calibri" charset="0"/>
              </a:rPr>
              <a:t> π</a:t>
            </a:r>
            <a:r>
              <a:rPr lang="en-US" sz="1500" dirty="0" err="1" smtClean="0">
                <a:solidFill>
                  <a:srgbClr val="595959"/>
                </a:solidFill>
                <a:latin typeface="Calibri" charset="0"/>
              </a:rPr>
              <a:t>αραγωγή</a:t>
            </a:r>
            <a:r>
              <a:rPr lang="el-GR" sz="1500" dirty="0" smtClean="0">
                <a:solidFill>
                  <a:srgbClr val="595959"/>
                </a:solidFill>
                <a:latin typeface="Calibri" charset="0"/>
              </a:rPr>
              <a:t> </a:t>
            </a:r>
            <a:r>
              <a:rPr lang="en-US" sz="1500" dirty="0" err="1">
                <a:solidFill>
                  <a:srgbClr val="595959"/>
                </a:solidFill>
                <a:latin typeface="Calibri" charset="0"/>
              </a:rPr>
              <a:t>εμπορεύσιμων</a:t>
            </a:r>
            <a:r>
              <a:rPr lang="en-US" sz="1500" dirty="0">
                <a:solidFill>
                  <a:srgbClr val="595959"/>
                </a:solidFill>
                <a:latin typeface="Calibri" charset="0"/>
              </a:rPr>
              <a:t> </a:t>
            </a:r>
            <a:r>
              <a:rPr lang="en-US" sz="1500" dirty="0" err="1" smtClean="0">
                <a:solidFill>
                  <a:srgbClr val="595959"/>
                </a:solidFill>
                <a:latin typeface="Calibri" charset="0"/>
              </a:rPr>
              <a:t>αγαθών</a:t>
            </a:r>
            <a:endParaRPr lang="en-US" sz="1500" dirty="0">
              <a:solidFill>
                <a:srgbClr val="595959"/>
              </a:solidFill>
              <a:latin typeface="Calibri" charset="0"/>
            </a:endParaRPr>
          </a:p>
        </p:txBody>
      </p:sp>
      <p:sp>
        <p:nvSpPr>
          <p:cNvPr id="48" name="Subtitle 2"/>
          <p:cNvSpPr txBox="1">
            <a:spLocks/>
          </p:cNvSpPr>
          <p:nvPr/>
        </p:nvSpPr>
        <p:spPr bwMode="auto">
          <a:xfrm>
            <a:off x="555943" y="1346200"/>
            <a:ext cx="3192462" cy="4270375"/>
          </a:xfrm>
          <a:prstGeom prst="rect">
            <a:avLst/>
          </a:prstGeom>
          <a:noFill/>
          <a:ln w="9525">
            <a:noFill/>
            <a:miter lim="800000"/>
            <a:headEnd/>
            <a:tailEnd/>
          </a:ln>
        </p:spPr>
        <p:txBody>
          <a:bodyPr/>
          <a:lstStyle/>
          <a:p>
            <a:r>
              <a:rPr lang="el-GR" sz="1500" dirty="0">
                <a:solidFill>
                  <a:srgbClr val="595959"/>
                </a:solidFill>
                <a:latin typeface="Calibri" charset="0"/>
              </a:rPr>
              <a:t>Αποτελείται από </a:t>
            </a:r>
            <a:r>
              <a:rPr lang="el-GR" sz="1500" b="1" dirty="0">
                <a:solidFill>
                  <a:srgbClr val="595959"/>
                </a:solidFill>
                <a:latin typeface="Calibri" charset="0"/>
              </a:rPr>
              <a:t>μη κερδοσκοπικά ιδρύματα τα οποία είναι χωριστές νομικές </a:t>
            </a:r>
            <a:r>
              <a:rPr lang="el-GR" sz="1500" b="1" dirty="0" smtClean="0">
                <a:solidFill>
                  <a:srgbClr val="595959"/>
                </a:solidFill>
                <a:latin typeface="Calibri" charset="0"/>
              </a:rPr>
              <a:t>οντότητες </a:t>
            </a:r>
            <a:r>
              <a:rPr lang="el-GR" sz="1500" b="1" dirty="0">
                <a:solidFill>
                  <a:srgbClr val="595959"/>
                </a:solidFill>
                <a:latin typeface="Calibri" charset="0"/>
              </a:rPr>
              <a:t>και εξυπηρετούν νοικοκυριά</a:t>
            </a:r>
            <a:r>
              <a:rPr lang="el-GR" sz="1500" dirty="0">
                <a:solidFill>
                  <a:srgbClr val="595959"/>
                </a:solidFill>
                <a:latin typeface="Calibri" charset="0"/>
              </a:rPr>
              <a:t>. </a:t>
            </a:r>
          </a:p>
          <a:p>
            <a:r>
              <a:rPr lang="el-GR" sz="1500" dirty="0">
                <a:solidFill>
                  <a:srgbClr val="595959"/>
                </a:solidFill>
                <a:latin typeface="Calibri" charset="0"/>
              </a:rPr>
              <a:t>Οι κύριοι πόροι τους προέρχονται από</a:t>
            </a:r>
            <a:r>
              <a:rPr lang="el-GR" sz="1500" dirty="0" smtClean="0">
                <a:solidFill>
                  <a:srgbClr val="595959"/>
                </a:solidFill>
                <a:latin typeface="Calibri" charset="0"/>
              </a:rPr>
              <a:t> προαιρετικές εισφορές </a:t>
            </a:r>
            <a:r>
              <a:rPr lang="en-US" sz="1500" dirty="0" smtClean="0">
                <a:solidFill>
                  <a:srgbClr val="595959"/>
                </a:solidFill>
                <a:latin typeface="Calibri" charset="0"/>
              </a:rPr>
              <a:t>-</a:t>
            </a:r>
            <a:r>
              <a:rPr lang="el-GR" sz="1500" dirty="0" smtClean="0">
                <a:solidFill>
                  <a:srgbClr val="595959"/>
                </a:solidFill>
                <a:latin typeface="Calibri" charset="0"/>
              </a:rPr>
              <a:t>σε </a:t>
            </a:r>
            <a:r>
              <a:rPr lang="el-GR" sz="1500" dirty="0">
                <a:solidFill>
                  <a:srgbClr val="595959"/>
                </a:solidFill>
                <a:latin typeface="Calibri" charset="0"/>
              </a:rPr>
              <a:t>χρήμα ή σε </a:t>
            </a:r>
            <a:r>
              <a:rPr lang="el-GR" sz="1500" dirty="0" smtClean="0">
                <a:solidFill>
                  <a:srgbClr val="595959"/>
                </a:solidFill>
                <a:latin typeface="Calibri" charset="0"/>
              </a:rPr>
              <a:t>είδος</a:t>
            </a:r>
            <a:r>
              <a:rPr lang="en-US" sz="1500" dirty="0" smtClean="0">
                <a:solidFill>
                  <a:srgbClr val="595959"/>
                </a:solidFill>
                <a:latin typeface="Calibri" charset="0"/>
              </a:rPr>
              <a:t>-</a:t>
            </a:r>
            <a:r>
              <a:rPr lang="el-GR" sz="1500" dirty="0" smtClean="0">
                <a:solidFill>
                  <a:srgbClr val="595959"/>
                </a:solidFill>
                <a:latin typeface="Calibri" charset="0"/>
              </a:rPr>
              <a:t> </a:t>
            </a:r>
            <a:r>
              <a:rPr lang="el-GR" sz="1500" dirty="0">
                <a:solidFill>
                  <a:srgbClr val="595959"/>
                </a:solidFill>
                <a:latin typeface="Calibri" charset="0"/>
              </a:rPr>
              <a:t>νοικοκυριών με την ιδιότητά τους ως καταναλωτών, από πληρωμές εκ μέρους της</a:t>
            </a:r>
            <a:r>
              <a:rPr lang="el-GR" sz="1500" dirty="0" smtClean="0">
                <a:solidFill>
                  <a:srgbClr val="595959"/>
                </a:solidFill>
                <a:latin typeface="Calibri" charset="0"/>
              </a:rPr>
              <a:t> Γενικής Κυβέρνησης</a:t>
            </a:r>
            <a:r>
              <a:rPr lang="el-GR" sz="1500" dirty="0">
                <a:solidFill>
                  <a:srgbClr val="595959"/>
                </a:solidFill>
                <a:latin typeface="Calibri" charset="0"/>
              </a:rPr>
              <a:t>, καθώς και από εισόδημα περιουσίας. </a:t>
            </a:r>
          </a:p>
          <a:p>
            <a:r>
              <a:rPr lang="el-GR" sz="1500" dirty="0">
                <a:solidFill>
                  <a:srgbClr val="595959"/>
                </a:solidFill>
                <a:latin typeface="Calibri" charset="0"/>
              </a:rPr>
              <a:t>Παράγουν μη εμπορεύσιμες</a:t>
            </a:r>
            <a:r>
              <a:rPr lang="en-US" sz="1500" dirty="0">
                <a:solidFill>
                  <a:srgbClr val="595959"/>
                </a:solidFill>
                <a:latin typeface="Calibri" charset="0"/>
              </a:rPr>
              <a:t> </a:t>
            </a:r>
            <a:r>
              <a:rPr lang="el-GR" sz="1500" dirty="0" smtClean="0">
                <a:solidFill>
                  <a:srgbClr val="595959"/>
                </a:solidFill>
                <a:latin typeface="Calibri" charset="0"/>
              </a:rPr>
              <a:t>υπηρεσίες. Π.χ</a:t>
            </a:r>
            <a:r>
              <a:rPr lang="el-GR" sz="1500" dirty="0">
                <a:solidFill>
                  <a:srgbClr val="595959"/>
                </a:solidFill>
                <a:latin typeface="Calibri" charset="0"/>
              </a:rPr>
              <a:t>. επαγγελματικά σωματεία</a:t>
            </a:r>
            <a:r>
              <a:rPr lang="el-GR" sz="1500" dirty="0" smtClean="0">
                <a:solidFill>
                  <a:srgbClr val="595959"/>
                </a:solidFill>
                <a:latin typeface="Calibri" charset="0"/>
              </a:rPr>
              <a:t>, πολιτικά</a:t>
            </a:r>
            <a:r>
              <a:rPr lang="en-US" sz="1500" dirty="0" smtClean="0">
                <a:solidFill>
                  <a:srgbClr val="595959"/>
                </a:solidFill>
                <a:latin typeface="Calibri" charset="0"/>
              </a:rPr>
              <a:t> </a:t>
            </a:r>
            <a:r>
              <a:rPr lang="el-GR" sz="1500" dirty="0">
                <a:solidFill>
                  <a:srgbClr val="595959"/>
                </a:solidFill>
                <a:latin typeface="Calibri" charset="0"/>
              </a:rPr>
              <a:t>κόμματα, </a:t>
            </a:r>
            <a:r>
              <a:rPr lang="en-US" sz="1500" dirty="0">
                <a:solidFill>
                  <a:srgbClr val="595959"/>
                </a:solidFill>
                <a:latin typeface="Calibri" charset="0"/>
              </a:rPr>
              <a:t/>
            </a:r>
            <a:br>
              <a:rPr lang="en-US" sz="1500" dirty="0">
                <a:solidFill>
                  <a:srgbClr val="595959"/>
                </a:solidFill>
                <a:latin typeface="Calibri" charset="0"/>
              </a:rPr>
            </a:br>
            <a:r>
              <a:rPr lang="el-GR" sz="1500" dirty="0">
                <a:solidFill>
                  <a:srgbClr val="595959"/>
                </a:solidFill>
                <a:latin typeface="Calibri" charset="0"/>
              </a:rPr>
              <a:t>φιλανθρωπικά ιδρύματα, </a:t>
            </a:r>
            <a:r>
              <a:rPr lang="en-US" sz="1500" dirty="0">
                <a:solidFill>
                  <a:srgbClr val="595959"/>
                </a:solidFill>
                <a:latin typeface="Calibri" charset="0"/>
              </a:rPr>
              <a:t/>
            </a:r>
            <a:br>
              <a:rPr lang="en-US" sz="1500" dirty="0">
                <a:solidFill>
                  <a:srgbClr val="595959"/>
                </a:solidFill>
                <a:latin typeface="Calibri" charset="0"/>
              </a:rPr>
            </a:br>
            <a:r>
              <a:rPr lang="el-GR" sz="1500" dirty="0">
                <a:solidFill>
                  <a:srgbClr val="595959"/>
                </a:solidFill>
                <a:latin typeface="Calibri" charset="0"/>
              </a:rPr>
              <a:t>ΜΗΚΥΟ, </a:t>
            </a:r>
            <a:r>
              <a:rPr lang="el-GR" sz="1500" dirty="0" smtClean="0">
                <a:solidFill>
                  <a:srgbClr val="595959"/>
                </a:solidFill>
                <a:latin typeface="Calibri" charset="0"/>
              </a:rPr>
              <a:t>φορείς ΑΜΕΑ,</a:t>
            </a:r>
          </a:p>
          <a:p>
            <a:r>
              <a:rPr lang="el-GR" sz="1500" dirty="0" smtClean="0">
                <a:solidFill>
                  <a:srgbClr val="595959"/>
                </a:solidFill>
                <a:latin typeface="Calibri" charset="0"/>
              </a:rPr>
              <a:t>Εκκλησία κλπ.</a:t>
            </a:r>
            <a:endParaRPr lang="el-GR" sz="1500" dirty="0">
              <a:solidFill>
                <a:srgbClr val="595959"/>
              </a:solidFill>
              <a:latin typeface="Calibri" charset="0"/>
            </a:endParaRPr>
          </a:p>
        </p:txBody>
      </p:sp>
      <p:sp>
        <p:nvSpPr>
          <p:cNvPr id="30728" name="Slide Number Placeholder 21"/>
          <p:cNvSpPr>
            <a:spLocks noGrp="1"/>
          </p:cNvSpPr>
          <p:nvPr>
            <p:ph type="sldNum" sz="quarter" idx="10"/>
          </p:nvPr>
        </p:nvSpPr>
        <p:spPr bwMode="auto">
          <a:noFill/>
          <a:ln>
            <a:miter lim="800000"/>
            <a:headEnd/>
            <a:tailEnd/>
          </a:ln>
        </p:spPr>
        <p:txBody>
          <a:bodyPr/>
          <a:lstStyle/>
          <a:p>
            <a:fld id="{B3D7D13D-A978-494D-9264-4F8E639DE882}" type="slidenum">
              <a:rPr lang="en-US"/>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8"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Rectangle 2"/>
          <p:cNvSpPr>
            <a:spLocks noChangeArrowheads="1"/>
          </p:cNvSpPr>
          <p:nvPr/>
        </p:nvSpPr>
        <p:spPr bwMode="auto">
          <a:xfrm>
            <a:off x="5864225" y="1468438"/>
            <a:ext cx="3500438" cy="4170362"/>
          </a:xfrm>
          <a:prstGeom prst="rect">
            <a:avLst/>
          </a:prstGeom>
          <a:noFill/>
          <a:ln w="9525">
            <a:noFill/>
            <a:miter lim="800000"/>
            <a:headEnd/>
            <a:tailEnd/>
          </a:ln>
        </p:spPr>
        <p:txBody>
          <a:bodyPr>
            <a:spAutoFit/>
          </a:bodyPr>
          <a:lstStyle/>
          <a:p>
            <a:pPr algn="r">
              <a:spcAft>
                <a:spcPts val="600"/>
              </a:spcAft>
            </a:pPr>
            <a:r>
              <a:rPr lang="el-GR" sz="1500" dirty="0">
                <a:solidFill>
                  <a:srgbClr val="595959"/>
                </a:solidFill>
                <a:latin typeface="Calibri" charset="0"/>
              </a:rPr>
              <a:t>Αποτελεί ομάδα μονάδων χωρίς χαρακτηριστικές λειτουργίες και πόρους. Αποτελείται από μονάδες μη μόνιμους κατοίκους, στο μέτρο που διενεργούν συναλλαγές με θεσμικές μονάδες μόνιμους κατοίκους ή έχουν άλλους οικονομικούς δεσμούς με μονάδες μόνιμους κατοίκους. Οι λογαριασμοί του τομέα αυτού παρέχουν μια συνολική εικόνα των οικονομικών σχέσεων που συνδέουν την εθνική οικονομία με την αλλοδαπή. Περιλαμβάνονται τα όργανα της ΕΕ και των διεθνών οργανισμών.</a:t>
            </a:r>
          </a:p>
          <a:p>
            <a:pPr algn="r">
              <a:spcAft>
                <a:spcPts val="600"/>
              </a:spcAft>
            </a:pPr>
            <a:endParaRPr lang="el-GR" sz="1500" dirty="0">
              <a:solidFill>
                <a:srgbClr val="595959"/>
              </a:solidFill>
              <a:latin typeface="Calibri" charset="0"/>
            </a:endParaRPr>
          </a:p>
          <a:p>
            <a:pPr algn="r">
              <a:spcAft>
                <a:spcPts val="600"/>
              </a:spcAft>
            </a:pPr>
            <a:r>
              <a:rPr lang="el-GR" sz="1500" b="1" dirty="0">
                <a:solidFill>
                  <a:srgbClr val="595959"/>
                </a:solidFill>
                <a:latin typeface="Calibri" charset="0"/>
              </a:rPr>
              <a:t>Δεν είναι ακριβώς τομέας αλλά συναλλαγές μη </a:t>
            </a:r>
            <a:r>
              <a:rPr lang="el-GR" sz="1500" b="1" dirty="0" smtClean="0">
                <a:solidFill>
                  <a:srgbClr val="595959"/>
                </a:solidFill>
                <a:latin typeface="Calibri" charset="0"/>
              </a:rPr>
              <a:t>μόνιμων κατοίκων</a:t>
            </a:r>
            <a:br>
              <a:rPr lang="el-GR" sz="1500" b="1" dirty="0" smtClean="0">
                <a:solidFill>
                  <a:srgbClr val="595959"/>
                </a:solidFill>
                <a:latin typeface="Calibri" charset="0"/>
              </a:rPr>
            </a:br>
            <a:r>
              <a:rPr lang="el-GR" sz="1500" b="1" dirty="0" smtClean="0">
                <a:solidFill>
                  <a:srgbClr val="595959"/>
                </a:solidFill>
                <a:latin typeface="Calibri" charset="0"/>
              </a:rPr>
              <a:t>με </a:t>
            </a:r>
            <a:r>
              <a:rPr lang="el-GR" sz="1500" b="1" dirty="0">
                <a:solidFill>
                  <a:srgbClr val="595959"/>
                </a:solidFill>
                <a:latin typeface="Calibri" charset="0"/>
              </a:rPr>
              <a:t>την οικονομία μας.</a:t>
            </a:r>
          </a:p>
        </p:txBody>
      </p:sp>
      <p:sp>
        <p:nvSpPr>
          <p:cNvPr id="31746"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ΘΕΣΜΙΚΟΙ ΤΟΜΕΙΣ</a:t>
            </a:r>
            <a:endParaRPr lang="en-US" sz="2400" smtClean="0">
              <a:solidFill>
                <a:srgbClr val="595959"/>
              </a:solidFill>
            </a:endParaRPr>
          </a:p>
        </p:txBody>
      </p:sp>
      <p:grpSp>
        <p:nvGrpSpPr>
          <p:cNvPr id="31747" name="Group 47"/>
          <p:cNvGrpSpPr>
            <a:grpSpLocks/>
          </p:cNvGrpSpPr>
          <p:nvPr/>
        </p:nvGrpSpPr>
        <p:grpSpPr bwMode="auto">
          <a:xfrm>
            <a:off x="3830638" y="3054350"/>
            <a:ext cx="2033587" cy="2033588"/>
            <a:chOff x="3830638" y="3054350"/>
            <a:chExt cx="2033588" cy="2033588"/>
          </a:xfrm>
        </p:grpSpPr>
        <p:pic>
          <p:nvPicPr>
            <p:cNvPr id="31758" name="Picture 23"/>
            <p:cNvPicPr>
              <a:picLocks noChangeAspect="1" noChangeArrowheads="1"/>
            </p:cNvPicPr>
            <p:nvPr/>
          </p:nvPicPr>
          <p:blipFill>
            <a:blip r:embed="rId2"/>
            <a:srcRect/>
            <a:stretch>
              <a:fillRect/>
            </a:stretch>
          </p:blipFill>
          <p:spPr bwMode="auto">
            <a:xfrm>
              <a:off x="3830638" y="3054350"/>
              <a:ext cx="2033588" cy="2033588"/>
            </a:xfrm>
            <a:prstGeom prst="rect">
              <a:avLst/>
            </a:prstGeom>
            <a:noFill/>
            <a:ln w="9525">
              <a:noFill/>
              <a:miter lim="800000"/>
              <a:headEnd/>
              <a:tailEnd/>
            </a:ln>
          </p:spPr>
        </p:pic>
        <p:sp>
          <p:nvSpPr>
            <p:cNvPr id="10" name="Oval 9"/>
            <p:cNvSpPr/>
            <p:nvPr/>
          </p:nvSpPr>
          <p:spPr>
            <a:xfrm>
              <a:off x="4044950" y="3282950"/>
              <a:ext cx="1589089" cy="1589088"/>
            </a:xfrm>
            <a:prstGeom prst="ellipse">
              <a:avLst/>
            </a:prstGeom>
            <a:solidFill>
              <a:schemeClr val="bg1">
                <a:lumMod val="7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 name="Group 44"/>
          <p:cNvGrpSpPr>
            <a:grpSpLocks/>
          </p:cNvGrpSpPr>
          <p:nvPr/>
        </p:nvGrpSpPr>
        <p:grpSpPr bwMode="auto">
          <a:xfrm>
            <a:off x="677863" y="2352675"/>
            <a:ext cx="2930525" cy="2322513"/>
            <a:chOff x="678376" y="2352675"/>
            <a:chExt cx="2930012" cy="2322513"/>
          </a:xfrm>
        </p:grpSpPr>
        <p:grpSp>
          <p:nvGrpSpPr>
            <p:cNvPr id="31752" name="Group 55"/>
            <p:cNvGrpSpPr>
              <a:grpSpLocks/>
            </p:cNvGrpSpPr>
            <p:nvPr/>
          </p:nvGrpSpPr>
          <p:grpSpPr bwMode="auto">
            <a:xfrm>
              <a:off x="2181225" y="2352675"/>
              <a:ext cx="1427163" cy="2322513"/>
              <a:chOff x="2181225" y="2352675"/>
              <a:chExt cx="1427163" cy="2322513"/>
            </a:xfrm>
          </p:grpSpPr>
          <p:pic>
            <p:nvPicPr>
              <p:cNvPr id="25621" name="Picture 21"/>
              <p:cNvPicPr>
                <a:picLocks noChangeAspect="1" noChangeArrowheads="1"/>
              </p:cNvPicPr>
              <p:nvPr/>
            </p:nvPicPr>
            <p:blipFill>
              <a:blip r:embed="rId3"/>
              <a:srcRect/>
              <a:stretch>
                <a:fillRect/>
              </a:stretch>
            </p:blipFill>
            <p:spPr bwMode="auto">
              <a:xfrm>
                <a:off x="2181475" y="2352675"/>
                <a:ext cx="1426913" cy="2322513"/>
              </a:xfrm>
              <a:prstGeom prst="rect">
                <a:avLst/>
              </a:prstGeom>
              <a:noFill/>
              <a:ln w="9525">
                <a:noFill/>
                <a:miter lim="800000"/>
                <a:headEnd/>
                <a:tailEnd/>
              </a:ln>
              <a:effectLst>
                <a:outerShdw dist="50800" dir="2700000" algn="tl" rotWithShape="0">
                  <a:srgbClr val="7F7F7F">
                    <a:alpha val="40000"/>
                  </a:srgbClr>
                </a:outerShdw>
              </a:effectLst>
            </p:spPr>
          </p:pic>
          <p:sp>
            <p:nvSpPr>
              <p:cNvPr id="31757" name="TextBox 29"/>
              <p:cNvSpPr txBox="1">
                <a:spLocks noChangeArrowheads="1"/>
              </p:cNvSpPr>
              <p:nvPr/>
            </p:nvSpPr>
            <p:spPr bwMode="auto">
              <a:xfrm>
                <a:off x="2238375" y="3209131"/>
                <a:ext cx="1060450" cy="554037"/>
              </a:xfrm>
              <a:prstGeom prst="rect">
                <a:avLst/>
              </a:prstGeom>
              <a:noFill/>
              <a:ln w="9525">
                <a:noFill/>
                <a:miter lim="800000"/>
                <a:headEnd/>
                <a:tailEnd/>
              </a:ln>
            </p:spPr>
            <p:txBody>
              <a:bodyPr>
                <a:spAutoFit/>
              </a:bodyPr>
              <a:lstStyle/>
              <a:p>
                <a:pPr algn="ctr"/>
                <a:r>
                  <a:rPr lang="en-US" sz="3000" b="1" dirty="0">
                    <a:solidFill>
                      <a:schemeClr val="bg1"/>
                    </a:solidFill>
                    <a:latin typeface="Calibri" charset="0"/>
                    <a:cs typeface="Calibri" charset="0"/>
                  </a:rPr>
                  <a:t>S.2</a:t>
                </a:r>
              </a:p>
            </p:txBody>
          </p:sp>
        </p:grpSp>
        <p:grpSp>
          <p:nvGrpSpPr>
            <p:cNvPr id="31753" name="Group 19"/>
            <p:cNvGrpSpPr>
              <a:grpSpLocks/>
            </p:cNvGrpSpPr>
            <p:nvPr/>
          </p:nvGrpSpPr>
          <p:grpSpPr bwMode="auto">
            <a:xfrm>
              <a:off x="678376" y="3433765"/>
              <a:ext cx="1311045" cy="595310"/>
              <a:chOff x="1075655" y="1395815"/>
              <a:chExt cx="1878212" cy="595512"/>
            </a:xfrm>
          </p:grpSpPr>
          <p:cxnSp>
            <p:nvCxnSpPr>
              <p:cNvPr id="53" name="Straight Connector 52"/>
              <p:cNvCxnSpPr/>
              <p:nvPr/>
            </p:nvCxnSpPr>
            <p:spPr>
              <a:xfrm>
                <a:off x="1152966" y="1991327"/>
                <a:ext cx="1800901"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075655" y="1395815"/>
                <a:ext cx="1878212" cy="585402"/>
              </a:xfrm>
              <a:prstGeom prst="rect">
                <a:avLst/>
              </a:prstGeom>
              <a:noFill/>
            </p:spPr>
            <p:txBody>
              <a:bodyPr>
                <a:spAutoFit/>
              </a:bodyPr>
              <a:lstStyle/>
              <a:p>
                <a:pPr>
                  <a:lnSpc>
                    <a:spcPts val="1860"/>
                  </a:lnSpc>
                </a:pPr>
                <a:r>
                  <a:rPr lang="el-GR" b="1" dirty="0">
                    <a:solidFill>
                      <a:srgbClr val="595959"/>
                    </a:solidFill>
                    <a:latin typeface="Calibri" charset="0"/>
                    <a:cs typeface="Calibri" charset="0"/>
                  </a:rPr>
                  <a:t>Αλλοδαπή (</a:t>
                </a:r>
                <a:r>
                  <a:rPr lang="en-US" b="1" dirty="0">
                    <a:solidFill>
                      <a:srgbClr val="595959"/>
                    </a:solidFill>
                    <a:latin typeface="Calibri" charset="0"/>
                    <a:cs typeface="Calibri" charset="0"/>
                  </a:rPr>
                  <a:t>ROW)</a:t>
                </a:r>
                <a:endParaRPr lang="el-GR" b="1" dirty="0">
                  <a:solidFill>
                    <a:srgbClr val="595959"/>
                  </a:solidFill>
                  <a:latin typeface="Calibri" charset="0"/>
                  <a:cs typeface="Calibri" charset="0"/>
                </a:endParaRPr>
              </a:p>
            </p:txBody>
          </p:sp>
        </p:grpSp>
      </p:grpSp>
      <p:sp>
        <p:nvSpPr>
          <p:cNvPr id="31751" name="Slide Number Placeholder 14"/>
          <p:cNvSpPr>
            <a:spLocks noGrp="1"/>
          </p:cNvSpPr>
          <p:nvPr>
            <p:ph type="sldNum" sz="quarter" idx="10"/>
          </p:nvPr>
        </p:nvSpPr>
        <p:spPr bwMode="auto">
          <a:noFill/>
          <a:ln>
            <a:miter lim="800000"/>
            <a:headEnd/>
            <a:tailEnd/>
          </a:ln>
        </p:spPr>
        <p:txBody>
          <a:bodyPr/>
          <a:lstStyle/>
          <a:p>
            <a:fld id="{AC42C112-8237-4EF1-9904-5A23C2A29219}" type="slidenum">
              <a:rPr lang="en-US"/>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ΘΕΣΜΙΚΟΙ ΤΟΜΕΙΣ</a:t>
            </a:r>
            <a:endParaRPr lang="en-US" sz="2400" smtClean="0">
              <a:solidFill>
                <a:srgbClr val="595959"/>
              </a:solidFill>
            </a:endParaRPr>
          </a:p>
        </p:txBody>
      </p:sp>
      <p:grpSp>
        <p:nvGrpSpPr>
          <p:cNvPr id="2" name="Group 63"/>
          <p:cNvGrpSpPr>
            <a:grpSpLocks/>
          </p:cNvGrpSpPr>
          <p:nvPr/>
        </p:nvGrpSpPr>
        <p:grpSpPr bwMode="auto">
          <a:xfrm>
            <a:off x="6015038" y="3378200"/>
            <a:ext cx="3370262" cy="2384425"/>
            <a:chOff x="6015038" y="3378200"/>
            <a:chExt cx="3370262" cy="2384425"/>
          </a:xfrm>
        </p:grpSpPr>
        <p:grpSp>
          <p:nvGrpSpPr>
            <p:cNvPr id="32777" name="Group 32"/>
            <p:cNvGrpSpPr>
              <a:grpSpLocks/>
            </p:cNvGrpSpPr>
            <p:nvPr/>
          </p:nvGrpSpPr>
          <p:grpSpPr bwMode="auto">
            <a:xfrm>
              <a:off x="7493000" y="3652840"/>
              <a:ext cx="1892300" cy="619123"/>
              <a:chOff x="1329789" y="1385796"/>
              <a:chExt cx="1892833" cy="619331"/>
            </a:xfrm>
          </p:grpSpPr>
          <p:cxnSp>
            <p:nvCxnSpPr>
              <p:cNvPr id="34" name="Straight Connector 33"/>
              <p:cNvCxnSpPr/>
              <p:nvPr/>
            </p:nvCxnSpPr>
            <p:spPr>
              <a:xfrm>
                <a:off x="1329789" y="2005127"/>
                <a:ext cx="1853135"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946666" y="1385796"/>
                <a:ext cx="1275956" cy="585400"/>
              </a:xfrm>
              <a:prstGeom prst="rect">
                <a:avLst/>
              </a:prstGeom>
              <a:noFill/>
            </p:spPr>
            <p:txBody>
              <a:bodyPr wrap="none" anchor="b" anchorCtr="0">
                <a:spAutoFit/>
              </a:bodyPr>
              <a:lstStyle/>
              <a:p>
                <a:pPr algn="r">
                  <a:lnSpc>
                    <a:spcPts val="1860"/>
                  </a:lnSpc>
                </a:pPr>
                <a:r>
                  <a:rPr lang="el-GR" b="1" dirty="0">
                    <a:solidFill>
                      <a:srgbClr val="595959"/>
                    </a:solidFill>
                    <a:latin typeface="Calibri" charset="0"/>
                    <a:cs typeface="Calibri" charset="0"/>
                  </a:rPr>
                  <a:t>Γενική</a:t>
                </a:r>
                <a:endParaRPr lang="en-US" b="1" dirty="0">
                  <a:solidFill>
                    <a:srgbClr val="595959"/>
                  </a:solidFill>
                  <a:latin typeface="Calibri" charset="0"/>
                  <a:cs typeface="Calibri" charset="0"/>
                </a:endParaRPr>
              </a:p>
              <a:p>
                <a:pPr algn="r">
                  <a:lnSpc>
                    <a:spcPts val="1860"/>
                  </a:lnSpc>
                </a:pPr>
                <a:r>
                  <a:rPr lang="el-GR" b="1" dirty="0">
                    <a:solidFill>
                      <a:srgbClr val="595959"/>
                    </a:solidFill>
                    <a:latin typeface="Calibri" charset="0"/>
                    <a:cs typeface="Calibri" charset="0"/>
                  </a:rPr>
                  <a:t>Κυβέρνηση</a:t>
                </a:r>
              </a:p>
            </p:txBody>
          </p:sp>
        </p:grpSp>
        <p:grpSp>
          <p:nvGrpSpPr>
            <p:cNvPr id="32778" name="Group 32"/>
            <p:cNvGrpSpPr>
              <a:grpSpLocks/>
            </p:cNvGrpSpPr>
            <p:nvPr/>
          </p:nvGrpSpPr>
          <p:grpSpPr bwMode="auto">
            <a:xfrm>
              <a:off x="6015038" y="3378200"/>
              <a:ext cx="1477962" cy="2384425"/>
              <a:chOff x="6015038" y="3378200"/>
              <a:chExt cx="1477962" cy="2384425"/>
            </a:xfrm>
          </p:grpSpPr>
          <p:pic>
            <p:nvPicPr>
              <p:cNvPr id="25618" name="Picture 18"/>
              <p:cNvPicPr>
                <a:picLocks noChangeAspect="1" noChangeArrowheads="1"/>
              </p:cNvPicPr>
              <p:nvPr/>
            </p:nvPicPr>
            <p:blipFill>
              <a:blip r:embed="rId2"/>
              <a:srcRect/>
              <a:stretch>
                <a:fillRect/>
              </a:stretch>
            </p:blipFill>
            <p:spPr bwMode="auto">
              <a:xfrm>
                <a:off x="6015038" y="3378200"/>
                <a:ext cx="1477962" cy="2384425"/>
              </a:xfrm>
              <a:prstGeom prst="rect">
                <a:avLst/>
              </a:prstGeom>
              <a:noFill/>
              <a:ln w="9525">
                <a:noFill/>
                <a:miter lim="800000"/>
                <a:headEnd/>
                <a:tailEnd/>
              </a:ln>
              <a:effectLst>
                <a:outerShdw dist="50800" dir="2700000" algn="tl" rotWithShape="0">
                  <a:srgbClr val="7F7F7F">
                    <a:alpha val="40000"/>
                  </a:srgbClr>
                </a:outerShdw>
              </a:effectLst>
            </p:spPr>
          </p:pic>
          <p:sp>
            <p:nvSpPr>
              <p:cNvPr id="32780" name="TextBox 26"/>
              <p:cNvSpPr txBox="1">
                <a:spLocks noChangeArrowheads="1"/>
              </p:cNvSpPr>
              <p:nvPr/>
            </p:nvSpPr>
            <p:spPr bwMode="auto">
              <a:xfrm>
                <a:off x="6374869" y="4097338"/>
                <a:ext cx="1058862" cy="554037"/>
              </a:xfrm>
              <a:prstGeom prst="rect">
                <a:avLst/>
              </a:prstGeom>
              <a:noFill/>
              <a:ln w="9525">
                <a:noFill/>
                <a:miter lim="800000"/>
                <a:headEnd/>
                <a:tailEnd/>
              </a:ln>
            </p:spPr>
            <p:txBody>
              <a:bodyPr>
                <a:spAutoFit/>
              </a:bodyPr>
              <a:lstStyle/>
              <a:p>
                <a:pPr algn="ctr"/>
                <a:r>
                  <a:rPr lang="en-US" sz="3000" b="1" dirty="0">
                    <a:solidFill>
                      <a:srgbClr val="FFFFFF"/>
                    </a:solidFill>
                    <a:latin typeface="Calibri" charset="0"/>
                    <a:cs typeface="Calibri" charset="0"/>
                  </a:rPr>
                  <a:t>S.1</a:t>
                </a:r>
                <a:r>
                  <a:rPr lang="el-GR" sz="3000" b="1" dirty="0">
                    <a:solidFill>
                      <a:srgbClr val="FFFFFF"/>
                    </a:solidFill>
                    <a:latin typeface="Calibri" charset="0"/>
                    <a:cs typeface="Calibri" charset="0"/>
                  </a:rPr>
                  <a:t>3</a:t>
                </a:r>
                <a:endParaRPr lang="en-US" sz="3000" b="1" dirty="0">
                  <a:solidFill>
                    <a:srgbClr val="FFFFFF"/>
                  </a:solidFill>
                  <a:latin typeface="Calibri" charset="0"/>
                  <a:cs typeface="Calibri" charset="0"/>
                </a:endParaRPr>
              </a:p>
            </p:txBody>
          </p:sp>
        </p:grpSp>
      </p:grpSp>
      <p:sp>
        <p:nvSpPr>
          <p:cNvPr id="55" name="Rectangle 2"/>
          <p:cNvSpPr>
            <a:spLocks noChangeArrowheads="1"/>
          </p:cNvSpPr>
          <p:nvPr/>
        </p:nvSpPr>
        <p:spPr bwMode="auto">
          <a:xfrm>
            <a:off x="544513" y="1384300"/>
            <a:ext cx="3500437" cy="4878388"/>
          </a:xfrm>
          <a:prstGeom prst="rect">
            <a:avLst/>
          </a:prstGeom>
          <a:noFill/>
          <a:ln w="9525">
            <a:noFill/>
            <a:miter lim="800000"/>
            <a:headEnd/>
            <a:tailEnd/>
          </a:ln>
        </p:spPr>
        <p:txBody>
          <a:bodyPr>
            <a:spAutoFit/>
          </a:bodyPr>
          <a:lstStyle/>
          <a:p>
            <a:pPr>
              <a:spcAft>
                <a:spcPts val="600"/>
              </a:spcAft>
            </a:pPr>
            <a:r>
              <a:rPr lang="en-US" sz="1500" dirty="0" err="1">
                <a:solidFill>
                  <a:srgbClr val="595959"/>
                </a:solidFill>
                <a:latin typeface="Calibri" charset="0"/>
              </a:rPr>
              <a:t>Ο</a:t>
            </a:r>
            <a:r>
              <a:rPr lang="en-US" sz="1500" dirty="0">
                <a:solidFill>
                  <a:srgbClr val="595959"/>
                </a:solidFill>
                <a:latin typeface="Calibri" charset="0"/>
              </a:rPr>
              <a:t> </a:t>
            </a:r>
            <a:r>
              <a:rPr lang="en-US" sz="1500" dirty="0" err="1">
                <a:solidFill>
                  <a:srgbClr val="595959"/>
                </a:solidFill>
                <a:latin typeface="Calibri" charset="0"/>
              </a:rPr>
              <a:t>θεσμικός</a:t>
            </a:r>
            <a:r>
              <a:rPr lang="en-US" sz="1500" dirty="0" smtClean="0">
                <a:solidFill>
                  <a:srgbClr val="595959"/>
                </a:solidFill>
                <a:latin typeface="Calibri" charset="0"/>
              </a:rPr>
              <a:t> </a:t>
            </a:r>
            <a:r>
              <a:rPr lang="el-GR" sz="1500" dirty="0" smtClean="0">
                <a:solidFill>
                  <a:srgbClr val="595959"/>
                </a:solidFill>
                <a:latin typeface="Calibri" charset="0"/>
              </a:rPr>
              <a:t>τ</a:t>
            </a:r>
            <a:r>
              <a:rPr lang="en-US" sz="1500" dirty="0" err="1" smtClean="0">
                <a:solidFill>
                  <a:srgbClr val="595959"/>
                </a:solidFill>
                <a:latin typeface="Calibri" charset="0"/>
              </a:rPr>
              <a:t>ομέας</a:t>
            </a:r>
            <a:r>
              <a:rPr lang="en-US" sz="1500" dirty="0" smtClean="0">
                <a:solidFill>
                  <a:srgbClr val="595959"/>
                </a:solidFill>
                <a:latin typeface="Calibri" charset="0"/>
              </a:rPr>
              <a:t> </a:t>
            </a:r>
            <a:r>
              <a:rPr lang="en-US" sz="1500" dirty="0" err="1">
                <a:solidFill>
                  <a:srgbClr val="595959"/>
                </a:solidFill>
                <a:latin typeface="Calibri" charset="0"/>
              </a:rPr>
              <a:t>της</a:t>
            </a:r>
            <a:r>
              <a:rPr lang="en-US" sz="1500" dirty="0">
                <a:solidFill>
                  <a:srgbClr val="595959"/>
                </a:solidFill>
                <a:latin typeface="Calibri" charset="0"/>
              </a:rPr>
              <a:t> </a:t>
            </a:r>
            <a:r>
              <a:rPr lang="en-US" sz="1500" dirty="0" err="1">
                <a:solidFill>
                  <a:srgbClr val="595959"/>
                </a:solidFill>
                <a:latin typeface="Calibri" charset="0"/>
              </a:rPr>
              <a:t>Γενικής</a:t>
            </a:r>
            <a:r>
              <a:rPr lang="en-US" sz="1500" dirty="0">
                <a:solidFill>
                  <a:srgbClr val="595959"/>
                </a:solidFill>
                <a:latin typeface="Calibri" charset="0"/>
              </a:rPr>
              <a:t> </a:t>
            </a:r>
            <a:r>
              <a:rPr lang="en-US" sz="1500" dirty="0" err="1">
                <a:solidFill>
                  <a:srgbClr val="595959"/>
                </a:solidFill>
                <a:latin typeface="Calibri" charset="0"/>
              </a:rPr>
              <a:t>Κυβέρνησης</a:t>
            </a:r>
            <a:r>
              <a:rPr lang="en-US" sz="1500" dirty="0">
                <a:solidFill>
                  <a:srgbClr val="595959"/>
                </a:solidFill>
                <a:latin typeface="Calibri" charset="0"/>
              </a:rPr>
              <a:t> </a:t>
            </a:r>
            <a:r>
              <a:rPr lang="en-US" sz="1500" dirty="0" err="1">
                <a:solidFill>
                  <a:srgbClr val="595959"/>
                </a:solidFill>
                <a:latin typeface="Calibri" charset="0"/>
              </a:rPr>
              <a:t>περιλαμβάνει</a:t>
            </a:r>
            <a:r>
              <a:rPr lang="en-US" sz="1500" dirty="0">
                <a:solidFill>
                  <a:srgbClr val="595959"/>
                </a:solidFill>
                <a:latin typeface="Calibri" charset="0"/>
              </a:rPr>
              <a:t> </a:t>
            </a:r>
            <a:r>
              <a:rPr lang="en-US" sz="1500" dirty="0" err="1">
                <a:solidFill>
                  <a:srgbClr val="595959"/>
                </a:solidFill>
                <a:latin typeface="Calibri" charset="0"/>
              </a:rPr>
              <a:t>όλες</a:t>
            </a:r>
            <a:r>
              <a:rPr lang="en-US" sz="1500" dirty="0">
                <a:solidFill>
                  <a:srgbClr val="595959"/>
                </a:solidFill>
                <a:latin typeface="Calibri" charset="0"/>
              </a:rPr>
              <a:t> </a:t>
            </a:r>
            <a:r>
              <a:rPr lang="en-US" sz="1500" dirty="0" err="1">
                <a:solidFill>
                  <a:srgbClr val="595959"/>
                </a:solidFill>
                <a:latin typeface="Calibri" charset="0"/>
              </a:rPr>
              <a:t>τις</a:t>
            </a:r>
            <a:r>
              <a:rPr lang="en-US" sz="1500" dirty="0">
                <a:solidFill>
                  <a:srgbClr val="595959"/>
                </a:solidFill>
                <a:latin typeface="Calibri" charset="0"/>
              </a:rPr>
              <a:t> </a:t>
            </a:r>
            <a:r>
              <a:rPr lang="en-US" sz="1500" dirty="0" err="1">
                <a:solidFill>
                  <a:srgbClr val="595959"/>
                </a:solidFill>
                <a:latin typeface="Calibri" charset="0"/>
              </a:rPr>
              <a:t>θεσμικές</a:t>
            </a:r>
            <a:r>
              <a:rPr lang="en-US" sz="1500" dirty="0">
                <a:solidFill>
                  <a:srgbClr val="595959"/>
                </a:solidFill>
                <a:latin typeface="Calibri" charset="0"/>
              </a:rPr>
              <a:t> </a:t>
            </a:r>
            <a:r>
              <a:rPr lang="en-US" sz="1500" dirty="0" err="1">
                <a:solidFill>
                  <a:srgbClr val="595959"/>
                </a:solidFill>
                <a:latin typeface="Calibri" charset="0"/>
              </a:rPr>
              <a:t>μονάδες</a:t>
            </a:r>
            <a:r>
              <a:rPr lang="en-US" sz="1500" dirty="0">
                <a:solidFill>
                  <a:srgbClr val="595959"/>
                </a:solidFill>
                <a:latin typeface="Calibri" charset="0"/>
              </a:rPr>
              <a:t> </a:t>
            </a:r>
            <a:r>
              <a:rPr lang="en-US" sz="1500" dirty="0" err="1">
                <a:solidFill>
                  <a:srgbClr val="595959"/>
                </a:solidFill>
                <a:latin typeface="Calibri" charset="0"/>
              </a:rPr>
              <a:t>που</a:t>
            </a:r>
            <a:r>
              <a:rPr lang="en-US" sz="1500" dirty="0">
                <a:solidFill>
                  <a:srgbClr val="595959"/>
                </a:solidFill>
                <a:latin typeface="Calibri" charset="0"/>
              </a:rPr>
              <a:t> </a:t>
            </a:r>
            <a:r>
              <a:rPr lang="en-US" sz="1500" dirty="0" err="1">
                <a:solidFill>
                  <a:srgbClr val="595959"/>
                </a:solidFill>
                <a:latin typeface="Calibri" charset="0"/>
              </a:rPr>
              <a:t>είναι</a:t>
            </a:r>
            <a:r>
              <a:rPr lang="en-US" sz="1500" dirty="0">
                <a:solidFill>
                  <a:srgbClr val="595959"/>
                </a:solidFill>
                <a:latin typeface="Calibri" charset="0"/>
              </a:rPr>
              <a:t> </a:t>
            </a:r>
            <a:r>
              <a:rPr lang="en-US" sz="1500" b="1" dirty="0" err="1">
                <a:solidFill>
                  <a:srgbClr val="595959"/>
                </a:solidFill>
                <a:latin typeface="Calibri" charset="0"/>
              </a:rPr>
              <a:t>παραγωγοί</a:t>
            </a:r>
            <a:r>
              <a:rPr lang="en-US" sz="1500" b="1" dirty="0">
                <a:solidFill>
                  <a:srgbClr val="595959"/>
                </a:solidFill>
                <a:latin typeface="Calibri" charset="0"/>
              </a:rPr>
              <a:t> </a:t>
            </a:r>
            <a:r>
              <a:rPr lang="en-US" sz="1500" b="1" dirty="0" err="1">
                <a:solidFill>
                  <a:srgbClr val="595959"/>
                </a:solidFill>
                <a:latin typeface="Calibri" charset="0"/>
              </a:rPr>
              <a:t>μη</a:t>
            </a:r>
            <a:r>
              <a:rPr lang="en-US" sz="1500" b="1" dirty="0">
                <a:solidFill>
                  <a:srgbClr val="595959"/>
                </a:solidFill>
                <a:latin typeface="Calibri" charset="0"/>
              </a:rPr>
              <a:t> </a:t>
            </a:r>
            <a:r>
              <a:rPr lang="en-US" sz="1500" b="1" dirty="0" err="1">
                <a:solidFill>
                  <a:srgbClr val="595959"/>
                </a:solidFill>
                <a:latin typeface="Calibri" charset="0"/>
              </a:rPr>
              <a:t>εμπορεύσιμου</a:t>
            </a:r>
            <a:r>
              <a:rPr lang="en-US" sz="1500" b="1" dirty="0">
                <a:solidFill>
                  <a:srgbClr val="595959"/>
                </a:solidFill>
                <a:latin typeface="Calibri" charset="0"/>
              </a:rPr>
              <a:t> </a:t>
            </a:r>
            <a:r>
              <a:rPr lang="en-US" sz="1500" b="1" dirty="0" err="1">
                <a:solidFill>
                  <a:srgbClr val="595959"/>
                </a:solidFill>
                <a:latin typeface="Calibri" charset="0"/>
              </a:rPr>
              <a:t>προϊόντος</a:t>
            </a:r>
            <a:r>
              <a:rPr lang="en-US" sz="1500" b="1" dirty="0">
                <a:solidFill>
                  <a:srgbClr val="595959"/>
                </a:solidFill>
                <a:latin typeface="Calibri" charset="0"/>
              </a:rPr>
              <a:t> </a:t>
            </a:r>
            <a:r>
              <a:rPr lang="en-US" sz="1500" b="1" dirty="0" err="1">
                <a:solidFill>
                  <a:srgbClr val="595959"/>
                </a:solidFill>
                <a:latin typeface="Calibri" charset="0"/>
              </a:rPr>
              <a:t>και</a:t>
            </a:r>
            <a:r>
              <a:rPr lang="en-US" sz="1500" b="1" dirty="0">
                <a:solidFill>
                  <a:srgbClr val="595959"/>
                </a:solidFill>
                <a:latin typeface="Calibri" charset="0"/>
              </a:rPr>
              <a:t> </a:t>
            </a:r>
            <a:r>
              <a:rPr lang="en-US" sz="1500" b="1" dirty="0" err="1">
                <a:solidFill>
                  <a:srgbClr val="595959"/>
                </a:solidFill>
                <a:latin typeface="Calibri" charset="0"/>
              </a:rPr>
              <a:t>των</a:t>
            </a:r>
            <a:r>
              <a:rPr lang="en-US" sz="1500" b="1" dirty="0">
                <a:solidFill>
                  <a:srgbClr val="595959"/>
                </a:solidFill>
                <a:latin typeface="Calibri" charset="0"/>
              </a:rPr>
              <a:t> </a:t>
            </a:r>
            <a:r>
              <a:rPr lang="en-US" sz="1500" b="1" dirty="0" err="1">
                <a:solidFill>
                  <a:srgbClr val="595959"/>
                </a:solidFill>
                <a:latin typeface="Calibri" charset="0"/>
              </a:rPr>
              <a:t>οποίων</a:t>
            </a:r>
            <a:r>
              <a:rPr lang="en-US" sz="1500" b="1" dirty="0">
                <a:solidFill>
                  <a:srgbClr val="595959"/>
                </a:solidFill>
                <a:latin typeface="Calibri" charset="0"/>
              </a:rPr>
              <a:t> </a:t>
            </a:r>
            <a:r>
              <a:rPr lang="en-US" sz="1500" b="1" dirty="0" err="1">
                <a:solidFill>
                  <a:srgbClr val="595959"/>
                </a:solidFill>
                <a:latin typeface="Calibri" charset="0"/>
              </a:rPr>
              <a:t>η</a:t>
            </a:r>
            <a:r>
              <a:rPr lang="en-US" sz="1500" b="1" dirty="0">
                <a:solidFill>
                  <a:srgbClr val="595959"/>
                </a:solidFill>
                <a:latin typeface="Calibri" charset="0"/>
              </a:rPr>
              <a:t> </a:t>
            </a:r>
            <a:r>
              <a:rPr lang="en-US" sz="1500" b="1" dirty="0" err="1">
                <a:solidFill>
                  <a:srgbClr val="595959"/>
                </a:solidFill>
                <a:latin typeface="Calibri" charset="0"/>
              </a:rPr>
              <a:t>παραγωγή</a:t>
            </a:r>
            <a:r>
              <a:rPr lang="en-US" sz="1500" b="1" dirty="0">
                <a:solidFill>
                  <a:srgbClr val="595959"/>
                </a:solidFill>
                <a:latin typeface="Calibri" charset="0"/>
              </a:rPr>
              <a:t> </a:t>
            </a:r>
            <a:r>
              <a:rPr lang="en-US" sz="1500" b="1" dirty="0" err="1">
                <a:solidFill>
                  <a:srgbClr val="595959"/>
                </a:solidFill>
                <a:latin typeface="Calibri" charset="0"/>
              </a:rPr>
              <a:t>προορίζεται</a:t>
            </a:r>
            <a:r>
              <a:rPr lang="en-US" sz="1500" b="1" dirty="0">
                <a:solidFill>
                  <a:srgbClr val="595959"/>
                </a:solidFill>
                <a:latin typeface="Calibri" charset="0"/>
              </a:rPr>
              <a:t> </a:t>
            </a:r>
            <a:r>
              <a:rPr lang="en-US" sz="1500" b="1" dirty="0" err="1">
                <a:solidFill>
                  <a:srgbClr val="595959"/>
                </a:solidFill>
                <a:latin typeface="Calibri" charset="0"/>
              </a:rPr>
              <a:t>για</a:t>
            </a:r>
            <a:r>
              <a:rPr lang="en-US" sz="1500" b="1" dirty="0">
                <a:solidFill>
                  <a:srgbClr val="595959"/>
                </a:solidFill>
                <a:latin typeface="Calibri" charset="0"/>
              </a:rPr>
              <a:t> </a:t>
            </a:r>
            <a:r>
              <a:rPr lang="en-US" sz="1500" b="1" dirty="0" err="1">
                <a:solidFill>
                  <a:srgbClr val="595959"/>
                </a:solidFill>
                <a:latin typeface="Calibri" charset="0"/>
              </a:rPr>
              <a:t>ατομική</a:t>
            </a:r>
            <a:r>
              <a:rPr lang="en-US" sz="1500" b="1" dirty="0">
                <a:solidFill>
                  <a:srgbClr val="595959"/>
                </a:solidFill>
                <a:latin typeface="Calibri" charset="0"/>
              </a:rPr>
              <a:t> </a:t>
            </a:r>
            <a:r>
              <a:rPr lang="en-US" sz="1500" b="1" dirty="0" err="1">
                <a:solidFill>
                  <a:srgbClr val="595959"/>
                </a:solidFill>
                <a:latin typeface="Calibri" charset="0"/>
              </a:rPr>
              <a:t>και</a:t>
            </a:r>
            <a:r>
              <a:rPr lang="en-US" sz="1500" b="1" dirty="0">
                <a:solidFill>
                  <a:srgbClr val="595959"/>
                </a:solidFill>
                <a:latin typeface="Calibri" charset="0"/>
              </a:rPr>
              <a:t> </a:t>
            </a:r>
            <a:r>
              <a:rPr lang="en-US" sz="1500" b="1" dirty="0" err="1">
                <a:solidFill>
                  <a:srgbClr val="595959"/>
                </a:solidFill>
                <a:latin typeface="Calibri" charset="0"/>
              </a:rPr>
              <a:t>συλλογική</a:t>
            </a:r>
            <a:r>
              <a:rPr lang="en-US" sz="1500" b="1" dirty="0">
                <a:solidFill>
                  <a:srgbClr val="595959"/>
                </a:solidFill>
                <a:latin typeface="Calibri" charset="0"/>
              </a:rPr>
              <a:t> </a:t>
            </a:r>
            <a:r>
              <a:rPr lang="en-US" sz="1500" b="1" dirty="0" err="1">
                <a:solidFill>
                  <a:srgbClr val="595959"/>
                </a:solidFill>
                <a:latin typeface="Calibri" charset="0"/>
              </a:rPr>
              <a:t>κατανάλωση</a:t>
            </a:r>
            <a:r>
              <a:rPr lang="en-US" sz="1500" dirty="0">
                <a:solidFill>
                  <a:srgbClr val="595959"/>
                </a:solidFill>
                <a:latin typeface="Calibri" charset="0"/>
              </a:rPr>
              <a:t> </a:t>
            </a:r>
            <a:r>
              <a:rPr lang="en-US" sz="1500" dirty="0" err="1">
                <a:solidFill>
                  <a:srgbClr val="595959"/>
                </a:solidFill>
                <a:latin typeface="Calibri" charset="0"/>
              </a:rPr>
              <a:t>και</a:t>
            </a:r>
            <a:r>
              <a:rPr lang="en-US" sz="1500" dirty="0">
                <a:solidFill>
                  <a:srgbClr val="595959"/>
                </a:solidFill>
                <a:latin typeface="Calibri" charset="0"/>
              </a:rPr>
              <a:t> </a:t>
            </a:r>
            <a:r>
              <a:rPr lang="en-US" sz="1500" dirty="0" err="1">
                <a:solidFill>
                  <a:srgbClr val="595959"/>
                </a:solidFill>
                <a:latin typeface="Calibri" charset="0"/>
              </a:rPr>
              <a:t>χρηματοδοτούνται</a:t>
            </a:r>
            <a:r>
              <a:rPr lang="en-US" sz="1500" dirty="0">
                <a:solidFill>
                  <a:srgbClr val="595959"/>
                </a:solidFill>
                <a:latin typeface="Calibri" charset="0"/>
              </a:rPr>
              <a:t> </a:t>
            </a:r>
            <a:r>
              <a:rPr lang="en-US" sz="1500" dirty="0" err="1">
                <a:solidFill>
                  <a:srgbClr val="595959"/>
                </a:solidFill>
                <a:latin typeface="Calibri" charset="0"/>
              </a:rPr>
              <a:t>κυρίως</a:t>
            </a:r>
            <a:r>
              <a:rPr lang="en-US" sz="1500" dirty="0">
                <a:solidFill>
                  <a:srgbClr val="595959"/>
                </a:solidFill>
                <a:latin typeface="Calibri" charset="0"/>
              </a:rPr>
              <a:t> </a:t>
            </a:r>
            <a:r>
              <a:rPr lang="en-US" sz="1500" dirty="0" err="1">
                <a:solidFill>
                  <a:srgbClr val="595959"/>
                </a:solidFill>
                <a:latin typeface="Calibri" charset="0"/>
              </a:rPr>
              <a:t>από</a:t>
            </a:r>
            <a:r>
              <a:rPr lang="en-US" sz="1500" dirty="0">
                <a:solidFill>
                  <a:srgbClr val="595959"/>
                </a:solidFill>
                <a:latin typeface="Calibri" charset="0"/>
              </a:rPr>
              <a:t> </a:t>
            </a:r>
            <a:r>
              <a:rPr lang="en-US" sz="1500" dirty="0" err="1">
                <a:solidFill>
                  <a:srgbClr val="595959"/>
                </a:solidFill>
                <a:latin typeface="Calibri" charset="0"/>
              </a:rPr>
              <a:t>υποχρεωτικές</a:t>
            </a:r>
            <a:r>
              <a:rPr lang="en-US" sz="1500" dirty="0">
                <a:solidFill>
                  <a:srgbClr val="595959"/>
                </a:solidFill>
                <a:latin typeface="Calibri" charset="0"/>
              </a:rPr>
              <a:t> </a:t>
            </a:r>
            <a:r>
              <a:rPr lang="en-US" sz="1500" dirty="0" err="1">
                <a:solidFill>
                  <a:srgbClr val="595959"/>
                </a:solidFill>
                <a:latin typeface="Calibri" charset="0"/>
              </a:rPr>
              <a:t>πληρωμές</a:t>
            </a:r>
            <a:r>
              <a:rPr lang="en-US" sz="1500" dirty="0">
                <a:solidFill>
                  <a:srgbClr val="595959"/>
                </a:solidFill>
                <a:latin typeface="Calibri" charset="0"/>
              </a:rPr>
              <a:t> </a:t>
            </a:r>
            <a:r>
              <a:rPr lang="en-US" sz="1500" dirty="0" err="1">
                <a:solidFill>
                  <a:srgbClr val="595959"/>
                </a:solidFill>
                <a:latin typeface="Calibri" charset="0"/>
              </a:rPr>
              <a:t>εκ</a:t>
            </a:r>
            <a:r>
              <a:rPr lang="en-US" sz="1500" dirty="0">
                <a:solidFill>
                  <a:srgbClr val="595959"/>
                </a:solidFill>
                <a:latin typeface="Calibri" charset="0"/>
              </a:rPr>
              <a:t> </a:t>
            </a:r>
            <a:r>
              <a:rPr lang="en-US" sz="1500" dirty="0" err="1">
                <a:solidFill>
                  <a:srgbClr val="595959"/>
                </a:solidFill>
                <a:latin typeface="Calibri" charset="0"/>
              </a:rPr>
              <a:t>μέρους</a:t>
            </a:r>
            <a:r>
              <a:rPr lang="en-US" sz="1500" dirty="0">
                <a:solidFill>
                  <a:srgbClr val="595959"/>
                </a:solidFill>
                <a:latin typeface="Calibri" charset="0"/>
              </a:rPr>
              <a:t> </a:t>
            </a:r>
            <a:r>
              <a:rPr lang="en-US" sz="1500" dirty="0" err="1">
                <a:solidFill>
                  <a:srgbClr val="595959"/>
                </a:solidFill>
                <a:latin typeface="Calibri" charset="0"/>
              </a:rPr>
              <a:t>μονάδων</a:t>
            </a:r>
            <a:r>
              <a:rPr lang="en-US" sz="1500" dirty="0">
                <a:solidFill>
                  <a:srgbClr val="595959"/>
                </a:solidFill>
                <a:latin typeface="Calibri" charset="0"/>
              </a:rPr>
              <a:t> </a:t>
            </a:r>
            <a:r>
              <a:rPr lang="en-US" sz="1500" dirty="0" err="1">
                <a:solidFill>
                  <a:srgbClr val="595959"/>
                </a:solidFill>
                <a:latin typeface="Calibri" charset="0"/>
              </a:rPr>
              <a:t>που</a:t>
            </a:r>
            <a:r>
              <a:rPr lang="en-US" sz="1500" dirty="0">
                <a:solidFill>
                  <a:srgbClr val="595959"/>
                </a:solidFill>
                <a:latin typeface="Calibri" charset="0"/>
              </a:rPr>
              <a:t> </a:t>
            </a:r>
            <a:r>
              <a:rPr lang="en-US" sz="1500" dirty="0" err="1">
                <a:solidFill>
                  <a:srgbClr val="595959"/>
                </a:solidFill>
                <a:latin typeface="Calibri" charset="0"/>
              </a:rPr>
              <a:t>ανήκουν</a:t>
            </a:r>
            <a:r>
              <a:rPr lang="en-US" sz="1500" dirty="0">
                <a:solidFill>
                  <a:srgbClr val="595959"/>
                </a:solidFill>
                <a:latin typeface="Calibri" charset="0"/>
              </a:rPr>
              <a:t> </a:t>
            </a:r>
            <a:r>
              <a:rPr lang="en-US" sz="1500" dirty="0" err="1">
                <a:solidFill>
                  <a:srgbClr val="595959"/>
                </a:solidFill>
                <a:latin typeface="Calibri" charset="0"/>
              </a:rPr>
              <a:t>σε</a:t>
            </a:r>
            <a:r>
              <a:rPr lang="en-US" sz="1500" dirty="0">
                <a:solidFill>
                  <a:srgbClr val="595959"/>
                </a:solidFill>
                <a:latin typeface="Calibri" charset="0"/>
              </a:rPr>
              <a:t> </a:t>
            </a:r>
            <a:r>
              <a:rPr lang="en-US" sz="1500" dirty="0" err="1">
                <a:solidFill>
                  <a:srgbClr val="595959"/>
                </a:solidFill>
                <a:latin typeface="Calibri" charset="0"/>
              </a:rPr>
              <a:t>άλλους</a:t>
            </a:r>
            <a:r>
              <a:rPr lang="en-US" sz="1500" dirty="0">
                <a:solidFill>
                  <a:srgbClr val="595959"/>
                </a:solidFill>
                <a:latin typeface="Calibri" charset="0"/>
              </a:rPr>
              <a:t> </a:t>
            </a:r>
            <a:r>
              <a:rPr lang="en-US" sz="1500" dirty="0" err="1">
                <a:solidFill>
                  <a:srgbClr val="595959"/>
                </a:solidFill>
                <a:latin typeface="Calibri" charset="0"/>
              </a:rPr>
              <a:t>θεσμικούς</a:t>
            </a:r>
            <a:r>
              <a:rPr lang="en-US" sz="1500" dirty="0">
                <a:solidFill>
                  <a:srgbClr val="595959"/>
                </a:solidFill>
                <a:latin typeface="Calibri" charset="0"/>
              </a:rPr>
              <a:t> </a:t>
            </a:r>
            <a:r>
              <a:rPr lang="en-US" sz="1500" dirty="0" err="1">
                <a:solidFill>
                  <a:srgbClr val="595959"/>
                </a:solidFill>
                <a:latin typeface="Calibri" charset="0"/>
              </a:rPr>
              <a:t>τομείς</a:t>
            </a:r>
            <a:r>
              <a:rPr lang="en-US" sz="1500" dirty="0">
                <a:solidFill>
                  <a:srgbClr val="595959"/>
                </a:solidFill>
                <a:latin typeface="Calibri" charset="0"/>
              </a:rPr>
              <a:t>.</a:t>
            </a:r>
            <a:endParaRPr lang="el-GR" sz="1500" dirty="0">
              <a:solidFill>
                <a:srgbClr val="595959"/>
              </a:solidFill>
              <a:latin typeface="Calibri" charset="0"/>
            </a:endParaRPr>
          </a:p>
          <a:p>
            <a:pPr>
              <a:spcBef>
                <a:spcPct val="20000"/>
              </a:spcBef>
              <a:buClr>
                <a:schemeClr val="folHlink"/>
              </a:buClr>
              <a:buSzPct val="60000"/>
            </a:pPr>
            <a:r>
              <a:rPr lang="el-GR" sz="1500" dirty="0">
                <a:solidFill>
                  <a:srgbClr val="595959"/>
                </a:solidFill>
                <a:latin typeface="Calibri" charset="0"/>
              </a:rPr>
              <a:t>Ο θεσμικός</a:t>
            </a:r>
            <a:r>
              <a:rPr lang="el-GR" sz="1500" dirty="0" smtClean="0">
                <a:solidFill>
                  <a:srgbClr val="595959"/>
                </a:solidFill>
                <a:latin typeface="Calibri" charset="0"/>
              </a:rPr>
              <a:t> τομέας </a:t>
            </a:r>
            <a:r>
              <a:rPr lang="el-GR" sz="1500" dirty="0">
                <a:solidFill>
                  <a:srgbClr val="595959"/>
                </a:solidFill>
                <a:latin typeface="Calibri" charset="0"/>
              </a:rPr>
              <a:t>της Γενικής Κυβέρνησης περιλαμβάνει οντότητες</a:t>
            </a:r>
            <a:br>
              <a:rPr lang="el-GR" sz="1500" dirty="0">
                <a:solidFill>
                  <a:srgbClr val="595959"/>
                </a:solidFill>
                <a:latin typeface="Calibri" charset="0"/>
              </a:rPr>
            </a:br>
            <a:r>
              <a:rPr lang="el-GR" sz="1500" dirty="0">
                <a:solidFill>
                  <a:srgbClr val="595959"/>
                </a:solidFill>
                <a:latin typeface="Calibri" charset="0"/>
              </a:rPr>
              <a:t>που διαθέτουν νομοθετική, δικαστική</a:t>
            </a:r>
            <a:br>
              <a:rPr lang="el-GR" sz="1500" dirty="0">
                <a:solidFill>
                  <a:srgbClr val="595959"/>
                </a:solidFill>
                <a:latin typeface="Calibri" charset="0"/>
              </a:rPr>
            </a:br>
            <a:r>
              <a:rPr lang="el-GR" sz="1500" dirty="0">
                <a:solidFill>
                  <a:srgbClr val="595959"/>
                </a:solidFill>
                <a:latin typeface="Calibri" charset="0"/>
              </a:rPr>
              <a:t>ή εκτελεστική εξουσία επί άλλων θεσμικών μονάδων. </a:t>
            </a:r>
          </a:p>
          <a:p>
            <a:pPr>
              <a:spcBef>
                <a:spcPct val="20000"/>
              </a:spcBef>
              <a:buClr>
                <a:schemeClr val="folHlink"/>
              </a:buClr>
              <a:buSzPct val="60000"/>
            </a:pPr>
            <a:r>
              <a:rPr lang="el-GR" sz="1500" dirty="0">
                <a:solidFill>
                  <a:srgbClr val="595959"/>
                </a:solidFill>
                <a:latin typeface="Calibri" charset="0"/>
              </a:rPr>
              <a:t>Η κυριότερη λειτουργία της είναι η </a:t>
            </a:r>
            <a:r>
              <a:rPr lang="el-GR" sz="1500" b="1" dirty="0">
                <a:solidFill>
                  <a:srgbClr val="595959"/>
                </a:solidFill>
                <a:latin typeface="Calibri" charset="0"/>
              </a:rPr>
              <a:t>παροχή αγαθών και υπηρεσιών προς το κοινωνικό σύνολο σε μη εμπορική βάση και η αναδιανομή του εισοδήματος και του πλούτου</a:t>
            </a:r>
            <a:r>
              <a:rPr lang="el-GR" sz="1500" dirty="0">
                <a:solidFill>
                  <a:srgbClr val="595959"/>
                </a:solidFill>
                <a:latin typeface="Calibri" charset="0"/>
              </a:rPr>
              <a:t>.</a:t>
            </a:r>
            <a:endParaRPr lang="en-US" sz="1500" dirty="0">
              <a:solidFill>
                <a:srgbClr val="595959"/>
              </a:solidFill>
            </a:endParaRPr>
          </a:p>
        </p:txBody>
      </p:sp>
      <p:grpSp>
        <p:nvGrpSpPr>
          <p:cNvPr id="32773" name="Group 47"/>
          <p:cNvGrpSpPr>
            <a:grpSpLocks/>
          </p:cNvGrpSpPr>
          <p:nvPr/>
        </p:nvGrpSpPr>
        <p:grpSpPr bwMode="auto">
          <a:xfrm>
            <a:off x="3830638" y="3054350"/>
            <a:ext cx="2033587" cy="2033588"/>
            <a:chOff x="3830638" y="3054350"/>
            <a:chExt cx="2033588" cy="2033588"/>
          </a:xfrm>
        </p:grpSpPr>
        <p:pic>
          <p:nvPicPr>
            <p:cNvPr id="32775" name="Picture 23"/>
            <p:cNvPicPr>
              <a:picLocks noChangeAspect="1" noChangeArrowheads="1"/>
            </p:cNvPicPr>
            <p:nvPr/>
          </p:nvPicPr>
          <p:blipFill>
            <a:blip r:embed="rId3"/>
            <a:srcRect/>
            <a:stretch>
              <a:fillRect/>
            </a:stretch>
          </p:blipFill>
          <p:spPr bwMode="auto">
            <a:xfrm>
              <a:off x="3830638" y="3054350"/>
              <a:ext cx="2033588" cy="2033588"/>
            </a:xfrm>
            <a:prstGeom prst="rect">
              <a:avLst/>
            </a:prstGeom>
            <a:noFill/>
            <a:ln w="9525">
              <a:noFill/>
              <a:miter lim="800000"/>
              <a:headEnd/>
              <a:tailEnd/>
            </a:ln>
          </p:spPr>
        </p:pic>
        <p:sp>
          <p:nvSpPr>
            <p:cNvPr id="58" name="Oval 57"/>
            <p:cNvSpPr/>
            <p:nvPr/>
          </p:nvSpPr>
          <p:spPr>
            <a:xfrm>
              <a:off x="4044950" y="3282950"/>
              <a:ext cx="1589089" cy="1589088"/>
            </a:xfrm>
            <a:prstGeom prst="ellipse">
              <a:avLst/>
            </a:prstGeom>
            <a:solidFill>
              <a:schemeClr val="bg1">
                <a:lumMod val="7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2774" name="Slide Number Placeholder 13"/>
          <p:cNvSpPr>
            <a:spLocks noGrp="1"/>
          </p:cNvSpPr>
          <p:nvPr>
            <p:ph type="sldNum" sz="quarter" idx="10"/>
          </p:nvPr>
        </p:nvSpPr>
        <p:spPr bwMode="auto">
          <a:noFill/>
          <a:ln>
            <a:miter lim="800000"/>
            <a:headEnd/>
            <a:tailEnd/>
          </a:ln>
        </p:spPr>
        <p:txBody>
          <a:bodyPr/>
          <a:lstStyle/>
          <a:p>
            <a:fld id="{FB5AE693-8C82-4D17-B7EF-54FE450BD509}" type="slidenum">
              <a:rPr lang="en-US"/>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61"/>
          <p:cNvGrpSpPr>
            <a:grpSpLocks/>
          </p:cNvGrpSpPr>
          <p:nvPr/>
        </p:nvGrpSpPr>
        <p:grpSpPr bwMode="auto">
          <a:xfrm>
            <a:off x="5181600" y="4381500"/>
            <a:ext cx="4403725" cy="2044700"/>
            <a:chOff x="5181284" y="4380991"/>
            <a:chExt cx="4403995" cy="2044519"/>
          </a:xfrm>
        </p:grpSpPr>
        <p:grpSp>
          <p:nvGrpSpPr>
            <p:cNvPr id="33886" name="Group 156"/>
            <p:cNvGrpSpPr>
              <a:grpSpLocks/>
            </p:cNvGrpSpPr>
            <p:nvPr/>
          </p:nvGrpSpPr>
          <p:grpSpPr bwMode="auto">
            <a:xfrm>
              <a:off x="5181284" y="4380991"/>
              <a:ext cx="4403995" cy="2044519"/>
              <a:chOff x="5181284" y="4380991"/>
              <a:chExt cx="4403995" cy="2044519"/>
            </a:xfrm>
          </p:grpSpPr>
          <p:sp>
            <p:nvSpPr>
              <p:cNvPr id="141" name="Rectangle 140"/>
              <p:cNvSpPr/>
              <p:nvPr/>
            </p:nvSpPr>
            <p:spPr>
              <a:xfrm>
                <a:off x="5181284" y="6087403"/>
                <a:ext cx="4403995" cy="338107"/>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89" name="TextBox 143"/>
              <p:cNvSpPr txBox="1">
                <a:spLocks noChangeArrowheads="1"/>
              </p:cNvSpPr>
              <p:nvPr/>
            </p:nvSpPr>
            <p:spPr bwMode="auto">
              <a:xfrm>
                <a:off x="8539053" y="4380991"/>
                <a:ext cx="485805" cy="338108"/>
              </a:xfrm>
              <a:prstGeom prst="rect">
                <a:avLst/>
              </a:prstGeom>
              <a:noFill/>
              <a:ln w="9525">
                <a:noFill/>
                <a:miter lim="800000"/>
                <a:headEnd/>
                <a:tailEnd/>
              </a:ln>
            </p:spPr>
            <p:txBody>
              <a:bodyPr wrap="none">
                <a:spAutoFit/>
              </a:bodyPr>
              <a:lstStyle/>
              <a:p>
                <a:pPr algn="ctr"/>
                <a:r>
                  <a:rPr lang="el-GR" sz="1600" b="1">
                    <a:solidFill>
                      <a:srgbClr val="F6BC1C"/>
                    </a:solidFill>
                    <a:latin typeface="Calibri" charset="0"/>
                  </a:rPr>
                  <a:t>ΟΧΙ</a:t>
                </a:r>
                <a:endParaRPr lang="en-US" sz="1600" b="1">
                  <a:solidFill>
                    <a:srgbClr val="F6BC1C"/>
                  </a:solidFill>
                  <a:latin typeface="Calibri" charset="0"/>
                  <a:cs typeface="Calibri" charset="0"/>
                </a:endParaRPr>
              </a:p>
            </p:txBody>
          </p:sp>
          <p:cxnSp>
            <p:nvCxnSpPr>
              <p:cNvPr id="152" name="Straight Connector 151"/>
              <p:cNvCxnSpPr/>
              <p:nvPr/>
            </p:nvCxnSpPr>
            <p:spPr>
              <a:xfrm rot="5400000">
                <a:off x="8740786" y="5361979"/>
                <a:ext cx="1455609" cy="1588"/>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grpSp>
        <p:cxnSp>
          <p:nvCxnSpPr>
            <p:cNvPr id="150" name="Straight Connector 149"/>
            <p:cNvCxnSpPr/>
            <p:nvPr/>
          </p:nvCxnSpPr>
          <p:spPr>
            <a:xfrm>
              <a:off x="8989931" y="4634969"/>
              <a:ext cx="484217" cy="0"/>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grpSp>
      <p:sp>
        <p:nvSpPr>
          <p:cNvPr id="133" name="Rectangle 132"/>
          <p:cNvSpPr/>
          <p:nvPr/>
        </p:nvSpPr>
        <p:spPr>
          <a:xfrm>
            <a:off x="436563" y="463550"/>
            <a:ext cx="9067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 name="Group 65"/>
          <p:cNvGrpSpPr>
            <a:grpSpLocks/>
          </p:cNvGrpSpPr>
          <p:nvPr/>
        </p:nvGrpSpPr>
        <p:grpSpPr bwMode="auto">
          <a:xfrm>
            <a:off x="3802063" y="1154113"/>
            <a:ext cx="2370137" cy="338137"/>
            <a:chOff x="3801396" y="1341049"/>
            <a:chExt cx="2371457" cy="338554"/>
          </a:xfrm>
        </p:grpSpPr>
        <p:cxnSp>
          <p:nvCxnSpPr>
            <p:cNvPr id="6" name="Straight Connector 5"/>
            <p:cNvCxnSpPr/>
            <p:nvPr/>
          </p:nvCxnSpPr>
          <p:spPr>
            <a:xfrm>
              <a:off x="4285853" y="1534963"/>
              <a:ext cx="895849" cy="0"/>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sp>
          <p:nvSpPr>
            <p:cNvPr id="33884" name="TextBox 13"/>
            <p:cNvSpPr txBox="1">
              <a:spLocks noChangeArrowheads="1"/>
            </p:cNvSpPr>
            <p:nvPr/>
          </p:nvSpPr>
          <p:spPr bwMode="auto">
            <a:xfrm>
              <a:off x="3801396" y="1341049"/>
              <a:ext cx="484457" cy="338554"/>
            </a:xfrm>
            <a:prstGeom prst="rect">
              <a:avLst/>
            </a:prstGeom>
            <a:noFill/>
            <a:ln w="9525">
              <a:noFill/>
              <a:miter lim="800000"/>
              <a:headEnd/>
              <a:tailEnd/>
            </a:ln>
          </p:spPr>
          <p:txBody>
            <a:bodyPr wrap="none">
              <a:spAutoFit/>
            </a:bodyPr>
            <a:lstStyle/>
            <a:p>
              <a:r>
                <a:rPr lang="el-GR" sz="1600" b="1">
                  <a:solidFill>
                    <a:srgbClr val="F6BC1C"/>
                  </a:solidFill>
                  <a:latin typeface="Calibri" charset="0"/>
                </a:rPr>
                <a:t>ΟΧΙ</a:t>
              </a:r>
              <a:endParaRPr lang="en-US" sz="1600" b="1">
                <a:solidFill>
                  <a:srgbClr val="F6BC1C"/>
                </a:solidFill>
                <a:latin typeface="Calibri" charset="0"/>
                <a:cs typeface="Calibri" charset="0"/>
              </a:endParaRPr>
            </a:p>
          </p:txBody>
        </p:sp>
        <p:sp>
          <p:nvSpPr>
            <p:cNvPr id="19" name="Rectangle 18"/>
            <p:cNvSpPr/>
            <p:nvPr/>
          </p:nvSpPr>
          <p:spPr>
            <a:xfrm>
              <a:off x="4754426" y="1341049"/>
              <a:ext cx="1418427" cy="338554"/>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 name="TextBox 6"/>
          <p:cNvSpPr txBox="1">
            <a:spLocks noChangeArrowheads="1"/>
          </p:cNvSpPr>
          <p:nvPr/>
        </p:nvSpPr>
        <p:spPr bwMode="auto">
          <a:xfrm>
            <a:off x="569913" y="1946275"/>
            <a:ext cx="2651125" cy="339725"/>
          </a:xfrm>
          <a:prstGeom prst="rect">
            <a:avLst/>
          </a:prstGeom>
          <a:noFill/>
          <a:ln w="9525">
            <a:noFill/>
            <a:miter lim="800000"/>
            <a:headEnd/>
            <a:tailEnd/>
          </a:ln>
        </p:spPr>
        <p:txBody>
          <a:bodyPr wrap="none">
            <a:spAutoFit/>
          </a:bodyPr>
          <a:lstStyle/>
          <a:p>
            <a:r>
              <a:rPr lang="el-GR" sz="1600">
                <a:solidFill>
                  <a:srgbClr val="595959"/>
                </a:solidFill>
                <a:latin typeface="Calibri" charset="0"/>
              </a:rPr>
              <a:t>Είναι η μονάδα </a:t>
            </a:r>
            <a:r>
              <a:rPr lang="el-GR" sz="1600" b="1">
                <a:solidFill>
                  <a:srgbClr val="595959"/>
                </a:solidFill>
                <a:latin typeface="Calibri" charset="0"/>
              </a:rPr>
              <a:t>ΝΟΙΚΟΚΥΡΙΟ</a:t>
            </a:r>
            <a:r>
              <a:rPr lang="en-US" sz="1600" b="1">
                <a:solidFill>
                  <a:srgbClr val="595959"/>
                </a:solidFill>
                <a:latin typeface="Calibri" charset="0"/>
              </a:rPr>
              <a:t>; </a:t>
            </a:r>
            <a:endParaRPr lang="en-US" sz="1600" b="1">
              <a:solidFill>
                <a:srgbClr val="595959"/>
              </a:solidFill>
              <a:latin typeface="Calibri" charset="0"/>
              <a:cs typeface="Calibri" charset="0"/>
            </a:endParaRPr>
          </a:p>
        </p:txBody>
      </p:sp>
      <p:sp>
        <p:nvSpPr>
          <p:cNvPr id="20" name="TextBox 19"/>
          <p:cNvSpPr txBox="1">
            <a:spLocks noChangeArrowheads="1"/>
          </p:cNvSpPr>
          <p:nvPr/>
        </p:nvSpPr>
        <p:spPr bwMode="auto">
          <a:xfrm>
            <a:off x="4754563" y="1136650"/>
            <a:ext cx="1417637" cy="339725"/>
          </a:xfrm>
          <a:prstGeom prst="rect">
            <a:avLst/>
          </a:prstGeom>
          <a:noFill/>
          <a:ln w="9525">
            <a:noFill/>
            <a:miter lim="800000"/>
            <a:headEnd/>
            <a:tailEnd/>
          </a:ln>
        </p:spPr>
        <p:txBody>
          <a:bodyPr>
            <a:spAutoFit/>
          </a:bodyPr>
          <a:lstStyle/>
          <a:p>
            <a:pPr algn="ctr"/>
            <a:r>
              <a:rPr lang="el-GR" sz="1600" b="1">
                <a:solidFill>
                  <a:srgbClr val="FFFFFF"/>
                </a:solidFill>
                <a:latin typeface="Calibri" charset="0"/>
              </a:rPr>
              <a:t>ΑΛΛΟΔΑΠΗ</a:t>
            </a:r>
            <a:r>
              <a:rPr lang="en-US" sz="1600" b="1">
                <a:solidFill>
                  <a:srgbClr val="FFFFFF"/>
                </a:solidFill>
                <a:latin typeface="Calibri" charset="0"/>
              </a:rPr>
              <a:t> </a:t>
            </a:r>
            <a:endParaRPr lang="en-US" sz="1600" b="1">
              <a:solidFill>
                <a:srgbClr val="FFFFFF"/>
              </a:solidFill>
              <a:latin typeface="Calibri" charset="0"/>
              <a:cs typeface="Calibri" charset="0"/>
            </a:endParaRPr>
          </a:p>
        </p:txBody>
      </p:sp>
      <p:grpSp>
        <p:nvGrpSpPr>
          <p:cNvPr id="8" name="Group 67"/>
          <p:cNvGrpSpPr>
            <a:grpSpLocks/>
          </p:cNvGrpSpPr>
          <p:nvPr/>
        </p:nvGrpSpPr>
        <p:grpSpPr bwMode="auto">
          <a:xfrm>
            <a:off x="2005013" y="1330325"/>
            <a:ext cx="520700" cy="652463"/>
            <a:chOff x="2004524" y="1559123"/>
            <a:chExt cx="520416" cy="653333"/>
          </a:xfrm>
        </p:grpSpPr>
        <p:sp>
          <p:nvSpPr>
            <p:cNvPr id="22" name="Oval 21"/>
            <p:cNvSpPr/>
            <p:nvPr/>
          </p:nvSpPr>
          <p:spPr>
            <a:xfrm flipH="1">
              <a:off x="2164774" y="2034419"/>
              <a:ext cx="177703" cy="178037"/>
            </a:xfrm>
            <a:prstGeom prst="ellipse">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879" name="Group 66"/>
            <p:cNvGrpSpPr>
              <a:grpSpLocks/>
            </p:cNvGrpSpPr>
            <p:nvPr/>
          </p:nvGrpSpPr>
          <p:grpSpPr bwMode="auto">
            <a:xfrm>
              <a:off x="2004524" y="1559123"/>
              <a:ext cx="520416" cy="585466"/>
              <a:chOff x="2004524" y="1559123"/>
              <a:chExt cx="520416" cy="585466"/>
            </a:xfrm>
          </p:grpSpPr>
          <p:cxnSp>
            <p:nvCxnSpPr>
              <p:cNvPr id="11" name="Straight Connector 10"/>
              <p:cNvCxnSpPr/>
              <p:nvPr/>
            </p:nvCxnSpPr>
            <p:spPr>
              <a:xfrm rot="16200000" flipV="1">
                <a:off x="2121684" y="2008987"/>
                <a:ext cx="267056" cy="3173"/>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sp>
            <p:nvSpPr>
              <p:cNvPr id="33881" name="TextBox 15"/>
              <p:cNvSpPr txBox="1">
                <a:spLocks noChangeArrowheads="1"/>
              </p:cNvSpPr>
              <p:nvPr/>
            </p:nvSpPr>
            <p:spPr bwMode="auto">
              <a:xfrm>
                <a:off x="2004524" y="1559123"/>
                <a:ext cx="498203" cy="338589"/>
              </a:xfrm>
              <a:prstGeom prst="rect">
                <a:avLst/>
              </a:prstGeom>
              <a:noFill/>
              <a:ln w="9525">
                <a:noFill/>
                <a:miter lim="800000"/>
                <a:headEnd/>
                <a:tailEnd/>
              </a:ln>
            </p:spPr>
            <p:txBody>
              <a:bodyPr wrap="none">
                <a:spAutoFit/>
              </a:bodyPr>
              <a:lstStyle/>
              <a:p>
                <a:pPr algn="ctr"/>
                <a:r>
                  <a:rPr lang="el-GR" sz="1600" b="1">
                    <a:solidFill>
                      <a:srgbClr val="F6BC1C"/>
                    </a:solidFill>
                    <a:latin typeface="Calibri" charset="0"/>
                  </a:rPr>
                  <a:t>ΝΑΙ</a:t>
                </a:r>
                <a:endParaRPr lang="en-US" sz="1600" b="1">
                  <a:solidFill>
                    <a:srgbClr val="F6BC1C"/>
                  </a:solidFill>
                  <a:latin typeface="Calibri" charset="0"/>
                  <a:cs typeface="Calibri" charset="0"/>
                </a:endParaRPr>
              </a:p>
            </p:txBody>
          </p:sp>
          <p:cxnSp>
            <p:nvCxnSpPr>
              <p:cNvPr id="24" name="Straight Connector 23"/>
              <p:cNvCxnSpPr/>
              <p:nvPr/>
            </p:nvCxnSpPr>
            <p:spPr>
              <a:xfrm>
                <a:off x="2004524" y="1877047"/>
                <a:ext cx="520416" cy="1590"/>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grpSp>
      </p:grpSp>
      <p:grpSp>
        <p:nvGrpSpPr>
          <p:cNvPr id="12" name="Group 68"/>
          <p:cNvGrpSpPr>
            <a:grpSpLocks/>
          </p:cNvGrpSpPr>
          <p:nvPr/>
        </p:nvGrpSpPr>
        <p:grpSpPr bwMode="auto">
          <a:xfrm>
            <a:off x="3209925" y="1935163"/>
            <a:ext cx="2962275" cy="363537"/>
            <a:chOff x="3210289" y="2175820"/>
            <a:chExt cx="2962564" cy="364302"/>
          </a:xfrm>
        </p:grpSpPr>
        <p:cxnSp>
          <p:nvCxnSpPr>
            <p:cNvPr id="9" name="Straight Connector 8"/>
            <p:cNvCxnSpPr/>
            <p:nvPr/>
          </p:nvCxnSpPr>
          <p:spPr>
            <a:xfrm>
              <a:off x="3746916" y="2371493"/>
              <a:ext cx="1530499" cy="1"/>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4755078" y="2201273"/>
              <a:ext cx="1417775" cy="338849"/>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77" name="TextBox 25"/>
            <p:cNvSpPr txBox="1">
              <a:spLocks noChangeArrowheads="1"/>
            </p:cNvSpPr>
            <p:nvPr/>
          </p:nvSpPr>
          <p:spPr bwMode="auto">
            <a:xfrm>
              <a:off x="3210289" y="2175820"/>
              <a:ext cx="498524" cy="338849"/>
            </a:xfrm>
            <a:prstGeom prst="rect">
              <a:avLst/>
            </a:prstGeom>
            <a:noFill/>
            <a:ln w="9525">
              <a:noFill/>
              <a:miter lim="800000"/>
              <a:headEnd/>
              <a:tailEnd/>
            </a:ln>
          </p:spPr>
          <p:txBody>
            <a:bodyPr wrap="none">
              <a:spAutoFit/>
            </a:bodyPr>
            <a:lstStyle/>
            <a:p>
              <a:r>
                <a:rPr lang="el-GR" sz="1600" b="1">
                  <a:solidFill>
                    <a:srgbClr val="F6BC1C"/>
                  </a:solidFill>
                  <a:latin typeface="Calibri" charset="0"/>
                </a:rPr>
                <a:t>ΝΑΙ</a:t>
              </a:r>
              <a:endParaRPr lang="en-US" sz="1600" b="1">
                <a:solidFill>
                  <a:srgbClr val="F6BC1C"/>
                </a:solidFill>
                <a:latin typeface="Calibri" charset="0"/>
                <a:cs typeface="Calibri" charset="0"/>
              </a:endParaRPr>
            </a:p>
          </p:txBody>
        </p:sp>
      </p:grpSp>
      <p:grpSp>
        <p:nvGrpSpPr>
          <p:cNvPr id="13" name="Group 69"/>
          <p:cNvGrpSpPr>
            <a:grpSpLocks/>
          </p:cNvGrpSpPr>
          <p:nvPr/>
        </p:nvGrpSpPr>
        <p:grpSpPr bwMode="auto">
          <a:xfrm>
            <a:off x="2005013" y="2139950"/>
            <a:ext cx="520700" cy="652463"/>
            <a:chOff x="2004524" y="2441497"/>
            <a:chExt cx="520416" cy="653333"/>
          </a:xfrm>
        </p:grpSpPr>
        <p:sp>
          <p:nvSpPr>
            <p:cNvPr id="31" name="Oval 30"/>
            <p:cNvSpPr/>
            <p:nvPr/>
          </p:nvSpPr>
          <p:spPr>
            <a:xfrm flipH="1">
              <a:off x="2175880" y="2916793"/>
              <a:ext cx="177703" cy="178037"/>
            </a:xfrm>
            <a:prstGeom prst="ellipse">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2" name="Straight Connector 31"/>
            <p:cNvCxnSpPr/>
            <p:nvPr/>
          </p:nvCxnSpPr>
          <p:spPr>
            <a:xfrm rot="16200000" flipV="1">
              <a:off x="2120889" y="2881029"/>
              <a:ext cx="268645" cy="3173"/>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sp>
          <p:nvSpPr>
            <p:cNvPr id="33873" name="TextBox 32"/>
            <p:cNvSpPr txBox="1">
              <a:spLocks noChangeArrowheads="1"/>
            </p:cNvSpPr>
            <p:nvPr/>
          </p:nvSpPr>
          <p:spPr bwMode="auto">
            <a:xfrm>
              <a:off x="2004524" y="2441497"/>
              <a:ext cx="485510" cy="338589"/>
            </a:xfrm>
            <a:prstGeom prst="rect">
              <a:avLst/>
            </a:prstGeom>
            <a:noFill/>
            <a:ln w="9525">
              <a:noFill/>
              <a:miter lim="800000"/>
              <a:headEnd/>
              <a:tailEnd/>
            </a:ln>
          </p:spPr>
          <p:txBody>
            <a:bodyPr wrap="none">
              <a:spAutoFit/>
            </a:bodyPr>
            <a:lstStyle/>
            <a:p>
              <a:pPr algn="ctr"/>
              <a:r>
                <a:rPr lang="el-GR" sz="1600" b="1">
                  <a:solidFill>
                    <a:srgbClr val="F6BC1C"/>
                  </a:solidFill>
                  <a:latin typeface="Calibri" charset="0"/>
                </a:rPr>
                <a:t>ΟΧΙ</a:t>
              </a:r>
              <a:endParaRPr lang="en-US" sz="1600" b="1">
                <a:solidFill>
                  <a:srgbClr val="F6BC1C"/>
                </a:solidFill>
                <a:latin typeface="Calibri" charset="0"/>
                <a:cs typeface="Calibri" charset="0"/>
              </a:endParaRPr>
            </a:p>
          </p:txBody>
        </p:sp>
        <p:cxnSp>
          <p:nvCxnSpPr>
            <p:cNvPr id="34" name="Straight Connector 33"/>
            <p:cNvCxnSpPr/>
            <p:nvPr/>
          </p:nvCxnSpPr>
          <p:spPr>
            <a:xfrm>
              <a:off x="2004524" y="2759420"/>
              <a:ext cx="520416" cy="1590"/>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grpSp>
      <p:sp>
        <p:nvSpPr>
          <p:cNvPr id="35" name="TextBox 34"/>
          <p:cNvSpPr txBox="1">
            <a:spLocks noChangeArrowheads="1"/>
          </p:cNvSpPr>
          <p:nvPr/>
        </p:nvSpPr>
        <p:spPr bwMode="auto">
          <a:xfrm>
            <a:off x="569913" y="2747963"/>
            <a:ext cx="3055937" cy="585787"/>
          </a:xfrm>
          <a:prstGeom prst="rect">
            <a:avLst/>
          </a:prstGeom>
          <a:noFill/>
          <a:ln w="9525">
            <a:noFill/>
            <a:miter lim="800000"/>
            <a:headEnd/>
            <a:tailEnd/>
          </a:ln>
        </p:spPr>
        <p:txBody>
          <a:bodyPr>
            <a:spAutoFit/>
          </a:bodyPr>
          <a:lstStyle/>
          <a:p>
            <a:r>
              <a:rPr lang="el-GR" sz="1600">
                <a:solidFill>
                  <a:srgbClr val="595959"/>
                </a:solidFill>
                <a:latin typeface="Calibri" charset="0"/>
              </a:rPr>
              <a:t>Είναι η μονάδα </a:t>
            </a:r>
            <a:r>
              <a:rPr lang="el-GR" sz="1600" b="1">
                <a:solidFill>
                  <a:srgbClr val="595959"/>
                </a:solidFill>
                <a:latin typeface="Calibri" charset="0"/>
              </a:rPr>
              <a:t>ΠΑΡΑΓΩΓΟΣ ΜΗ ΕΜΠΟΡΕΥΣΙΜΟΥ ΠΡΟΪΟΝΤΟΣ</a:t>
            </a:r>
            <a:r>
              <a:rPr lang="en-US" sz="1600" b="1">
                <a:solidFill>
                  <a:srgbClr val="595959"/>
                </a:solidFill>
                <a:latin typeface="Calibri" charset="0"/>
              </a:rPr>
              <a:t>; </a:t>
            </a:r>
            <a:endParaRPr lang="en-US" sz="1600" b="1">
              <a:solidFill>
                <a:srgbClr val="595959"/>
              </a:solidFill>
              <a:latin typeface="Calibri" charset="0"/>
              <a:cs typeface="Calibri" charset="0"/>
            </a:endParaRPr>
          </a:p>
        </p:txBody>
      </p:sp>
      <p:grpSp>
        <p:nvGrpSpPr>
          <p:cNvPr id="14" name="Group 70"/>
          <p:cNvGrpSpPr>
            <a:grpSpLocks/>
          </p:cNvGrpSpPr>
          <p:nvPr/>
        </p:nvGrpSpPr>
        <p:grpSpPr bwMode="auto">
          <a:xfrm>
            <a:off x="3206750" y="2987675"/>
            <a:ext cx="1497013" cy="338138"/>
            <a:chOff x="3363150" y="3300169"/>
            <a:chExt cx="1496708" cy="338554"/>
          </a:xfrm>
        </p:grpSpPr>
        <p:cxnSp>
          <p:nvCxnSpPr>
            <p:cNvPr id="39" name="Straight Connector 38"/>
            <p:cNvCxnSpPr>
              <a:endCxn id="43" idx="6"/>
            </p:cNvCxnSpPr>
            <p:nvPr/>
          </p:nvCxnSpPr>
          <p:spPr>
            <a:xfrm>
              <a:off x="3902790" y="3482957"/>
              <a:ext cx="779304" cy="0"/>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sp>
          <p:nvSpPr>
            <p:cNvPr id="33869" name="TextBox 39"/>
            <p:cNvSpPr txBox="1">
              <a:spLocks noChangeArrowheads="1"/>
            </p:cNvSpPr>
            <p:nvPr/>
          </p:nvSpPr>
          <p:spPr bwMode="auto">
            <a:xfrm>
              <a:off x="3363150" y="3300169"/>
              <a:ext cx="498373" cy="338554"/>
            </a:xfrm>
            <a:prstGeom prst="rect">
              <a:avLst/>
            </a:prstGeom>
            <a:noFill/>
            <a:ln w="9525">
              <a:noFill/>
              <a:miter lim="800000"/>
              <a:headEnd/>
              <a:tailEnd/>
            </a:ln>
          </p:spPr>
          <p:txBody>
            <a:bodyPr wrap="none">
              <a:spAutoFit/>
            </a:bodyPr>
            <a:lstStyle/>
            <a:p>
              <a:r>
                <a:rPr lang="el-GR" sz="1600" b="1">
                  <a:solidFill>
                    <a:srgbClr val="FFCC00"/>
                  </a:solidFill>
                  <a:latin typeface="Calibri" charset="0"/>
                </a:rPr>
                <a:t>ΝΑΙ</a:t>
              </a:r>
              <a:endParaRPr lang="en-US" sz="1600" b="1">
                <a:solidFill>
                  <a:srgbClr val="FFCC00"/>
                </a:solidFill>
                <a:latin typeface="Calibri" charset="0"/>
                <a:cs typeface="Calibri" charset="0"/>
              </a:endParaRPr>
            </a:p>
          </p:txBody>
        </p:sp>
        <p:sp>
          <p:nvSpPr>
            <p:cNvPr id="43" name="Oval 42"/>
            <p:cNvSpPr/>
            <p:nvPr/>
          </p:nvSpPr>
          <p:spPr>
            <a:xfrm flipH="1">
              <a:off x="4682094" y="3393947"/>
              <a:ext cx="177764" cy="178019"/>
            </a:xfrm>
            <a:prstGeom prst="ellipse">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4" name="TextBox 43"/>
          <p:cNvSpPr txBox="1">
            <a:spLocks noChangeArrowheads="1"/>
          </p:cNvSpPr>
          <p:nvPr/>
        </p:nvSpPr>
        <p:spPr bwMode="auto">
          <a:xfrm>
            <a:off x="4703763" y="2857500"/>
            <a:ext cx="2251075" cy="584200"/>
          </a:xfrm>
          <a:prstGeom prst="rect">
            <a:avLst/>
          </a:prstGeom>
          <a:noFill/>
          <a:ln w="9525">
            <a:noFill/>
            <a:miter lim="800000"/>
            <a:headEnd/>
            <a:tailEnd/>
          </a:ln>
        </p:spPr>
        <p:txBody>
          <a:bodyPr>
            <a:spAutoFit/>
          </a:bodyPr>
          <a:lstStyle/>
          <a:p>
            <a:r>
              <a:rPr lang="el-GR" sz="1600" dirty="0">
                <a:solidFill>
                  <a:srgbClr val="595959"/>
                </a:solidFill>
                <a:latin typeface="Calibri" charset="0"/>
              </a:rPr>
              <a:t>Η μονάδα ελέγχεται από</a:t>
            </a:r>
          </a:p>
          <a:p>
            <a:r>
              <a:rPr lang="el-GR" sz="1600" dirty="0">
                <a:solidFill>
                  <a:srgbClr val="595959"/>
                </a:solidFill>
                <a:latin typeface="Calibri" charset="0"/>
              </a:rPr>
              <a:t>τη </a:t>
            </a:r>
            <a:r>
              <a:rPr lang="el-GR" sz="1600" b="1" dirty="0">
                <a:solidFill>
                  <a:srgbClr val="595959"/>
                </a:solidFill>
                <a:latin typeface="Calibri" charset="0"/>
              </a:rPr>
              <a:t>ΓΕΝΙΚΗ ΚΥΒΕΡΝΗΣΗ</a:t>
            </a:r>
            <a:r>
              <a:rPr lang="en-US" sz="1600" b="1" dirty="0">
                <a:solidFill>
                  <a:srgbClr val="595959"/>
                </a:solidFill>
                <a:latin typeface="Calibri" charset="0"/>
              </a:rPr>
              <a:t>; </a:t>
            </a:r>
            <a:endParaRPr lang="en-US" sz="1600" b="1" dirty="0">
              <a:solidFill>
                <a:srgbClr val="595959"/>
              </a:solidFill>
              <a:latin typeface="Calibri" charset="0"/>
              <a:cs typeface="Calibri" charset="0"/>
            </a:endParaRPr>
          </a:p>
        </p:txBody>
      </p:sp>
      <p:grpSp>
        <p:nvGrpSpPr>
          <p:cNvPr id="100" name="Group 99"/>
          <p:cNvGrpSpPr/>
          <p:nvPr/>
        </p:nvGrpSpPr>
        <p:grpSpPr>
          <a:xfrm>
            <a:off x="6780213" y="2098148"/>
            <a:ext cx="1677987" cy="1106488"/>
            <a:chOff x="6780213" y="2098148"/>
            <a:chExt cx="1677987" cy="1106488"/>
          </a:xfrm>
        </p:grpSpPr>
        <p:grpSp>
          <p:nvGrpSpPr>
            <p:cNvPr id="15" name="Group 77"/>
            <p:cNvGrpSpPr>
              <a:grpSpLocks/>
            </p:cNvGrpSpPr>
            <p:nvPr/>
          </p:nvGrpSpPr>
          <p:grpSpPr bwMode="auto">
            <a:xfrm>
              <a:off x="6780213" y="2285474"/>
              <a:ext cx="1379537" cy="919162"/>
              <a:chOff x="6936106" y="2409176"/>
              <a:chExt cx="1379535" cy="920001"/>
            </a:xfrm>
          </p:grpSpPr>
          <p:cxnSp>
            <p:nvCxnSpPr>
              <p:cNvPr id="54" name="Straight Connector 53"/>
              <p:cNvCxnSpPr/>
              <p:nvPr/>
            </p:nvCxnSpPr>
            <p:spPr>
              <a:xfrm flipV="1">
                <a:off x="7178996" y="2409176"/>
                <a:ext cx="1136645" cy="1589"/>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33867" idx="0"/>
              </p:cNvCxnSpPr>
              <p:nvPr/>
            </p:nvCxnSpPr>
            <p:spPr>
              <a:xfrm flipV="1">
                <a:off x="7178200" y="2410763"/>
                <a:ext cx="793" cy="579967"/>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sp>
            <p:nvSpPr>
              <p:cNvPr id="33867" name="TextBox 45"/>
              <p:cNvSpPr txBox="1">
                <a:spLocks noChangeArrowheads="1"/>
              </p:cNvSpPr>
              <p:nvPr/>
            </p:nvSpPr>
            <p:spPr bwMode="auto">
              <a:xfrm>
                <a:off x="6936106" y="2990731"/>
                <a:ext cx="484186" cy="338446"/>
              </a:xfrm>
              <a:prstGeom prst="rect">
                <a:avLst/>
              </a:prstGeom>
              <a:noFill/>
              <a:ln w="9525">
                <a:noFill/>
                <a:miter lim="800000"/>
                <a:headEnd/>
                <a:tailEnd/>
              </a:ln>
            </p:spPr>
            <p:txBody>
              <a:bodyPr wrap="none">
                <a:spAutoFit/>
              </a:bodyPr>
              <a:lstStyle/>
              <a:p>
                <a:pPr algn="ctr"/>
                <a:r>
                  <a:rPr lang="el-GR" sz="1600" b="1" dirty="0">
                    <a:solidFill>
                      <a:srgbClr val="F6BC1C"/>
                    </a:solidFill>
                    <a:latin typeface="Calibri" charset="0"/>
                  </a:rPr>
                  <a:t>ΟΧΙ</a:t>
                </a:r>
                <a:endParaRPr lang="en-US" sz="1600" b="1" dirty="0">
                  <a:solidFill>
                    <a:srgbClr val="F6BC1C"/>
                  </a:solidFill>
                  <a:latin typeface="Calibri" charset="0"/>
                  <a:cs typeface="Calibri" charset="0"/>
                </a:endParaRPr>
              </a:p>
            </p:txBody>
          </p:sp>
        </p:grpSp>
        <p:sp>
          <p:nvSpPr>
            <p:cNvPr id="51" name="TextBox 50"/>
            <p:cNvSpPr txBox="1">
              <a:spLocks noChangeArrowheads="1"/>
            </p:cNvSpPr>
            <p:nvPr/>
          </p:nvSpPr>
          <p:spPr bwMode="auto">
            <a:xfrm>
              <a:off x="7480300" y="2098148"/>
              <a:ext cx="977900" cy="338137"/>
            </a:xfrm>
            <a:prstGeom prst="rect">
              <a:avLst/>
            </a:prstGeom>
            <a:solidFill>
              <a:srgbClr val="7F7F7F"/>
            </a:solidFill>
            <a:ln w="9525">
              <a:noFill/>
              <a:miter lim="800000"/>
              <a:headEnd/>
              <a:tailEnd/>
            </a:ln>
          </p:spPr>
          <p:txBody>
            <a:bodyPr>
              <a:spAutoFit/>
            </a:bodyPr>
            <a:lstStyle/>
            <a:p>
              <a:pPr algn="ctr"/>
              <a:r>
                <a:rPr lang="el-GR" sz="1600" b="1" dirty="0">
                  <a:solidFill>
                    <a:srgbClr val="FFFFFF"/>
                  </a:solidFill>
                  <a:latin typeface="Calibri" charset="0"/>
                </a:rPr>
                <a:t>ΜΚΙΕΝ</a:t>
              </a:r>
              <a:endParaRPr lang="en-US" sz="1600" b="1" dirty="0">
                <a:solidFill>
                  <a:srgbClr val="FFFFFF"/>
                </a:solidFill>
                <a:latin typeface="Calibri" charset="0"/>
                <a:cs typeface="Calibri" charset="0"/>
              </a:endParaRPr>
            </a:p>
          </p:txBody>
        </p:sp>
      </p:grpSp>
      <p:grpSp>
        <p:nvGrpSpPr>
          <p:cNvPr id="16" name="Group 74"/>
          <p:cNvGrpSpPr>
            <a:grpSpLocks/>
          </p:cNvGrpSpPr>
          <p:nvPr/>
        </p:nvGrpSpPr>
        <p:grpSpPr bwMode="auto">
          <a:xfrm>
            <a:off x="6788150" y="3106211"/>
            <a:ext cx="2695575" cy="348190"/>
            <a:chOff x="6933875" y="3297944"/>
            <a:chExt cx="2694976" cy="347405"/>
          </a:xfrm>
        </p:grpSpPr>
        <p:cxnSp>
          <p:nvCxnSpPr>
            <p:cNvPr id="57" name="Straight Connector 56"/>
            <p:cNvCxnSpPr/>
            <p:nvPr/>
          </p:nvCxnSpPr>
          <p:spPr>
            <a:xfrm>
              <a:off x="7410019" y="3481679"/>
              <a:ext cx="393613" cy="1584"/>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7744908" y="3306390"/>
              <a:ext cx="1883943" cy="338959"/>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64" name="TextBox 57"/>
            <p:cNvSpPr txBox="1">
              <a:spLocks noChangeArrowheads="1"/>
            </p:cNvSpPr>
            <p:nvPr/>
          </p:nvSpPr>
          <p:spPr bwMode="auto">
            <a:xfrm>
              <a:off x="6933875" y="3297944"/>
              <a:ext cx="498364" cy="338959"/>
            </a:xfrm>
            <a:prstGeom prst="rect">
              <a:avLst/>
            </a:prstGeom>
            <a:noFill/>
            <a:ln w="9525">
              <a:noFill/>
              <a:miter lim="800000"/>
              <a:headEnd/>
              <a:tailEnd/>
            </a:ln>
          </p:spPr>
          <p:txBody>
            <a:bodyPr wrap="none">
              <a:spAutoFit/>
            </a:bodyPr>
            <a:lstStyle/>
            <a:p>
              <a:r>
                <a:rPr lang="el-GR" sz="1600" b="1">
                  <a:solidFill>
                    <a:srgbClr val="F6BC1C"/>
                  </a:solidFill>
                  <a:latin typeface="Calibri" charset="0"/>
                </a:rPr>
                <a:t>ΝΑΙ</a:t>
              </a:r>
              <a:endParaRPr lang="en-US" sz="1600" b="1">
                <a:solidFill>
                  <a:srgbClr val="F6BC1C"/>
                </a:solidFill>
                <a:latin typeface="Calibri" charset="0"/>
                <a:cs typeface="Calibri" charset="0"/>
              </a:endParaRPr>
            </a:p>
          </p:txBody>
        </p:sp>
      </p:grpSp>
      <p:sp>
        <p:nvSpPr>
          <p:cNvPr id="60" name="TextBox 59"/>
          <p:cNvSpPr txBox="1">
            <a:spLocks noChangeArrowheads="1"/>
          </p:cNvSpPr>
          <p:nvPr/>
        </p:nvSpPr>
        <p:spPr bwMode="auto">
          <a:xfrm>
            <a:off x="7603067" y="3099330"/>
            <a:ext cx="1884362" cy="338137"/>
          </a:xfrm>
          <a:prstGeom prst="rect">
            <a:avLst/>
          </a:prstGeom>
          <a:noFill/>
          <a:ln w="9525">
            <a:noFill/>
            <a:miter lim="800000"/>
            <a:headEnd/>
            <a:tailEnd/>
          </a:ln>
        </p:spPr>
        <p:txBody>
          <a:bodyPr>
            <a:spAutoFit/>
          </a:bodyPr>
          <a:lstStyle/>
          <a:p>
            <a:pPr algn="ctr"/>
            <a:r>
              <a:rPr lang="el-GR" sz="1600" b="1" dirty="0">
                <a:solidFill>
                  <a:srgbClr val="FFFFFF"/>
                </a:solidFill>
                <a:latin typeface="Calibri" charset="0"/>
              </a:rPr>
              <a:t>ΓΕΝΙΚΗ ΚΥΒΕΡΝΗΣΗ</a:t>
            </a:r>
            <a:endParaRPr lang="en-US" sz="1600" b="1" dirty="0">
              <a:solidFill>
                <a:srgbClr val="FFFFFF"/>
              </a:solidFill>
              <a:latin typeface="Calibri" charset="0"/>
              <a:cs typeface="Calibri" charset="0"/>
            </a:endParaRPr>
          </a:p>
        </p:txBody>
      </p:sp>
      <p:grpSp>
        <p:nvGrpSpPr>
          <p:cNvPr id="17" name="Group 78"/>
          <p:cNvGrpSpPr>
            <a:grpSpLocks/>
          </p:cNvGrpSpPr>
          <p:nvPr/>
        </p:nvGrpSpPr>
        <p:grpSpPr bwMode="auto">
          <a:xfrm>
            <a:off x="2005013" y="3189288"/>
            <a:ext cx="520700" cy="652462"/>
            <a:chOff x="2004524" y="2441497"/>
            <a:chExt cx="520416" cy="653333"/>
          </a:xfrm>
        </p:grpSpPr>
        <p:sp>
          <p:nvSpPr>
            <p:cNvPr id="80" name="Oval 79"/>
            <p:cNvSpPr/>
            <p:nvPr/>
          </p:nvSpPr>
          <p:spPr>
            <a:xfrm flipH="1">
              <a:off x="2175880" y="2916793"/>
              <a:ext cx="177703" cy="178037"/>
            </a:xfrm>
            <a:prstGeom prst="ellipse">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1" name="Straight Connector 80"/>
            <p:cNvCxnSpPr/>
            <p:nvPr/>
          </p:nvCxnSpPr>
          <p:spPr>
            <a:xfrm rot="16200000" flipV="1">
              <a:off x="2120889" y="2881029"/>
              <a:ext cx="268646" cy="3173"/>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sp>
          <p:nvSpPr>
            <p:cNvPr id="33860" name="TextBox 81"/>
            <p:cNvSpPr txBox="1">
              <a:spLocks noChangeArrowheads="1"/>
            </p:cNvSpPr>
            <p:nvPr/>
          </p:nvSpPr>
          <p:spPr bwMode="auto">
            <a:xfrm>
              <a:off x="2004524" y="2441497"/>
              <a:ext cx="485510" cy="338588"/>
            </a:xfrm>
            <a:prstGeom prst="rect">
              <a:avLst/>
            </a:prstGeom>
            <a:noFill/>
            <a:ln w="9525">
              <a:noFill/>
              <a:miter lim="800000"/>
              <a:headEnd/>
              <a:tailEnd/>
            </a:ln>
          </p:spPr>
          <p:txBody>
            <a:bodyPr wrap="none">
              <a:spAutoFit/>
            </a:bodyPr>
            <a:lstStyle/>
            <a:p>
              <a:pPr algn="ctr"/>
              <a:r>
                <a:rPr lang="el-GR" sz="1600" b="1">
                  <a:solidFill>
                    <a:srgbClr val="F6BC1C"/>
                  </a:solidFill>
                  <a:latin typeface="Calibri" charset="0"/>
                </a:rPr>
                <a:t>ΟΧΙ</a:t>
              </a:r>
              <a:endParaRPr lang="en-US" sz="1600" b="1">
                <a:solidFill>
                  <a:srgbClr val="F6BC1C"/>
                </a:solidFill>
                <a:latin typeface="Calibri" charset="0"/>
                <a:cs typeface="Calibri" charset="0"/>
              </a:endParaRPr>
            </a:p>
          </p:txBody>
        </p:sp>
        <p:cxnSp>
          <p:nvCxnSpPr>
            <p:cNvPr id="83" name="Straight Connector 82"/>
            <p:cNvCxnSpPr/>
            <p:nvPr/>
          </p:nvCxnSpPr>
          <p:spPr>
            <a:xfrm>
              <a:off x="2004524" y="2759421"/>
              <a:ext cx="520416" cy="1589"/>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grpSp>
      <p:sp>
        <p:nvSpPr>
          <p:cNvPr id="84" name="TextBox 83"/>
          <p:cNvSpPr txBox="1">
            <a:spLocks noChangeArrowheads="1"/>
          </p:cNvSpPr>
          <p:nvPr/>
        </p:nvSpPr>
        <p:spPr bwMode="auto">
          <a:xfrm>
            <a:off x="569913" y="3800475"/>
            <a:ext cx="3582987" cy="584200"/>
          </a:xfrm>
          <a:prstGeom prst="rect">
            <a:avLst/>
          </a:prstGeom>
          <a:noFill/>
          <a:ln w="9525">
            <a:noFill/>
            <a:miter lim="800000"/>
            <a:headEnd/>
            <a:tailEnd/>
          </a:ln>
        </p:spPr>
        <p:txBody>
          <a:bodyPr>
            <a:spAutoFit/>
          </a:bodyPr>
          <a:lstStyle/>
          <a:p>
            <a:r>
              <a:rPr lang="el-GR" sz="1600">
                <a:solidFill>
                  <a:srgbClr val="595959"/>
                </a:solidFill>
                <a:latin typeface="Calibri" charset="0"/>
              </a:rPr>
              <a:t>Παρέχει η μονάδα </a:t>
            </a:r>
            <a:r>
              <a:rPr lang="el-GR" sz="1600" b="1">
                <a:solidFill>
                  <a:srgbClr val="595959"/>
                </a:solidFill>
                <a:latin typeface="Calibri" charset="0"/>
              </a:rPr>
              <a:t>ΧΡΗΜΑΤΟ-ΟΙΚΟΝΟΜΙΚΕΣ ΥΠΗΡΕΣΙΕΣ</a:t>
            </a:r>
            <a:r>
              <a:rPr lang="en-US" sz="1600" b="1">
                <a:solidFill>
                  <a:srgbClr val="595959"/>
                </a:solidFill>
                <a:latin typeface="Calibri" charset="0"/>
              </a:rPr>
              <a:t>; </a:t>
            </a:r>
            <a:endParaRPr lang="en-US" sz="1600" b="1">
              <a:solidFill>
                <a:srgbClr val="595959"/>
              </a:solidFill>
              <a:latin typeface="Calibri" charset="0"/>
              <a:cs typeface="Calibri" charset="0"/>
            </a:endParaRPr>
          </a:p>
        </p:txBody>
      </p:sp>
      <p:grpSp>
        <p:nvGrpSpPr>
          <p:cNvPr id="18" name="Group 131"/>
          <p:cNvGrpSpPr>
            <a:grpSpLocks/>
          </p:cNvGrpSpPr>
          <p:nvPr/>
        </p:nvGrpSpPr>
        <p:grpSpPr bwMode="auto">
          <a:xfrm>
            <a:off x="3130550" y="3784600"/>
            <a:ext cx="6373813" cy="338138"/>
            <a:chOff x="3130379" y="3919923"/>
            <a:chExt cx="6373551" cy="338554"/>
          </a:xfrm>
        </p:grpSpPr>
        <p:grpSp>
          <p:nvGrpSpPr>
            <p:cNvPr id="33854" name="Group 90"/>
            <p:cNvGrpSpPr>
              <a:grpSpLocks/>
            </p:cNvGrpSpPr>
            <p:nvPr/>
          </p:nvGrpSpPr>
          <p:grpSpPr bwMode="auto">
            <a:xfrm>
              <a:off x="3130379" y="3919923"/>
              <a:ext cx="3649512" cy="338554"/>
              <a:chOff x="3293961" y="3300169"/>
              <a:chExt cx="3465355" cy="338554"/>
            </a:xfrm>
          </p:grpSpPr>
          <p:cxnSp>
            <p:nvCxnSpPr>
              <p:cNvPr id="92" name="Straight Connector 91"/>
              <p:cNvCxnSpPr/>
              <p:nvPr/>
            </p:nvCxnSpPr>
            <p:spPr>
              <a:xfrm>
                <a:off x="3907445" y="3503047"/>
                <a:ext cx="2851871" cy="1589"/>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sp>
            <p:nvSpPr>
              <p:cNvPr id="33857" name="TextBox 92"/>
              <p:cNvSpPr txBox="1">
                <a:spLocks noChangeArrowheads="1"/>
              </p:cNvSpPr>
              <p:nvPr/>
            </p:nvSpPr>
            <p:spPr bwMode="auto">
              <a:xfrm>
                <a:off x="3293961" y="3300169"/>
                <a:ext cx="498927" cy="338554"/>
              </a:xfrm>
              <a:prstGeom prst="rect">
                <a:avLst/>
              </a:prstGeom>
              <a:noFill/>
              <a:ln w="9525">
                <a:noFill/>
                <a:miter lim="800000"/>
                <a:headEnd/>
                <a:tailEnd/>
              </a:ln>
            </p:spPr>
            <p:txBody>
              <a:bodyPr>
                <a:spAutoFit/>
              </a:bodyPr>
              <a:lstStyle/>
              <a:p>
                <a:r>
                  <a:rPr lang="el-GR" sz="1600" b="1">
                    <a:solidFill>
                      <a:srgbClr val="F6BC1C"/>
                    </a:solidFill>
                    <a:latin typeface="Calibri" charset="0"/>
                  </a:rPr>
                  <a:t>ΝΑΙ</a:t>
                </a:r>
                <a:endParaRPr lang="en-US" sz="1600" b="1">
                  <a:solidFill>
                    <a:srgbClr val="F6BC1C"/>
                  </a:solidFill>
                  <a:latin typeface="Calibri" charset="0"/>
                  <a:cs typeface="Calibri" charset="0"/>
                </a:endParaRPr>
              </a:p>
            </p:txBody>
          </p:sp>
        </p:grpSp>
        <p:sp>
          <p:nvSpPr>
            <p:cNvPr id="102" name="Rectangle 101"/>
            <p:cNvSpPr/>
            <p:nvPr/>
          </p:nvSpPr>
          <p:spPr>
            <a:xfrm>
              <a:off x="6340172" y="3919923"/>
              <a:ext cx="3163758" cy="338554"/>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05" name="TextBox 104"/>
          <p:cNvSpPr txBox="1">
            <a:spLocks noChangeArrowheads="1"/>
          </p:cNvSpPr>
          <p:nvPr/>
        </p:nvSpPr>
        <p:spPr bwMode="auto">
          <a:xfrm>
            <a:off x="6172200" y="3778250"/>
            <a:ext cx="3455988" cy="338138"/>
          </a:xfrm>
          <a:prstGeom prst="rect">
            <a:avLst/>
          </a:prstGeom>
          <a:noFill/>
          <a:ln w="9525">
            <a:noFill/>
            <a:miter lim="800000"/>
            <a:headEnd/>
            <a:tailEnd/>
          </a:ln>
        </p:spPr>
        <p:txBody>
          <a:bodyPr>
            <a:spAutoFit/>
          </a:bodyPr>
          <a:lstStyle/>
          <a:p>
            <a:pPr algn="ctr"/>
            <a:r>
              <a:rPr lang="el-GR" sz="1600" b="1">
                <a:solidFill>
                  <a:srgbClr val="FFFFFF"/>
                </a:solidFill>
                <a:latin typeface="Calibri" charset="0"/>
              </a:rPr>
              <a:t>ΧΡΗΜΑΤΟΟΙΚΟΝΟΜΙΚΕΣ ΕΤΑΙΡΕΙΕΣ</a:t>
            </a:r>
            <a:endParaRPr lang="en-US" sz="1600" b="1">
              <a:solidFill>
                <a:srgbClr val="FFFFFF"/>
              </a:solidFill>
              <a:latin typeface="Calibri" charset="0"/>
              <a:cs typeface="Calibri" charset="0"/>
            </a:endParaRPr>
          </a:p>
        </p:txBody>
      </p:sp>
      <p:grpSp>
        <p:nvGrpSpPr>
          <p:cNvPr id="23" name="Group 130"/>
          <p:cNvGrpSpPr>
            <a:grpSpLocks/>
          </p:cNvGrpSpPr>
          <p:nvPr/>
        </p:nvGrpSpPr>
        <p:grpSpPr bwMode="auto">
          <a:xfrm>
            <a:off x="693738" y="4059238"/>
            <a:ext cx="3424237" cy="871537"/>
            <a:chOff x="777289" y="4193844"/>
            <a:chExt cx="3423930" cy="871965"/>
          </a:xfrm>
        </p:grpSpPr>
        <p:grpSp>
          <p:nvGrpSpPr>
            <p:cNvPr id="33849" name="Group 85"/>
            <p:cNvGrpSpPr>
              <a:grpSpLocks/>
            </p:cNvGrpSpPr>
            <p:nvPr/>
          </p:nvGrpSpPr>
          <p:grpSpPr bwMode="auto">
            <a:xfrm>
              <a:off x="3199921" y="4193844"/>
              <a:ext cx="520416" cy="575055"/>
              <a:chOff x="2004524" y="2441497"/>
              <a:chExt cx="520416" cy="575055"/>
            </a:xfrm>
          </p:grpSpPr>
          <p:cxnSp>
            <p:nvCxnSpPr>
              <p:cNvPr id="88" name="Straight Connector 87"/>
              <p:cNvCxnSpPr/>
              <p:nvPr/>
            </p:nvCxnSpPr>
            <p:spPr>
              <a:xfrm rot="16200000" flipV="1">
                <a:off x="2120793" y="2880656"/>
                <a:ext cx="268420" cy="3175"/>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sp>
            <p:nvSpPr>
              <p:cNvPr id="33852" name="TextBox 88"/>
              <p:cNvSpPr txBox="1">
                <a:spLocks noChangeArrowheads="1"/>
              </p:cNvSpPr>
              <p:nvPr/>
            </p:nvSpPr>
            <p:spPr bwMode="auto">
              <a:xfrm>
                <a:off x="2004200" y="2441497"/>
                <a:ext cx="485731" cy="338303"/>
              </a:xfrm>
              <a:prstGeom prst="rect">
                <a:avLst/>
              </a:prstGeom>
              <a:noFill/>
              <a:ln w="9525">
                <a:noFill/>
                <a:miter lim="800000"/>
                <a:headEnd/>
                <a:tailEnd/>
              </a:ln>
            </p:spPr>
            <p:txBody>
              <a:bodyPr wrap="none">
                <a:spAutoFit/>
              </a:bodyPr>
              <a:lstStyle/>
              <a:p>
                <a:pPr algn="ctr"/>
                <a:r>
                  <a:rPr lang="el-GR" sz="1600" b="1">
                    <a:solidFill>
                      <a:srgbClr val="F6BC1C"/>
                    </a:solidFill>
                    <a:latin typeface="Calibri" charset="0"/>
                  </a:rPr>
                  <a:t>ΟΧΙ</a:t>
                </a:r>
                <a:endParaRPr lang="en-US" sz="1600" b="1">
                  <a:solidFill>
                    <a:srgbClr val="F6BC1C"/>
                  </a:solidFill>
                  <a:latin typeface="Calibri" charset="0"/>
                  <a:cs typeface="Calibri" charset="0"/>
                </a:endParaRPr>
              </a:p>
            </p:txBody>
          </p:sp>
          <p:cxnSp>
            <p:nvCxnSpPr>
              <p:cNvPr id="90" name="Straight Connector 89"/>
              <p:cNvCxnSpPr/>
              <p:nvPr/>
            </p:nvCxnSpPr>
            <p:spPr>
              <a:xfrm>
                <a:off x="2004200" y="2759153"/>
                <a:ext cx="520653" cy="1588"/>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grpSp>
        <p:sp>
          <p:nvSpPr>
            <p:cNvPr id="106" name="Rectangle 105"/>
            <p:cNvSpPr/>
            <p:nvPr/>
          </p:nvSpPr>
          <p:spPr>
            <a:xfrm>
              <a:off x="777289" y="4727506"/>
              <a:ext cx="3423930" cy="338303"/>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07" name="TextBox 106"/>
          <p:cNvSpPr txBox="1">
            <a:spLocks noChangeArrowheads="1"/>
          </p:cNvSpPr>
          <p:nvPr/>
        </p:nvSpPr>
        <p:spPr bwMode="auto">
          <a:xfrm>
            <a:off x="620713" y="4592638"/>
            <a:ext cx="3549650" cy="338137"/>
          </a:xfrm>
          <a:prstGeom prst="rect">
            <a:avLst/>
          </a:prstGeom>
          <a:noFill/>
          <a:ln w="9525">
            <a:noFill/>
            <a:miter lim="800000"/>
            <a:headEnd/>
            <a:tailEnd/>
          </a:ln>
        </p:spPr>
        <p:txBody>
          <a:bodyPr>
            <a:spAutoFit/>
          </a:bodyPr>
          <a:lstStyle/>
          <a:p>
            <a:pPr algn="ctr"/>
            <a:r>
              <a:rPr lang="el-GR" sz="1600" b="1">
                <a:solidFill>
                  <a:srgbClr val="FFFFFF"/>
                </a:solidFill>
                <a:latin typeface="Calibri" charset="0"/>
              </a:rPr>
              <a:t>ΜΗ ΧΡΗΜΑΤΟΟΙΚΟΝΟΜΙΚΕΣ ΕΤΑΙΡΕΙΕΣ</a:t>
            </a:r>
            <a:endParaRPr lang="en-US" sz="1600" b="1">
              <a:solidFill>
                <a:srgbClr val="FFFFFF"/>
              </a:solidFill>
              <a:latin typeface="Calibri" charset="0"/>
              <a:cs typeface="Calibri" charset="0"/>
            </a:endParaRPr>
          </a:p>
        </p:txBody>
      </p:sp>
      <p:grpSp>
        <p:nvGrpSpPr>
          <p:cNvPr id="26" name="Group 134"/>
          <p:cNvGrpSpPr>
            <a:grpSpLocks/>
          </p:cNvGrpSpPr>
          <p:nvPr/>
        </p:nvGrpSpPr>
        <p:grpSpPr bwMode="auto">
          <a:xfrm>
            <a:off x="704850" y="4938713"/>
            <a:ext cx="2251075" cy="806452"/>
            <a:chOff x="798109" y="4920055"/>
            <a:chExt cx="2251078" cy="805474"/>
          </a:xfrm>
        </p:grpSpPr>
        <p:grpSp>
          <p:nvGrpSpPr>
            <p:cNvPr id="33845" name="Group 107"/>
            <p:cNvGrpSpPr>
              <a:grpSpLocks/>
            </p:cNvGrpSpPr>
            <p:nvPr/>
          </p:nvGrpSpPr>
          <p:grpSpPr bwMode="auto">
            <a:xfrm>
              <a:off x="2169711" y="4920055"/>
              <a:ext cx="179388" cy="311834"/>
              <a:chOff x="2174856" y="2748818"/>
              <a:chExt cx="179388" cy="311834"/>
            </a:xfrm>
          </p:grpSpPr>
          <p:cxnSp>
            <p:nvCxnSpPr>
              <p:cNvPr id="110" name="Straight Connector 109"/>
              <p:cNvCxnSpPr/>
              <p:nvPr/>
            </p:nvCxnSpPr>
            <p:spPr>
              <a:xfrm rot="16200000" flipV="1">
                <a:off x="2132951" y="2881211"/>
                <a:ext cx="267961" cy="3175"/>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sp>
            <p:nvSpPr>
              <p:cNvPr id="109" name="Oval 108"/>
              <p:cNvSpPr/>
              <p:nvPr/>
            </p:nvSpPr>
            <p:spPr>
              <a:xfrm flipH="1">
                <a:off x="2174856" y="2883591"/>
                <a:ext cx="179388" cy="177584"/>
              </a:xfrm>
              <a:prstGeom prst="ellipse">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3846" name="TextBox 112"/>
            <p:cNvSpPr txBox="1">
              <a:spLocks noChangeArrowheads="1"/>
            </p:cNvSpPr>
            <p:nvPr/>
          </p:nvSpPr>
          <p:spPr bwMode="auto">
            <a:xfrm>
              <a:off x="798109" y="5140453"/>
              <a:ext cx="2251078" cy="585076"/>
            </a:xfrm>
            <a:prstGeom prst="rect">
              <a:avLst/>
            </a:prstGeom>
            <a:noFill/>
            <a:ln w="9525">
              <a:noFill/>
              <a:miter lim="800000"/>
              <a:headEnd/>
              <a:tailEnd/>
            </a:ln>
          </p:spPr>
          <p:txBody>
            <a:bodyPr>
              <a:spAutoFit/>
            </a:bodyPr>
            <a:lstStyle/>
            <a:p>
              <a:r>
                <a:rPr lang="el-GR" sz="1600" dirty="0" smtClean="0">
                  <a:solidFill>
                    <a:srgbClr val="595959"/>
                  </a:solidFill>
                  <a:latin typeface="Calibri" charset="0"/>
                </a:rPr>
                <a:t>Ελέγχεται η μονάδα </a:t>
              </a:r>
              <a:r>
                <a:rPr lang="el-GR" sz="1600" dirty="0">
                  <a:solidFill>
                    <a:srgbClr val="595959"/>
                  </a:solidFill>
                  <a:latin typeface="Calibri" charset="0"/>
                </a:rPr>
                <a:t>από</a:t>
              </a:r>
            </a:p>
            <a:p>
              <a:r>
                <a:rPr lang="el-GR" sz="1600" dirty="0">
                  <a:solidFill>
                    <a:srgbClr val="595959"/>
                  </a:solidFill>
                  <a:latin typeface="Calibri" charset="0"/>
                </a:rPr>
                <a:t>τη </a:t>
              </a:r>
              <a:r>
                <a:rPr lang="el-GR" sz="1600" b="1" dirty="0">
                  <a:solidFill>
                    <a:srgbClr val="595959"/>
                  </a:solidFill>
                  <a:latin typeface="Calibri" charset="0"/>
                </a:rPr>
                <a:t>ΓΕΝΙΚΗ ΚΥΒΕΡΝΗΣΗ</a:t>
              </a:r>
              <a:r>
                <a:rPr lang="en-US" sz="1600" b="1" dirty="0">
                  <a:solidFill>
                    <a:srgbClr val="595959"/>
                  </a:solidFill>
                  <a:latin typeface="Calibri" charset="0"/>
                </a:rPr>
                <a:t>; </a:t>
              </a:r>
              <a:endParaRPr lang="en-US" sz="1600" b="1" dirty="0">
                <a:solidFill>
                  <a:srgbClr val="595959"/>
                </a:solidFill>
                <a:latin typeface="Calibri" charset="0"/>
                <a:cs typeface="Calibri" charset="0"/>
              </a:endParaRPr>
            </a:p>
          </p:txBody>
        </p:sp>
      </p:grpSp>
      <p:sp>
        <p:nvSpPr>
          <p:cNvPr id="143" name="TextBox 142"/>
          <p:cNvSpPr txBox="1">
            <a:spLocks noChangeArrowheads="1"/>
          </p:cNvSpPr>
          <p:nvPr/>
        </p:nvSpPr>
        <p:spPr bwMode="auto">
          <a:xfrm>
            <a:off x="5162550" y="6078538"/>
            <a:ext cx="4465638" cy="339725"/>
          </a:xfrm>
          <a:prstGeom prst="rect">
            <a:avLst/>
          </a:prstGeom>
          <a:noFill/>
          <a:ln w="9525">
            <a:noFill/>
            <a:miter lim="800000"/>
            <a:headEnd/>
            <a:tailEnd/>
          </a:ln>
        </p:spPr>
        <p:txBody>
          <a:bodyPr>
            <a:spAutoFit/>
          </a:bodyPr>
          <a:lstStyle/>
          <a:p>
            <a:pPr algn="ctr"/>
            <a:r>
              <a:rPr lang="el-GR" sz="1600" b="1" dirty="0" smtClean="0">
                <a:solidFill>
                  <a:srgbClr val="FFFFFF"/>
                </a:solidFill>
                <a:latin typeface="Calibri" charset="0"/>
              </a:rPr>
              <a:t>ΙΔΙΩΤΙΚΕΣ ΧΡΗΜΑΤΟΟΙΚΟΝΟΜΙΚΕΣ </a:t>
            </a:r>
            <a:r>
              <a:rPr lang="el-GR" sz="1600" b="1" dirty="0">
                <a:solidFill>
                  <a:srgbClr val="FFFFFF"/>
                </a:solidFill>
                <a:latin typeface="Calibri" charset="0"/>
              </a:rPr>
              <a:t>ΕΤΑΙΡΕΙΕΣ</a:t>
            </a:r>
            <a:endParaRPr lang="en-US" sz="1600" b="1" dirty="0">
              <a:solidFill>
                <a:srgbClr val="FFFFFF"/>
              </a:solidFill>
              <a:latin typeface="Calibri" charset="0"/>
              <a:cs typeface="Calibri" charset="0"/>
            </a:endParaRPr>
          </a:p>
        </p:txBody>
      </p:sp>
      <p:grpSp>
        <p:nvGrpSpPr>
          <p:cNvPr id="33825" name="Group 136"/>
          <p:cNvGrpSpPr>
            <a:grpSpLocks/>
          </p:cNvGrpSpPr>
          <p:nvPr/>
        </p:nvGrpSpPr>
        <p:grpSpPr bwMode="auto">
          <a:xfrm>
            <a:off x="2805113" y="5008563"/>
            <a:ext cx="2889250" cy="792162"/>
            <a:chOff x="2898444" y="5009232"/>
            <a:chExt cx="2889267" cy="791801"/>
          </a:xfrm>
        </p:grpSpPr>
        <p:cxnSp>
          <p:nvCxnSpPr>
            <p:cNvPr id="117" name="Straight Connector 116"/>
            <p:cNvCxnSpPr/>
            <p:nvPr/>
          </p:nvCxnSpPr>
          <p:spPr>
            <a:xfrm>
              <a:off x="3395334" y="5332934"/>
              <a:ext cx="520703" cy="1586"/>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sp>
          <p:nvSpPr>
            <p:cNvPr id="33838" name="TextBox 119"/>
            <p:cNvSpPr txBox="1">
              <a:spLocks noChangeArrowheads="1"/>
            </p:cNvSpPr>
            <p:nvPr/>
          </p:nvSpPr>
          <p:spPr bwMode="auto">
            <a:xfrm>
              <a:off x="2898444" y="5137760"/>
              <a:ext cx="498478" cy="339570"/>
            </a:xfrm>
            <a:prstGeom prst="rect">
              <a:avLst/>
            </a:prstGeom>
            <a:noFill/>
            <a:ln w="9525">
              <a:noFill/>
              <a:miter lim="800000"/>
              <a:headEnd/>
              <a:tailEnd/>
            </a:ln>
          </p:spPr>
          <p:txBody>
            <a:bodyPr>
              <a:spAutoFit/>
            </a:bodyPr>
            <a:lstStyle/>
            <a:p>
              <a:pPr algn="ctr"/>
              <a:r>
                <a:rPr lang="el-GR" sz="1600" b="1">
                  <a:solidFill>
                    <a:srgbClr val="F6BC1C"/>
                  </a:solidFill>
                  <a:latin typeface="Calibri" charset="0"/>
                </a:rPr>
                <a:t>ΝΑΙ</a:t>
              </a:r>
              <a:endParaRPr lang="en-US" sz="1600" b="1">
                <a:solidFill>
                  <a:srgbClr val="F6BC1C"/>
                </a:solidFill>
                <a:latin typeface="Calibri" charset="0"/>
                <a:cs typeface="Calibri" charset="0"/>
              </a:endParaRPr>
            </a:p>
          </p:txBody>
        </p:sp>
        <p:sp>
          <p:nvSpPr>
            <p:cNvPr id="125" name="Rectangle 124"/>
            <p:cNvSpPr/>
            <p:nvPr/>
          </p:nvSpPr>
          <p:spPr>
            <a:xfrm>
              <a:off x="3695374" y="5009232"/>
              <a:ext cx="2092337" cy="791801"/>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26" name="TextBox 125"/>
          <p:cNvSpPr txBox="1">
            <a:spLocks noChangeArrowheads="1"/>
          </p:cNvSpPr>
          <p:nvPr/>
        </p:nvSpPr>
        <p:spPr bwMode="auto">
          <a:xfrm>
            <a:off x="3554413" y="5016500"/>
            <a:ext cx="2165350" cy="784225"/>
          </a:xfrm>
          <a:prstGeom prst="rect">
            <a:avLst/>
          </a:prstGeom>
          <a:noFill/>
          <a:ln w="9525">
            <a:noFill/>
            <a:miter lim="800000"/>
            <a:headEnd/>
            <a:tailEnd/>
          </a:ln>
        </p:spPr>
        <p:txBody>
          <a:bodyPr>
            <a:spAutoFit/>
          </a:bodyPr>
          <a:lstStyle/>
          <a:p>
            <a:pPr algn="ctr"/>
            <a:r>
              <a:rPr lang="el-GR" sz="1500" b="1">
                <a:solidFill>
                  <a:srgbClr val="FFFFFF"/>
                </a:solidFill>
                <a:latin typeface="Calibri" charset="0"/>
              </a:rPr>
              <a:t>ΔΗΜΟΣΙΕΣ ΜΗ </a:t>
            </a:r>
          </a:p>
          <a:p>
            <a:pPr algn="ctr"/>
            <a:r>
              <a:rPr lang="el-GR" sz="1500" b="1">
                <a:solidFill>
                  <a:srgbClr val="FFFFFF"/>
                </a:solidFill>
                <a:latin typeface="Calibri" charset="0"/>
              </a:rPr>
              <a:t>ΧΡΗΜΑΤΟΟΙΚΟΝΟΜΙΚΕΣ </a:t>
            </a:r>
            <a:endParaRPr lang="en-US" sz="1500" b="1">
              <a:solidFill>
                <a:srgbClr val="FFFFFF"/>
              </a:solidFill>
              <a:latin typeface="Calibri" charset="0"/>
            </a:endParaRPr>
          </a:p>
          <a:p>
            <a:pPr algn="ctr"/>
            <a:r>
              <a:rPr lang="el-GR" sz="1500" b="1">
                <a:solidFill>
                  <a:srgbClr val="FFFFFF"/>
                </a:solidFill>
                <a:latin typeface="Calibri" charset="0"/>
              </a:rPr>
              <a:t>ΕΤΑΙΡΕΙΕΣ</a:t>
            </a:r>
            <a:endParaRPr lang="en-US" sz="1500" b="1">
              <a:solidFill>
                <a:srgbClr val="FFFFFF"/>
              </a:solidFill>
              <a:latin typeface="Calibri" charset="0"/>
              <a:cs typeface="Calibri" charset="0"/>
            </a:endParaRPr>
          </a:p>
        </p:txBody>
      </p:sp>
      <p:grpSp>
        <p:nvGrpSpPr>
          <p:cNvPr id="33826" name="Group 137"/>
          <p:cNvGrpSpPr>
            <a:grpSpLocks/>
          </p:cNvGrpSpPr>
          <p:nvPr/>
        </p:nvGrpSpPr>
        <p:grpSpPr bwMode="auto">
          <a:xfrm>
            <a:off x="6351588" y="4133850"/>
            <a:ext cx="2251075" cy="844550"/>
            <a:chOff x="5757545" y="4133545"/>
            <a:chExt cx="2251078" cy="844454"/>
          </a:xfrm>
        </p:grpSpPr>
        <p:sp>
          <p:nvSpPr>
            <p:cNvPr id="33833" name="TextBox 126"/>
            <p:cNvSpPr txBox="1">
              <a:spLocks noChangeArrowheads="1"/>
            </p:cNvSpPr>
            <p:nvPr/>
          </p:nvSpPr>
          <p:spPr bwMode="auto">
            <a:xfrm>
              <a:off x="5757545" y="4393865"/>
              <a:ext cx="2251078" cy="584134"/>
            </a:xfrm>
            <a:prstGeom prst="rect">
              <a:avLst/>
            </a:prstGeom>
            <a:noFill/>
            <a:ln w="9525">
              <a:noFill/>
              <a:miter lim="800000"/>
              <a:headEnd/>
              <a:tailEnd/>
            </a:ln>
          </p:spPr>
          <p:txBody>
            <a:bodyPr>
              <a:spAutoFit/>
            </a:bodyPr>
            <a:lstStyle/>
            <a:p>
              <a:r>
                <a:rPr lang="el-GR" sz="1600" dirty="0" smtClean="0">
                  <a:solidFill>
                    <a:srgbClr val="595959"/>
                  </a:solidFill>
                  <a:latin typeface="Calibri" charset="0"/>
                </a:rPr>
                <a:t>Ελέγχεται η μονάδα από</a:t>
              </a:r>
              <a:endParaRPr lang="el-GR" sz="1600" dirty="0">
                <a:solidFill>
                  <a:srgbClr val="595959"/>
                </a:solidFill>
                <a:latin typeface="Calibri" charset="0"/>
              </a:endParaRPr>
            </a:p>
            <a:p>
              <a:r>
                <a:rPr lang="el-GR" sz="1600" dirty="0">
                  <a:solidFill>
                    <a:srgbClr val="595959"/>
                  </a:solidFill>
                  <a:latin typeface="Calibri" charset="0"/>
                </a:rPr>
                <a:t>τη </a:t>
              </a:r>
              <a:r>
                <a:rPr lang="el-GR" sz="1600" b="1" dirty="0">
                  <a:solidFill>
                    <a:srgbClr val="595959"/>
                  </a:solidFill>
                  <a:latin typeface="Calibri" charset="0"/>
                </a:rPr>
                <a:t>ΓΕΝΙΚΗ ΚΥΒΕΡΝΗΣΗ</a:t>
              </a:r>
              <a:r>
                <a:rPr lang="en-US" sz="1600" b="1" dirty="0">
                  <a:solidFill>
                    <a:srgbClr val="595959"/>
                  </a:solidFill>
                  <a:latin typeface="Calibri" charset="0"/>
                </a:rPr>
                <a:t>; </a:t>
              </a:r>
              <a:endParaRPr lang="en-US" sz="1600" b="1" dirty="0">
                <a:solidFill>
                  <a:srgbClr val="595959"/>
                </a:solidFill>
                <a:latin typeface="Calibri" charset="0"/>
                <a:cs typeface="Calibri" charset="0"/>
              </a:endParaRPr>
            </a:p>
          </p:txBody>
        </p:sp>
        <p:grpSp>
          <p:nvGrpSpPr>
            <p:cNvPr id="33834" name="Group 127"/>
            <p:cNvGrpSpPr>
              <a:grpSpLocks/>
            </p:cNvGrpSpPr>
            <p:nvPr/>
          </p:nvGrpSpPr>
          <p:grpSpPr bwMode="auto">
            <a:xfrm>
              <a:off x="7100504" y="4133545"/>
              <a:ext cx="178254" cy="346012"/>
              <a:chOff x="1696375" y="2748818"/>
              <a:chExt cx="178254" cy="346012"/>
            </a:xfrm>
          </p:grpSpPr>
          <p:sp>
            <p:nvSpPr>
              <p:cNvPr id="129" name="Oval 128"/>
              <p:cNvSpPr/>
              <p:nvPr/>
            </p:nvSpPr>
            <p:spPr>
              <a:xfrm flipH="1">
                <a:off x="1696443" y="2917074"/>
                <a:ext cx="177800" cy="177780"/>
              </a:xfrm>
              <a:prstGeom prst="ellipse">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30" name="Straight Connector 129"/>
              <p:cNvCxnSpPr/>
              <p:nvPr/>
            </p:nvCxnSpPr>
            <p:spPr>
              <a:xfrm rot="16200000" flipV="1">
                <a:off x="1652802" y="2881359"/>
                <a:ext cx="268258" cy="3175"/>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grpSp>
      </p:grpSp>
      <p:sp>
        <p:nvSpPr>
          <p:cNvPr id="33821" name="Title 3"/>
          <p:cNvSpPr>
            <a:spLocks noGrp="1"/>
          </p:cNvSpPr>
          <p:nvPr>
            <p:ph type="ctrTitle"/>
          </p:nvPr>
        </p:nvSpPr>
        <p:spPr bwMode="auto">
          <a:xfrm>
            <a:off x="569913" y="2603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ΤΑΞΙΝΟΜΗΣΗ ΜΟΝΑΔΩΝ σε τομείς</a:t>
            </a:r>
            <a:endParaRPr lang="en-US" smtClean="0">
              <a:solidFill>
                <a:srgbClr val="595959"/>
              </a:solidFill>
            </a:endParaRPr>
          </a:p>
        </p:txBody>
      </p:sp>
      <p:sp>
        <p:nvSpPr>
          <p:cNvPr id="3" name="TextBox 2"/>
          <p:cNvSpPr txBox="1">
            <a:spLocks noChangeArrowheads="1"/>
          </p:cNvSpPr>
          <p:nvPr/>
        </p:nvSpPr>
        <p:spPr bwMode="auto">
          <a:xfrm>
            <a:off x="569913" y="1147763"/>
            <a:ext cx="3406775" cy="338137"/>
          </a:xfrm>
          <a:prstGeom prst="rect">
            <a:avLst/>
          </a:prstGeom>
          <a:noFill/>
          <a:ln w="9525">
            <a:noFill/>
            <a:miter lim="800000"/>
            <a:headEnd/>
            <a:tailEnd/>
          </a:ln>
        </p:spPr>
        <p:txBody>
          <a:bodyPr wrap="none">
            <a:spAutoFit/>
          </a:bodyPr>
          <a:lstStyle/>
          <a:p>
            <a:r>
              <a:rPr lang="el-GR" sz="1600">
                <a:solidFill>
                  <a:srgbClr val="595959"/>
                </a:solidFill>
                <a:latin typeface="Calibri" charset="0"/>
              </a:rPr>
              <a:t>Είναι η μονάδα </a:t>
            </a:r>
            <a:r>
              <a:rPr lang="el-GR" sz="1600" b="1">
                <a:solidFill>
                  <a:srgbClr val="595959"/>
                </a:solidFill>
                <a:latin typeface="Calibri" charset="0"/>
              </a:rPr>
              <a:t>ΜΟΝΙΜΟΣ ΚΑΤΟΙΚΟΣ</a:t>
            </a:r>
            <a:r>
              <a:rPr lang="en-US" sz="1600" b="1">
                <a:solidFill>
                  <a:srgbClr val="595959"/>
                </a:solidFill>
                <a:latin typeface="Calibri" charset="0"/>
              </a:rPr>
              <a:t>; </a:t>
            </a:r>
            <a:endParaRPr lang="en-US" sz="1600" b="1">
              <a:solidFill>
                <a:srgbClr val="595959"/>
              </a:solidFill>
              <a:latin typeface="Calibri" charset="0"/>
              <a:cs typeface="Calibri" charset="0"/>
            </a:endParaRPr>
          </a:p>
        </p:txBody>
      </p:sp>
      <p:grpSp>
        <p:nvGrpSpPr>
          <p:cNvPr id="33830" name="Group 176"/>
          <p:cNvGrpSpPr>
            <a:grpSpLocks/>
          </p:cNvGrpSpPr>
          <p:nvPr/>
        </p:nvGrpSpPr>
        <p:grpSpPr bwMode="auto">
          <a:xfrm>
            <a:off x="6365875" y="4614863"/>
            <a:ext cx="2671763" cy="1185862"/>
            <a:chOff x="6376099" y="4615183"/>
            <a:chExt cx="2672699" cy="1185850"/>
          </a:xfrm>
        </p:grpSpPr>
        <p:sp>
          <p:nvSpPr>
            <p:cNvPr id="33828" name="TextBox 157"/>
            <p:cNvSpPr txBox="1">
              <a:spLocks noChangeArrowheads="1"/>
            </p:cNvSpPr>
            <p:nvPr/>
          </p:nvSpPr>
          <p:spPr bwMode="auto">
            <a:xfrm>
              <a:off x="8549943" y="4615183"/>
              <a:ext cx="498855" cy="338554"/>
            </a:xfrm>
            <a:prstGeom prst="rect">
              <a:avLst/>
            </a:prstGeom>
            <a:noFill/>
            <a:ln w="9525">
              <a:noFill/>
              <a:miter lim="800000"/>
              <a:headEnd/>
              <a:tailEnd/>
            </a:ln>
          </p:spPr>
          <p:txBody>
            <a:bodyPr wrap="none">
              <a:spAutoFit/>
            </a:bodyPr>
            <a:lstStyle/>
            <a:p>
              <a:r>
                <a:rPr lang="en-US" sz="1600" b="1">
                  <a:solidFill>
                    <a:srgbClr val="F6BC1C"/>
                  </a:solidFill>
                  <a:latin typeface="Calibri" charset="0"/>
                  <a:cs typeface="Calibri" charset="0"/>
                </a:rPr>
                <a:t>NAI</a:t>
              </a:r>
            </a:p>
          </p:txBody>
        </p:sp>
        <p:cxnSp>
          <p:nvCxnSpPr>
            <p:cNvPr id="164" name="Straight Connector 163"/>
            <p:cNvCxnSpPr/>
            <p:nvPr/>
          </p:nvCxnSpPr>
          <p:spPr>
            <a:xfrm>
              <a:off x="8469157" y="5475599"/>
              <a:ext cx="519295" cy="1587"/>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sp>
          <p:nvSpPr>
            <p:cNvPr id="166" name="Rectangle 165"/>
            <p:cNvSpPr/>
            <p:nvPr/>
          </p:nvSpPr>
          <p:spPr>
            <a:xfrm>
              <a:off x="6376099" y="5008879"/>
              <a:ext cx="2093058" cy="792154"/>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1" name="Straight Connector 170"/>
            <p:cNvCxnSpPr/>
            <p:nvPr/>
          </p:nvCxnSpPr>
          <p:spPr>
            <a:xfrm rot="5400000">
              <a:off x="8712230" y="5197789"/>
              <a:ext cx="554032" cy="1588"/>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8602554" y="4921567"/>
              <a:ext cx="385898" cy="1588"/>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grpSp>
      <p:sp>
        <p:nvSpPr>
          <p:cNvPr id="167" name="TextBox 166"/>
          <p:cNvSpPr txBox="1">
            <a:spLocks noChangeArrowheads="1"/>
          </p:cNvSpPr>
          <p:nvPr/>
        </p:nvSpPr>
        <p:spPr bwMode="auto">
          <a:xfrm>
            <a:off x="6316663" y="5016500"/>
            <a:ext cx="2170112" cy="784225"/>
          </a:xfrm>
          <a:prstGeom prst="rect">
            <a:avLst/>
          </a:prstGeom>
          <a:noFill/>
          <a:ln w="9525">
            <a:noFill/>
            <a:miter lim="800000"/>
            <a:headEnd/>
            <a:tailEnd/>
          </a:ln>
        </p:spPr>
        <p:txBody>
          <a:bodyPr>
            <a:spAutoFit/>
          </a:bodyPr>
          <a:lstStyle/>
          <a:p>
            <a:pPr algn="ctr"/>
            <a:r>
              <a:rPr lang="el-GR" sz="1500" b="1">
                <a:solidFill>
                  <a:schemeClr val="bg1"/>
                </a:solidFill>
                <a:latin typeface="Calibri" charset="0"/>
              </a:rPr>
              <a:t>ΔΗΜΟΣΙΕΣ</a:t>
            </a:r>
          </a:p>
          <a:p>
            <a:pPr algn="ctr"/>
            <a:r>
              <a:rPr lang="el-GR" sz="1500" b="1">
                <a:solidFill>
                  <a:schemeClr val="bg1"/>
                </a:solidFill>
                <a:latin typeface="Calibri" charset="0"/>
              </a:rPr>
              <a:t>ΧΡΗΜΑΤΟΟΙΚΟΝΟΜΙΚΕΣ </a:t>
            </a:r>
            <a:endParaRPr lang="en-US" sz="1500" b="1">
              <a:solidFill>
                <a:schemeClr val="bg1"/>
              </a:solidFill>
              <a:latin typeface="Calibri" charset="0"/>
            </a:endParaRPr>
          </a:p>
          <a:p>
            <a:pPr algn="ctr"/>
            <a:r>
              <a:rPr lang="el-GR" sz="1500" b="1">
                <a:solidFill>
                  <a:schemeClr val="bg1"/>
                </a:solidFill>
                <a:latin typeface="Calibri" charset="0"/>
              </a:rPr>
              <a:t>ΕΤΑΙΡΕΙΕΣ</a:t>
            </a:r>
            <a:endParaRPr lang="en-US" sz="1500" b="1">
              <a:solidFill>
                <a:schemeClr val="bg1"/>
              </a:solidFill>
              <a:latin typeface="Calibri" charset="0"/>
              <a:cs typeface="Calibri" charset="0"/>
            </a:endParaRPr>
          </a:p>
        </p:txBody>
      </p:sp>
      <p:sp>
        <p:nvSpPr>
          <p:cNvPr id="27" name="TextBox 26"/>
          <p:cNvSpPr txBox="1">
            <a:spLocks noChangeArrowheads="1"/>
          </p:cNvSpPr>
          <p:nvPr/>
        </p:nvSpPr>
        <p:spPr bwMode="auto">
          <a:xfrm>
            <a:off x="4754563" y="1935163"/>
            <a:ext cx="1417637" cy="338137"/>
          </a:xfrm>
          <a:prstGeom prst="rect">
            <a:avLst/>
          </a:prstGeom>
          <a:noFill/>
          <a:ln w="9525">
            <a:noFill/>
            <a:miter lim="800000"/>
            <a:headEnd/>
            <a:tailEnd/>
          </a:ln>
        </p:spPr>
        <p:txBody>
          <a:bodyPr>
            <a:spAutoFit/>
          </a:bodyPr>
          <a:lstStyle/>
          <a:p>
            <a:pPr algn="ctr"/>
            <a:r>
              <a:rPr lang="el-GR" sz="1600" b="1" dirty="0">
                <a:solidFill>
                  <a:srgbClr val="FFFFFF"/>
                </a:solidFill>
                <a:latin typeface="Calibri" charset="0"/>
              </a:rPr>
              <a:t>ΝΟΙΚΟΚΥΡΙΑ</a:t>
            </a:r>
            <a:endParaRPr lang="en-US" sz="1600" b="1" dirty="0">
              <a:solidFill>
                <a:srgbClr val="FFFFFF"/>
              </a:solidFill>
              <a:latin typeface="Calibri" charset="0"/>
              <a:cs typeface="Calibri" charset="0"/>
            </a:endParaRPr>
          </a:p>
        </p:txBody>
      </p:sp>
      <p:grpSp>
        <p:nvGrpSpPr>
          <p:cNvPr id="101" name="Group 100"/>
          <p:cNvGrpSpPr/>
          <p:nvPr/>
        </p:nvGrpSpPr>
        <p:grpSpPr>
          <a:xfrm>
            <a:off x="611188" y="5411788"/>
            <a:ext cx="4465637" cy="1016000"/>
            <a:chOff x="611188" y="5411788"/>
            <a:chExt cx="4465637" cy="1016000"/>
          </a:xfrm>
        </p:grpSpPr>
        <p:grpSp>
          <p:nvGrpSpPr>
            <p:cNvPr id="30" name="Group 102"/>
            <p:cNvGrpSpPr>
              <a:grpSpLocks/>
            </p:cNvGrpSpPr>
            <p:nvPr/>
          </p:nvGrpSpPr>
          <p:grpSpPr bwMode="auto">
            <a:xfrm>
              <a:off x="611188" y="5411788"/>
              <a:ext cx="4465637" cy="1016000"/>
              <a:chOff x="611188" y="5411792"/>
              <a:chExt cx="4465637" cy="1015996"/>
            </a:xfrm>
          </p:grpSpPr>
          <p:sp>
            <p:nvSpPr>
              <p:cNvPr id="123" name="TextBox 122"/>
              <p:cNvSpPr txBox="1"/>
              <p:nvPr/>
            </p:nvSpPr>
            <p:spPr>
              <a:xfrm>
                <a:off x="611188" y="6089651"/>
                <a:ext cx="4465637" cy="338137"/>
              </a:xfrm>
              <a:prstGeom prst="rect">
                <a:avLst/>
              </a:prstGeom>
              <a:solidFill>
                <a:schemeClr val="bg1">
                  <a:lumMod val="50000"/>
                </a:schemeClr>
              </a:solidFill>
            </p:spPr>
            <p:txBody>
              <a:bodyPr>
                <a:spAutoFit/>
              </a:bodyPr>
              <a:lstStyle/>
              <a:p>
                <a:pPr algn="ctr">
                  <a:defRPr/>
                </a:pPr>
                <a:endParaRPr lang="en-US" sz="1600" b="1" dirty="0">
                  <a:solidFill>
                    <a:srgbClr val="FFFFFF"/>
                  </a:solidFill>
                  <a:latin typeface="Calibri" charset="0"/>
                  <a:ea typeface="Calibri" charset="0"/>
                  <a:cs typeface="Calibri" charset="0"/>
                </a:endParaRPr>
              </a:p>
            </p:txBody>
          </p:sp>
          <p:grpSp>
            <p:nvGrpSpPr>
              <p:cNvPr id="33841" name="Group 145"/>
              <p:cNvGrpSpPr>
                <a:grpSpLocks/>
              </p:cNvGrpSpPr>
              <p:nvPr/>
            </p:nvGrpSpPr>
            <p:grpSpPr bwMode="auto">
              <a:xfrm>
                <a:off x="2801938" y="5411792"/>
                <a:ext cx="520700" cy="655641"/>
                <a:chOff x="2801453" y="5412336"/>
                <a:chExt cx="520732" cy="654838"/>
              </a:xfrm>
            </p:grpSpPr>
            <p:cxnSp>
              <p:nvCxnSpPr>
                <p:cNvPr id="121" name="Straight Connector 120"/>
                <p:cNvCxnSpPr/>
                <p:nvPr/>
              </p:nvCxnSpPr>
              <p:spPr>
                <a:xfrm>
                  <a:off x="2801453" y="5724689"/>
                  <a:ext cx="520732" cy="1586"/>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flipH="1" flipV="1">
                  <a:off x="2899297" y="5906233"/>
                  <a:ext cx="320281" cy="1587"/>
                </a:xfrm>
                <a:prstGeom prst="line">
                  <a:avLst/>
                </a:prstGeom>
                <a:ln>
                  <a:solidFill>
                    <a:srgbClr val="F6BC1C"/>
                  </a:solidFill>
                </a:ln>
                <a:effectLst/>
              </p:spPr>
              <p:style>
                <a:lnRef idx="2">
                  <a:schemeClr val="accent1"/>
                </a:lnRef>
                <a:fillRef idx="0">
                  <a:schemeClr val="accent1"/>
                </a:fillRef>
                <a:effectRef idx="1">
                  <a:schemeClr val="accent1"/>
                </a:effectRef>
                <a:fontRef idx="minor">
                  <a:schemeClr val="tx1"/>
                </a:fontRef>
              </p:style>
            </p:cxnSp>
            <p:sp>
              <p:nvSpPr>
                <p:cNvPr id="33844" name="TextBox 115"/>
                <p:cNvSpPr txBox="1">
                  <a:spLocks noChangeArrowheads="1"/>
                </p:cNvSpPr>
                <p:nvPr/>
              </p:nvSpPr>
              <p:spPr bwMode="auto">
                <a:xfrm>
                  <a:off x="2822091" y="5412336"/>
                  <a:ext cx="484218" cy="339309"/>
                </a:xfrm>
                <a:prstGeom prst="rect">
                  <a:avLst/>
                </a:prstGeom>
                <a:noFill/>
                <a:ln w="9525">
                  <a:noFill/>
                  <a:miter lim="800000"/>
                  <a:headEnd/>
                  <a:tailEnd/>
                </a:ln>
              </p:spPr>
              <p:txBody>
                <a:bodyPr wrap="none">
                  <a:spAutoFit/>
                </a:bodyPr>
                <a:lstStyle/>
                <a:p>
                  <a:pPr algn="ctr"/>
                  <a:r>
                    <a:rPr lang="el-GR" sz="1600" b="1">
                      <a:solidFill>
                        <a:srgbClr val="F6BC1C"/>
                      </a:solidFill>
                      <a:latin typeface="Calibri" charset="0"/>
                    </a:rPr>
                    <a:t>ΟΧΙ</a:t>
                  </a:r>
                  <a:endParaRPr lang="en-US" sz="1600" b="1">
                    <a:solidFill>
                      <a:srgbClr val="F6BC1C"/>
                    </a:solidFill>
                    <a:latin typeface="Calibri" charset="0"/>
                    <a:cs typeface="Calibri" charset="0"/>
                  </a:endParaRPr>
                </a:p>
              </p:txBody>
            </p:sp>
          </p:grpSp>
        </p:grpSp>
        <p:sp>
          <p:nvSpPr>
            <p:cNvPr id="104" name="TextBox 103"/>
            <p:cNvSpPr txBox="1">
              <a:spLocks noChangeArrowheads="1"/>
            </p:cNvSpPr>
            <p:nvPr/>
          </p:nvSpPr>
          <p:spPr bwMode="auto">
            <a:xfrm>
              <a:off x="660400" y="6074304"/>
              <a:ext cx="4416425" cy="338137"/>
            </a:xfrm>
            <a:prstGeom prst="rect">
              <a:avLst/>
            </a:prstGeom>
            <a:noFill/>
            <a:ln w="9525">
              <a:noFill/>
              <a:miter lim="800000"/>
              <a:headEnd/>
              <a:tailEnd/>
            </a:ln>
          </p:spPr>
          <p:txBody>
            <a:bodyPr wrap="none">
              <a:spAutoFit/>
            </a:bodyPr>
            <a:lstStyle/>
            <a:p>
              <a:pPr algn="ctr"/>
              <a:r>
                <a:rPr lang="el-GR" sz="1600" b="1" dirty="0">
                  <a:solidFill>
                    <a:srgbClr val="FFFFFF"/>
                  </a:solidFill>
                  <a:latin typeface="Calibri" charset="0"/>
                </a:rPr>
                <a:t>ΙΔΙΩΤΙΚΕΣ ΜΗ ΧΡΗΜΑΤΟΟΙΚΟΝΟΜΙΚΕΣ ΕΤΑΙΡΕΙΕΣ</a:t>
              </a:r>
              <a:endParaRPr lang="en-US" sz="1600" b="1" dirty="0">
                <a:solidFill>
                  <a:srgbClr val="FFFFFF"/>
                </a:solidFill>
                <a:latin typeface="Calibri" charset="0"/>
                <a:cs typeface="Calibri" charset="0"/>
              </a:endParaRPr>
            </a:p>
          </p:txBody>
        </p:sp>
      </p:grpSp>
      <p:sp>
        <p:nvSpPr>
          <p:cNvPr id="33827" name="Slide Number Placeholder 107"/>
          <p:cNvSpPr>
            <a:spLocks noGrp="1"/>
          </p:cNvSpPr>
          <p:nvPr>
            <p:ph type="sldNum" sz="quarter" idx="10"/>
          </p:nvPr>
        </p:nvSpPr>
        <p:spPr bwMode="auto">
          <a:noFill/>
          <a:ln>
            <a:miter lim="800000"/>
            <a:headEnd/>
            <a:tailEnd/>
          </a:ln>
        </p:spPr>
        <p:txBody>
          <a:bodyPr/>
          <a:lstStyle/>
          <a:p>
            <a:fld id="{EE9A4433-2314-47A2-BAC0-A5D6BADAA09E}" type="slidenum">
              <a:rPr lang="en-US"/>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nodeType="click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slide(fromBottom)">
                                      <p:cBhvr>
                                        <p:cTn id="53" dur="500"/>
                                        <p:tgtEl>
                                          <p:spTgt spid="10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up)">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8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par>
                                <p:cTn id="75" presetID="1" presetClass="entr" presetSubtype="0" fill="hold" grpId="0" nodeType="withEffect">
                                  <p:stCondLst>
                                    <p:cond delay="0"/>
                                  </p:stCondLst>
                                  <p:childTnLst>
                                    <p:set>
                                      <p:cBhvr>
                                        <p:cTn id="76" dur="1" fill="hold">
                                          <p:stCondLst>
                                            <p:cond delay="0"/>
                                          </p:stCondLst>
                                        </p:cTn>
                                        <p:tgtEl>
                                          <p:spTgt spid="10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33826"/>
                                        </p:tgtEl>
                                        <p:attrNameLst>
                                          <p:attrName>style.visibility</p:attrName>
                                        </p:attrNameLst>
                                      </p:cBhvr>
                                      <p:to>
                                        <p:strVal val="visible"/>
                                      </p:to>
                                    </p:set>
                                    <p:animEffect transition="in" filter="wipe(up)">
                                      <p:cBhvr>
                                        <p:cTn id="81" dur="500"/>
                                        <p:tgtEl>
                                          <p:spTgt spid="338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up)">
                                      <p:cBhvr>
                                        <p:cTn id="86" dur="500"/>
                                        <p:tgtEl>
                                          <p:spTgt spid="2"/>
                                        </p:tgtEl>
                                      </p:cBhvr>
                                    </p:animEffect>
                                  </p:childTnLst>
                                </p:cTn>
                              </p:par>
                              <p:par>
                                <p:cTn id="87" presetID="1" presetClass="entr" presetSubtype="0" fill="hold" grpId="0" nodeType="withEffect">
                                  <p:stCondLst>
                                    <p:cond delay="0"/>
                                  </p:stCondLst>
                                  <p:childTnLst>
                                    <p:set>
                                      <p:cBhvr>
                                        <p:cTn id="88" dur="1" fill="hold">
                                          <p:stCondLst>
                                            <p:cond delay="0"/>
                                          </p:stCondLst>
                                        </p:cTn>
                                        <p:tgtEl>
                                          <p:spTgt spid="14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33830"/>
                                        </p:tgtEl>
                                        <p:attrNameLst>
                                          <p:attrName>style.visibility</p:attrName>
                                        </p:attrNameLst>
                                      </p:cBhvr>
                                      <p:to>
                                        <p:strVal val="visible"/>
                                      </p:to>
                                    </p:set>
                                    <p:animEffect transition="in" filter="wipe(up)">
                                      <p:cBhvr>
                                        <p:cTn id="93" dur="500"/>
                                        <p:tgtEl>
                                          <p:spTgt spid="33830"/>
                                        </p:tgtEl>
                                      </p:cBhvr>
                                    </p:animEffect>
                                  </p:childTnLst>
                                </p:cTn>
                              </p:par>
                              <p:par>
                                <p:cTn id="94" presetID="1" presetClass="entr" presetSubtype="0" fill="hold" grpId="0" nodeType="withEffect">
                                  <p:stCondLst>
                                    <p:cond delay="0"/>
                                  </p:stCondLst>
                                  <p:childTnLst>
                                    <p:set>
                                      <p:cBhvr>
                                        <p:cTn id="95" dur="1" fill="hold">
                                          <p:stCondLst>
                                            <p:cond delay="0"/>
                                          </p:stCondLst>
                                        </p:cTn>
                                        <p:tgtEl>
                                          <p:spTgt spid="167"/>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wipe(up)">
                                      <p:cBhvr>
                                        <p:cTn id="100" dur="500"/>
                                        <p:tgtEl>
                                          <p:spTgt spid="23"/>
                                        </p:tgtEl>
                                      </p:cBhvr>
                                    </p:animEffect>
                                  </p:childTnLst>
                                </p:cTn>
                              </p:par>
                              <p:par>
                                <p:cTn id="101" presetID="1" presetClass="entr" presetSubtype="0" fill="hold" grpId="0" nodeType="withEffect">
                                  <p:stCondLst>
                                    <p:cond delay="0"/>
                                  </p:stCondLst>
                                  <p:childTnLst>
                                    <p:set>
                                      <p:cBhvr>
                                        <p:cTn id="102" dur="1" fill="hold">
                                          <p:stCondLst>
                                            <p:cond delay="0"/>
                                          </p:stCondLst>
                                        </p:cTn>
                                        <p:tgtEl>
                                          <p:spTgt spid="10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2" presetClass="entr" presetSubtype="1" fill="hold"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slide(fromTop)">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33825"/>
                                        </p:tgtEl>
                                        <p:attrNameLst>
                                          <p:attrName>style.visibility</p:attrName>
                                        </p:attrNameLst>
                                      </p:cBhvr>
                                      <p:to>
                                        <p:strVal val="visible"/>
                                      </p:to>
                                    </p:set>
                                    <p:animEffect transition="in" filter="wipe(left)">
                                      <p:cBhvr>
                                        <p:cTn id="112" dur="500"/>
                                        <p:tgtEl>
                                          <p:spTgt spid="33825"/>
                                        </p:tgtEl>
                                      </p:cBhvr>
                                    </p:animEffect>
                                  </p:childTnLst>
                                </p:cTn>
                              </p:par>
                              <p:par>
                                <p:cTn id="113" presetID="1" presetClass="entr" presetSubtype="0" fill="hold" grpId="0" nodeType="withEffect">
                                  <p:stCondLst>
                                    <p:cond delay="0"/>
                                  </p:stCondLst>
                                  <p:childTnLst>
                                    <p:set>
                                      <p:cBhvr>
                                        <p:cTn id="114" dur="1" fill="hold">
                                          <p:stCondLst>
                                            <p:cond delay="0"/>
                                          </p:stCondLst>
                                        </p:cTn>
                                        <p:tgtEl>
                                          <p:spTgt spid="12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2" presetClass="entr" presetSubtype="1" fill="hold" nodeType="click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slide(fromTop)">
                                      <p:cBhvr>
                                        <p:cTn id="11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35" grpId="0"/>
      <p:bldP spid="44" grpId="0"/>
      <p:bldP spid="60" grpId="0"/>
      <p:bldP spid="84" grpId="1"/>
      <p:bldP spid="105" grpId="0"/>
      <p:bldP spid="107" grpId="0"/>
      <p:bldP spid="143" grpId="0"/>
      <p:bldP spid="126" grpId="0"/>
      <p:bldP spid="3" grpId="0"/>
      <p:bldP spid="167" grpId="0"/>
      <p:bldP spid="27"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ΓΕΝΙΚΗ ΚΥΒΕΡΝΗΣΗ</a:t>
            </a:r>
            <a:endParaRPr lang="en-US" smtClean="0">
              <a:solidFill>
                <a:srgbClr val="595959"/>
              </a:solidFill>
            </a:endParaRPr>
          </a:p>
        </p:txBody>
      </p:sp>
      <p:sp>
        <p:nvSpPr>
          <p:cNvPr id="3" name="Title 3"/>
          <p:cNvSpPr txBox="1">
            <a:spLocks/>
          </p:cNvSpPr>
          <p:nvPr/>
        </p:nvSpPr>
        <p:spPr bwMode="auto">
          <a:xfrm>
            <a:off x="569913" y="1135063"/>
            <a:ext cx="8782050" cy="493712"/>
          </a:xfrm>
          <a:prstGeom prst="rect">
            <a:avLst/>
          </a:prstGeom>
          <a:noFill/>
          <a:ln w="9525">
            <a:noFill/>
            <a:miter lim="800000"/>
            <a:headEnd/>
            <a:tailEnd/>
          </a:ln>
        </p:spPr>
        <p:txBody>
          <a:bodyPr/>
          <a:lstStyle/>
          <a:p>
            <a:r>
              <a:rPr lang="el-GR" sz="3200" b="1">
                <a:solidFill>
                  <a:srgbClr val="A6A6A6"/>
                </a:solidFill>
                <a:latin typeface="Calibri" charset="0"/>
              </a:rPr>
              <a:t>Αποτελεί βασικό «παίκτη» στην οικονομία</a:t>
            </a:r>
            <a:endParaRPr lang="en-US" sz="3200" b="1">
              <a:solidFill>
                <a:srgbClr val="A6A6A6"/>
              </a:solidFill>
              <a:latin typeface="Calibri" charset="0"/>
            </a:endParaRPr>
          </a:p>
        </p:txBody>
      </p:sp>
      <p:pic>
        <p:nvPicPr>
          <p:cNvPr id="14340" name="Picture 4" descr="pic1.jpg"/>
          <p:cNvPicPr>
            <a:picLocks noChangeAspect="1"/>
          </p:cNvPicPr>
          <p:nvPr/>
        </p:nvPicPr>
        <p:blipFill>
          <a:blip r:embed="rId2"/>
          <a:srcRect/>
          <a:stretch>
            <a:fillRect/>
          </a:stretch>
        </p:blipFill>
        <p:spPr bwMode="auto">
          <a:xfrm>
            <a:off x="4303713" y="1905000"/>
            <a:ext cx="4138612" cy="3816350"/>
          </a:xfrm>
          <a:prstGeom prst="rect">
            <a:avLst/>
          </a:prstGeom>
          <a:noFill/>
          <a:ln w="9525">
            <a:noFill/>
            <a:miter lim="800000"/>
            <a:headEnd/>
            <a:tailEnd/>
          </a:ln>
        </p:spPr>
      </p:pic>
      <p:grpSp>
        <p:nvGrpSpPr>
          <p:cNvPr id="2" name="Group 16"/>
          <p:cNvGrpSpPr>
            <a:grpSpLocks/>
          </p:cNvGrpSpPr>
          <p:nvPr/>
        </p:nvGrpSpPr>
        <p:grpSpPr bwMode="auto">
          <a:xfrm>
            <a:off x="379413" y="2151063"/>
            <a:ext cx="1620837" cy="1428750"/>
            <a:chOff x="295863" y="2381250"/>
            <a:chExt cx="1780741" cy="1568450"/>
          </a:xfrm>
        </p:grpSpPr>
        <p:sp>
          <p:nvSpPr>
            <p:cNvPr id="8" name="Oval 7"/>
            <p:cNvSpPr>
              <a:spLocks noChangeArrowheads="1"/>
            </p:cNvSpPr>
            <p:nvPr/>
          </p:nvSpPr>
          <p:spPr bwMode="auto">
            <a:xfrm>
              <a:off x="398765" y="2381250"/>
              <a:ext cx="1567960" cy="1568450"/>
            </a:xfrm>
            <a:prstGeom prst="ellipse">
              <a:avLst/>
            </a:prstGeom>
            <a:solidFill>
              <a:srgbClr val="FFCC00"/>
            </a:solidFill>
            <a:ln w="53975">
              <a:solidFill>
                <a:schemeClr val="bg1"/>
              </a:solidFill>
              <a:round/>
              <a:headEnd/>
              <a:tailEnd/>
            </a:ln>
            <a:effectLst>
              <a:outerShdw dist="38100" dir="2700000" sx="102000" sy="102000" algn="tl" rotWithShape="0">
                <a:srgbClr val="808080">
                  <a:alpha val="42998"/>
                </a:srgbClr>
              </a:outerShdw>
            </a:effectLst>
          </p:spPr>
          <p:txBody>
            <a:bodyPr anchor="ctr"/>
            <a:lstStyle/>
            <a:p>
              <a:pPr algn="ctr">
                <a:defRPr/>
              </a:pPr>
              <a:endParaRPr lang="en-US">
                <a:solidFill>
                  <a:schemeClr val="lt1"/>
                </a:solidFill>
                <a:latin typeface="+mn-lt"/>
                <a:ea typeface="+mn-ea"/>
              </a:endParaRPr>
            </a:p>
          </p:txBody>
        </p:sp>
        <p:sp>
          <p:nvSpPr>
            <p:cNvPr id="34848" name="Rectangle 8"/>
            <p:cNvSpPr>
              <a:spLocks noChangeArrowheads="1"/>
            </p:cNvSpPr>
            <p:nvPr/>
          </p:nvSpPr>
          <p:spPr bwMode="auto">
            <a:xfrm>
              <a:off x="295863" y="2886639"/>
              <a:ext cx="1780741" cy="676176"/>
            </a:xfrm>
            <a:prstGeom prst="rect">
              <a:avLst/>
            </a:prstGeom>
            <a:noFill/>
            <a:ln w="9525">
              <a:noFill/>
              <a:miter lim="800000"/>
              <a:headEnd/>
              <a:tailEnd/>
            </a:ln>
          </p:spPr>
          <p:txBody>
            <a:bodyPr>
              <a:spAutoFit/>
            </a:bodyPr>
            <a:lstStyle/>
            <a:p>
              <a:pPr marL="0" lvl="1" algn="ctr"/>
              <a:r>
                <a:rPr lang="el-GR" sz="1700" b="1" dirty="0">
                  <a:solidFill>
                    <a:schemeClr val="tx1">
                      <a:lumMod val="65000"/>
                      <a:lumOff val="35000"/>
                    </a:schemeClr>
                  </a:solidFill>
                  <a:latin typeface="Calibri" charset="0"/>
                </a:rPr>
                <a:t>Ανακατανέμει</a:t>
              </a:r>
            </a:p>
            <a:p>
              <a:pPr marL="0" lvl="1" algn="ctr"/>
              <a:r>
                <a:rPr lang="el-GR" sz="1600" dirty="0">
                  <a:solidFill>
                    <a:schemeClr val="tx1">
                      <a:lumMod val="65000"/>
                      <a:lumOff val="35000"/>
                    </a:schemeClr>
                  </a:solidFill>
                  <a:latin typeface="Calibri" charset="0"/>
                </a:rPr>
                <a:t>εισόδημα</a:t>
              </a:r>
              <a:endParaRPr lang="en-US" sz="1600" dirty="0">
                <a:solidFill>
                  <a:schemeClr val="tx1">
                    <a:lumMod val="65000"/>
                    <a:lumOff val="35000"/>
                  </a:schemeClr>
                </a:solidFill>
                <a:latin typeface="Calibri" charset="0"/>
              </a:endParaRPr>
            </a:p>
          </p:txBody>
        </p:sp>
      </p:grpSp>
      <p:grpSp>
        <p:nvGrpSpPr>
          <p:cNvPr id="4" name="Group 17"/>
          <p:cNvGrpSpPr>
            <a:grpSpLocks/>
          </p:cNvGrpSpPr>
          <p:nvPr/>
        </p:nvGrpSpPr>
        <p:grpSpPr bwMode="auto">
          <a:xfrm>
            <a:off x="887413" y="3227388"/>
            <a:ext cx="1770062" cy="1427162"/>
            <a:chOff x="808038" y="3433763"/>
            <a:chExt cx="1944687" cy="1568450"/>
          </a:xfrm>
        </p:grpSpPr>
        <p:sp>
          <p:nvSpPr>
            <p:cNvPr id="10" name="Oval 9"/>
            <p:cNvSpPr>
              <a:spLocks noChangeArrowheads="1"/>
            </p:cNvSpPr>
            <p:nvPr/>
          </p:nvSpPr>
          <p:spPr bwMode="auto">
            <a:xfrm>
              <a:off x="975473" y="3433763"/>
              <a:ext cx="1567958" cy="1568450"/>
            </a:xfrm>
            <a:prstGeom prst="ellipse">
              <a:avLst/>
            </a:prstGeom>
            <a:solidFill>
              <a:srgbClr val="FFCC00"/>
            </a:solidFill>
            <a:ln w="53975">
              <a:solidFill>
                <a:schemeClr val="bg1"/>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34846" name="Rectangle 10"/>
            <p:cNvSpPr>
              <a:spLocks noChangeArrowheads="1"/>
            </p:cNvSpPr>
            <p:nvPr/>
          </p:nvSpPr>
          <p:spPr bwMode="auto">
            <a:xfrm>
              <a:off x="808038" y="3546003"/>
              <a:ext cx="1944687" cy="1227082"/>
            </a:xfrm>
            <a:prstGeom prst="rect">
              <a:avLst/>
            </a:prstGeom>
            <a:noFill/>
            <a:ln w="9525">
              <a:noFill/>
              <a:miter lim="800000"/>
              <a:headEnd/>
              <a:tailEnd/>
            </a:ln>
          </p:spPr>
          <p:txBody>
            <a:bodyPr>
              <a:spAutoFit/>
            </a:bodyPr>
            <a:lstStyle/>
            <a:p>
              <a:pPr marL="0" lvl="1" algn="ctr">
                <a:lnSpc>
                  <a:spcPts val="1860"/>
                </a:lnSpc>
              </a:pPr>
              <a:r>
                <a:rPr lang="el-GR" b="1" dirty="0">
                  <a:solidFill>
                    <a:srgbClr val="595959"/>
                  </a:solidFill>
                  <a:latin typeface="Calibri" charset="0"/>
                </a:rPr>
                <a:t>Είναι </a:t>
              </a:r>
            </a:p>
            <a:p>
              <a:pPr marL="0" lvl="1" algn="ctr">
                <a:lnSpc>
                  <a:spcPts val="1860"/>
                </a:lnSpc>
              </a:pPr>
              <a:r>
                <a:rPr lang="el-GR" sz="1600" dirty="0">
                  <a:solidFill>
                    <a:srgbClr val="595959"/>
                  </a:solidFill>
                  <a:latin typeface="Calibri" charset="0"/>
                </a:rPr>
                <a:t>παραγωγός μη εμπορεύσιμου προϊόντος</a:t>
              </a:r>
              <a:endParaRPr lang="en-US" sz="1600" dirty="0">
                <a:solidFill>
                  <a:srgbClr val="595959"/>
                </a:solidFill>
                <a:latin typeface="Calibri" charset="0"/>
              </a:endParaRPr>
            </a:p>
          </p:txBody>
        </p:sp>
      </p:grpSp>
      <p:grpSp>
        <p:nvGrpSpPr>
          <p:cNvPr id="5" name="Group 18"/>
          <p:cNvGrpSpPr>
            <a:grpSpLocks/>
          </p:cNvGrpSpPr>
          <p:nvPr/>
        </p:nvGrpSpPr>
        <p:grpSpPr bwMode="auto">
          <a:xfrm>
            <a:off x="230188" y="4430713"/>
            <a:ext cx="1770062" cy="1319212"/>
            <a:chOff x="249238" y="4746625"/>
            <a:chExt cx="1944687" cy="1449388"/>
          </a:xfrm>
        </p:grpSpPr>
        <p:sp>
          <p:nvSpPr>
            <p:cNvPr id="12" name="Oval 11"/>
            <p:cNvSpPr>
              <a:spLocks noChangeArrowheads="1"/>
            </p:cNvSpPr>
            <p:nvPr/>
          </p:nvSpPr>
          <p:spPr bwMode="auto">
            <a:xfrm>
              <a:off x="495158" y="4746625"/>
              <a:ext cx="1447615" cy="1449388"/>
            </a:xfrm>
            <a:prstGeom prst="ellipse">
              <a:avLst/>
            </a:prstGeom>
            <a:solidFill>
              <a:srgbClr val="FFCC00"/>
            </a:solidFill>
            <a:ln w="53975">
              <a:solidFill>
                <a:schemeClr val="bg1"/>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34844" name="Rectangle 12"/>
            <p:cNvSpPr>
              <a:spLocks noChangeArrowheads="1"/>
            </p:cNvSpPr>
            <p:nvPr/>
          </p:nvSpPr>
          <p:spPr bwMode="auto">
            <a:xfrm>
              <a:off x="249238" y="4968715"/>
              <a:ext cx="1944687" cy="944934"/>
            </a:xfrm>
            <a:prstGeom prst="rect">
              <a:avLst/>
            </a:prstGeom>
            <a:noFill/>
            <a:ln w="9525">
              <a:noFill/>
              <a:miter lim="800000"/>
              <a:headEnd/>
              <a:tailEnd/>
            </a:ln>
          </p:spPr>
          <p:txBody>
            <a:bodyPr>
              <a:spAutoFit/>
            </a:bodyPr>
            <a:lstStyle/>
            <a:p>
              <a:pPr marL="0" lvl="1" algn="ctr">
                <a:lnSpc>
                  <a:spcPts val="1860"/>
                </a:lnSpc>
              </a:pPr>
              <a:r>
                <a:rPr lang="el-GR" b="1" dirty="0">
                  <a:solidFill>
                    <a:srgbClr val="595959"/>
                  </a:solidFill>
                  <a:latin typeface="Calibri" charset="0"/>
                </a:rPr>
                <a:t>Αποτελεί</a:t>
              </a:r>
              <a:r>
                <a:rPr lang="el-GR" dirty="0">
                  <a:solidFill>
                    <a:srgbClr val="595959"/>
                  </a:solidFill>
                  <a:latin typeface="Calibri" charset="0"/>
                </a:rPr>
                <a:t/>
              </a:r>
              <a:br>
                <a:rPr lang="el-GR" dirty="0">
                  <a:solidFill>
                    <a:srgbClr val="595959"/>
                  </a:solidFill>
                  <a:latin typeface="Calibri" charset="0"/>
                </a:rPr>
              </a:br>
              <a:r>
                <a:rPr lang="el-GR" sz="1600" dirty="0">
                  <a:solidFill>
                    <a:srgbClr val="595959"/>
                  </a:solidFill>
                  <a:latin typeface="Calibri" charset="0"/>
                </a:rPr>
                <a:t>τον κυριότερο</a:t>
              </a:r>
              <a:br>
                <a:rPr lang="el-GR" sz="1600" dirty="0">
                  <a:solidFill>
                    <a:srgbClr val="595959"/>
                  </a:solidFill>
                  <a:latin typeface="Calibri" charset="0"/>
                </a:rPr>
              </a:br>
              <a:r>
                <a:rPr lang="el-GR" sz="1600" dirty="0">
                  <a:solidFill>
                    <a:srgbClr val="595959"/>
                  </a:solidFill>
                  <a:latin typeface="Calibri" charset="0"/>
                </a:rPr>
                <a:t>εργοδότη</a:t>
              </a:r>
              <a:endParaRPr lang="el-GR" sz="1600" b="1" dirty="0">
                <a:solidFill>
                  <a:srgbClr val="595959"/>
                </a:solidFill>
                <a:latin typeface="Calibri" charset="0"/>
              </a:endParaRPr>
            </a:p>
          </p:txBody>
        </p:sp>
      </p:grpSp>
      <p:grpSp>
        <p:nvGrpSpPr>
          <p:cNvPr id="7" name="Group 19"/>
          <p:cNvGrpSpPr>
            <a:grpSpLocks/>
          </p:cNvGrpSpPr>
          <p:nvPr/>
        </p:nvGrpSpPr>
        <p:grpSpPr bwMode="auto">
          <a:xfrm>
            <a:off x="1452118" y="4944301"/>
            <a:ext cx="1789114" cy="1789112"/>
            <a:chOff x="1616974" y="5129625"/>
            <a:chExt cx="1965618" cy="1964743"/>
          </a:xfrm>
        </p:grpSpPr>
        <p:sp>
          <p:nvSpPr>
            <p:cNvPr id="14" name="Oval 13"/>
            <p:cNvSpPr>
              <a:spLocks noChangeArrowheads="1"/>
            </p:cNvSpPr>
            <p:nvPr/>
          </p:nvSpPr>
          <p:spPr bwMode="auto">
            <a:xfrm>
              <a:off x="1616974" y="5129625"/>
              <a:ext cx="1965618" cy="1964743"/>
            </a:xfrm>
            <a:prstGeom prst="ellipse">
              <a:avLst/>
            </a:prstGeom>
            <a:solidFill>
              <a:srgbClr val="FFCC00"/>
            </a:solidFill>
            <a:ln w="53975">
              <a:solidFill>
                <a:schemeClr val="bg1"/>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34842" name="Rectangle 14"/>
            <p:cNvSpPr>
              <a:spLocks noChangeArrowheads="1"/>
            </p:cNvSpPr>
            <p:nvPr/>
          </p:nvSpPr>
          <p:spPr bwMode="auto">
            <a:xfrm>
              <a:off x="1637903" y="5375529"/>
              <a:ext cx="1944688" cy="1439274"/>
            </a:xfrm>
            <a:prstGeom prst="rect">
              <a:avLst/>
            </a:prstGeom>
            <a:noFill/>
            <a:ln w="9525">
              <a:noFill/>
              <a:miter lim="800000"/>
              <a:headEnd/>
              <a:tailEnd/>
            </a:ln>
          </p:spPr>
          <p:txBody>
            <a:bodyPr>
              <a:spAutoFit/>
            </a:bodyPr>
            <a:lstStyle/>
            <a:p>
              <a:pPr marL="0" lvl="1" algn="ctr">
                <a:lnSpc>
                  <a:spcPts val="1860"/>
                </a:lnSpc>
              </a:pPr>
              <a:r>
                <a:rPr lang="el-GR" b="1" dirty="0" smtClean="0">
                  <a:solidFill>
                    <a:srgbClr val="595959"/>
                  </a:solidFill>
                  <a:latin typeface="Calibri" charset="0"/>
                </a:rPr>
                <a:t>Είναι, </a:t>
              </a:r>
            </a:p>
            <a:p>
              <a:pPr marL="0" lvl="1" algn="ctr">
                <a:lnSpc>
                  <a:spcPts val="1860"/>
                </a:lnSpc>
              </a:pPr>
              <a:r>
                <a:rPr lang="el-GR" sz="1600" dirty="0" smtClean="0">
                  <a:solidFill>
                    <a:srgbClr val="595959"/>
                  </a:solidFill>
                  <a:latin typeface="Calibri" charset="0"/>
                </a:rPr>
                <a:t>δυνητικά,</a:t>
              </a:r>
              <a:br>
                <a:rPr lang="el-GR" sz="1600" dirty="0" smtClean="0">
                  <a:solidFill>
                    <a:srgbClr val="595959"/>
                  </a:solidFill>
                  <a:latin typeface="Calibri" charset="0"/>
                </a:rPr>
              </a:br>
              <a:r>
                <a:rPr lang="el-GR" sz="1600" dirty="0" smtClean="0">
                  <a:solidFill>
                    <a:srgbClr val="595959"/>
                  </a:solidFill>
                  <a:latin typeface="Calibri" charset="0"/>
                </a:rPr>
                <a:t>ο</a:t>
              </a:r>
              <a:r>
                <a:rPr lang="el-GR" sz="1600" dirty="0">
                  <a:solidFill>
                    <a:srgbClr val="595959"/>
                  </a:solidFill>
                  <a:latin typeface="Calibri" charset="0"/>
                </a:rPr>
                <a:t> </a:t>
              </a:r>
              <a:r>
                <a:rPr lang="el-GR" sz="1600" dirty="0" smtClean="0">
                  <a:solidFill>
                    <a:srgbClr val="595959"/>
                  </a:solidFill>
                  <a:latin typeface="Calibri" charset="0"/>
                </a:rPr>
                <a:t>κυριότερος</a:t>
              </a:r>
              <a:r>
                <a:rPr lang="el-GR" sz="1600" dirty="0">
                  <a:solidFill>
                    <a:srgbClr val="595959"/>
                  </a:solidFill>
                  <a:latin typeface="Calibri" charset="0"/>
                </a:rPr>
                <a:t/>
              </a:r>
              <a:br>
                <a:rPr lang="el-GR" sz="1600" dirty="0">
                  <a:solidFill>
                    <a:srgbClr val="595959"/>
                  </a:solidFill>
                  <a:latin typeface="Calibri" charset="0"/>
                </a:rPr>
              </a:br>
              <a:r>
                <a:rPr lang="el-GR" sz="1600" dirty="0" smtClean="0">
                  <a:solidFill>
                    <a:srgbClr val="595959"/>
                  </a:solidFill>
                  <a:latin typeface="Calibri" charset="0"/>
                </a:rPr>
                <a:t>δανειολήπτης/</a:t>
              </a:r>
              <a:br>
                <a:rPr lang="el-GR" sz="1600" dirty="0" smtClean="0">
                  <a:solidFill>
                    <a:srgbClr val="595959"/>
                  </a:solidFill>
                  <a:latin typeface="Calibri" charset="0"/>
                </a:rPr>
              </a:br>
              <a:r>
                <a:rPr lang="el-GR" sz="1600" dirty="0" smtClean="0">
                  <a:solidFill>
                    <a:srgbClr val="595959"/>
                  </a:solidFill>
                  <a:latin typeface="Calibri" charset="0"/>
                </a:rPr>
                <a:t>δανειστής</a:t>
              </a:r>
              <a:endParaRPr lang="en-US" sz="1600" dirty="0">
                <a:solidFill>
                  <a:srgbClr val="595959"/>
                </a:solidFill>
                <a:latin typeface="Calibri" charset="0"/>
              </a:endParaRPr>
            </a:p>
          </p:txBody>
        </p:sp>
      </p:grpSp>
      <p:grpSp>
        <p:nvGrpSpPr>
          <p:cNvPr id="9" name="Group 15"/>
          <p:cNvGrpSpPr>
            <a:grpSpLocks/>
          </p:cNvGrpSpPr>
          <p:nvPr/>
        </p:nvGrpSpPr>
        <p:grpSpPr bwMode="auto">
          <a:xfrm>
            <a:off x="1620838" y="1914525"/>
            <a:ext cx="1138237" cy="950913"/>
            <a:chOff x="1408113" y="1787525"/>
            <a:chExt cx="1250950" cy="1044575"/>
          </a:xfrm>
        </p:grpSpPr>
        <p:sp>
          <p:nvSpPr>
            <p:cNvPr id="6" name="Oval 5"/>
            <p:cNvSpPr>
              <a:spLocks noChangeArrowheads="1"/>
            </p:cNvSpPr>
            <p:nvPr/>
          </p:nvSpPr>
          <p:spPr bwMode="auto">
            <a:xfrm>
              <a:off x="1502327" y="1787525"/>
              <a:ext cx="1043331" cy="1044575"/>
            </a:xfrm>
            <a:prstGeom prst="ellipse">
              <a:avLst/>
            </a:prstGeom>
            <a:solidFill>
              <a:srgbClr val="FFCC00"/>
            </a:solidFill>
            <a:ln w="53975">
              <a:solidFill>
                <a:schemeClr val="bg1"/>
              </a:solidFill>
              <a:round/>
              <a:headEnd/>
              <a:tailEnd/>
            </a:ln>
            <a:effectLst>
              <a:outerShdw dist="38101" dir="3239996"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34840" name="Rectangle 6"/>
            <p:cNvSpPr>
              <a:spLocks noChangeArrowheads="1"/>
            </p:cNvSpPr>
            <p:nvPr/>
          </p:nvSpPr>
          <p:spPr bwMode="auto">
            <a:xfrm>
              <a:off x="1408113" y="1988071"/>
              <a:ext cx="1250950" cy="663035"/>
            </a:xfrm>
            <a:prstGeom prst="rect">
              <a:avLst/>
            </a:prstGeom>
            <a:noFill/>
            <a:ln w="9525">
              <a:noFill/>
              <a:miter lim="800000"/>
              <a:headEnd/>
              <a:tailEnd/>
            </a:ln>
          </p:spPr>
          <p:txBody>
            <a:bodyPr>
              <a:spAutoFit/>
            </a:bodyPr>
            <a:lstStyle/>
            <a:p>
              <a:pPr marL="0" lvl="1" algn="ctr">
                <a:lnSpc>
                  <a:spcPts val="1960"/>
                </a:lnSpc>
              </a:pPr>
              <a:r>
                <a:rPr lang="el-GR" b="1" dirty="0">
                  <a:solidFill>
                    <a:schemeClr val="tx1">
                      <a:lumMod val="65000"/>
                      <a:lumOff val="35000"/>
                    </a:schemeClr>
                  </a:solidFill>
                  <a:latin typeface="Calibri" charset="0"/>
                </a:rPr>
                <a:t>Χαράζει </a:t>
              </a:r>
              <a:r>
                <a:rPr lang="el-GR" sz="1600" dirty="0">
                  <a:solidFill>
                    <a:schemeClr val="tx1">
                      <a:lumMod val="65000"/>
                      <a:lumOff val="35000"/>
                    </a:schemeClr>
                  </a:solidFill>
                  <a:latin typeface="Calibri" charset="0"/>
                </a:rPr>
                <a:t>πολιτική</a:t>
              </a:r>
              <a:endParaRPr lang="en-US" sz="1600" dirty="0">
                <a:solidFill>
                  <a:schemeClr val="tx1">
                    <a:lumMod val="65000"/>
                    <a:lumOff val="35000"/>
                  </a:schemeClr>
                </a:solidFill>
                <a:latin typeface="Calibri" charset="0"/>
              </a:endParaRPr>
            </a:p>
          </p:txBody>
        </p:sp>
      </p:grpSp>
      <p:sp>
        <p:nvSpPr>
          <p:cNvPr id="21" name="TextBox 20"/>
          <p:cNvSpPr txBox="1">
            <a:spLocks noChangeArrowheads="1"/>
          </p:cNvSpPr>
          <p:nvPr/>
        </p:nvSpPr>
        <p:spPr bwMode="auto">
          <a:xfrm>
            <a:off x="5191125" y="2532063"/>
            <a:ext cx="2311400" cy="461962"/>
          </a:xfrm>
          <a:prstGeom prst="rect">
            <a:avLst/>
          </a:prstGeom>
          <a:noFill/>
          <a:ln w="9525">
            <a:noFill/>
            <a:miter lim="800000"/>
            <a:headEnd/>
            <a:tailEnd/>
          </a:ln>
        </p:spPr>
        <p:txBody>
          <a:bodyPr>
            <a:spAutoFit/>
          </a:bodyPr>
          <a:lstStyle/>
          <a:p>
            <a:pPr algn="ctr"/>
            <a:r>
              <a:rPr lang="el-GR" sz="2400" b="1">
                <a:solidFill>
                  <a:schemeClr val="bg1"/>
                </a:solidFill>
                <a:latin typeface="Calibri" charset="0"/>
                <a:cs typeface="Calibri" charset="0"/>
              </a:rPr>
              <a:t>ΠΕΡΙΛΑΜΒΑΝΕΙ</a:t>
            </a:r>
            <a:endParaRPr lang="en-US" sz="2400" b="1">
              <a:solidFill>
                <a:schemeClr val="bg1"/>
              </a:solidFill>
              <a:latin typeface="Calibri" charset="0"/>
              <a:cs typeface="Calibri" charset="0"/>
            </a:endParaRPr>
          </a:p>
        </p:txBody>
      </p:sp>
      <p:sp>
        <p:nvSpPr>
          <p:cNvPr id="22" name="TextBox 21"/>
          <p:cNvSpPr txBox="1">
            <a:spLocks noChangeArrowheads="1"/>
          </p:cNvSpPr>
          <p:nvPr/>
        </p:nvSpPr>
        <p:spPr bwMode="auto">
          <a:xfrm>
            <a:off x="4941888" y="3311589"/>
            <a:ext cx="2874962" cy="1754187"/>
          </a:xfrm>
          <a:prstGeom prst="rect">
            <a:avLst/>
          </a:prstGeom>
          <a:solidFill>
            <a:srgbClr val="F6BC1C">
              <a:alpha val="70000"/>
            </a:srgbClr>
          </a:solidFill>
          <a:ln w="9525">
            <a:noFill/>
            <a:miter lim="800000"/>
            <a:headEnd/>
            <a:tailEnd/>
          </a:ln>
        </p:spPr>
        <p:txBody>
          <a:bodyPr>
            <a:spAutoFit/>
          </a:bodyPr>
          <a:lstStyle/>
          <a:p>
            <a:pPr algn="ctr"/>
            <a:r>
              <a:rPr lang="el-GR" dirty="0" smtClean="0">
                <a:solidFill>
                  <a:srgbClr val="595959"/>
                </a:solidFill>
                <a:latin typeface="Calibri" charset="0"/>
                <a:cs typeface="Calibri" charset="0"/>
              </a:rPr>
              <a:t>Όλες </a:t>
            </a:r>
            <a:r>
              <a:rPr lang="el-GR" dirty="0">
                <a:solidFill>
                  <a:srgbClr val="595959"/>
                </a:solidFill>
                <a:latin typeface="Calibri" charset="0"/>
                <a:cs typeface="Calibri" charset="0"/>
              </a:rPr>
              <a:t>τις θεσμικές μονάδες  που είναι παραγωγοί </a:t>
            </a:r>
            <a:br>
              <a:rPr lang="el-GR" dirty="0">
                <a:solidFill>
                  <a:srgbClr val="595959"/>
                </a:solidFill>
                <a:latin typeface="Calibri" charset="0"/>
                <a:cs typeface="Calibri" charset="0"/>
              </a:rPr>
            </a:br>
            <a:r>
              <a:rPr lang="el-GR" dirty="0">
                <a:solidFill>
                  <a:srgbClr val="595959"/>
                </a:solidFill>
                <a:latin typeface="Calibri" charset="0"/>
                <a:cs typeface="Calibri" charset="0"/>
              </a:rPr>
              <a:t>μη εμπορεύσιμου προϊόντος και χρηματοδοτούνται κυρίως από </a:t>
            </a:r>
            <a:br>
              <a:rPr lang="el-GR" dirty="0">
                <a:solidFill>
                  <a:srgbClr val="595959"/>
                </a:solidFill>
                <a:latin typeface="Calibri" charset="0"/>
                <a:cs typeface="Calibri" charset="0"/>
              </a:rPr>
            </a:br>
            <a:r>
              <a:rPr lang="el-GR" b="1" dirty="0">
                <a:solidFill>
                  <a:srgbClr val="595959"/>
                </a:solidFill>
                <a:latin typeface="Calibri" charset="0"/>
                <a:cs typeface="Calibri" charset="0"/>
              </a:rPr>
              <a:t>υποχρεωτικές </a:t>
            </a:r>
            <a:r>
              <a:rPr lang="el-GR" b="1" dirty="0" smtClean="0">
                <a:solidFill>
                  <a:srgbClr val="595959"/>
                </a:solidFill>
                <a:latin typeface="Calibri" charset="0"/>
                <a:cs typeface="Calibri" charset="0"/>
              </a:rPr>
              <a:t>πληρωμές</a:t>
            </a:r>
            <a:endParaRPr lang="en-US" b="1" dirty="0">
              <a:solidFill>
                <a:srgbClr val="595959"/>
              </a:solidFill>
              <a:latin typeface="Calibri" charset="0"/>
              <a:cs typeface="Calibri" charset="0"/>
            </a:endParaRPr>
          </a:p>
        </p:txBody>
      </p:sp>
      <p:sp>
        <p:nvSpPr>
          <p:cNvPr id="23" name="TextBox 22"/>
          <p:cNvSpPr txBox="1">
            <a:spLocks noChangeArrowheads="1"/>
          </p:cNvSpPr>
          <p:nvPr/>
        </p:nvSpPr>
        <p:spPr bwMode="auto">
          <a:xfrm>
            <a:off x="4332288" y="5340350"/>
            <a:ext cx="4098925" cy="400050"/>
          </a:xfrm>
          <a:prstGeom prst="rect">
            <a:avLst/>
          </a:prstGeom>
          <a:noFill/>
          <a:ln w="9525">
            <a:noFill/>
            <a:miter lim="800000"/>
            <a:headEnd/>
            <a:tailEnd/>
          </a:ln>
        </p:spPr>
        <p:txBody>
          <a:bodyPr>
            <a:spAutoFit/>
          </a:bodyPr>
          <a:lstStyle/>
          <a:p>
            <a:pPr algn="ctr"/>
            <a:r>
              <a:rPr lang="el-GR" sz="2000" b="1" dirty="0">
                <a:solidFill>
                  <a:schemeClr val="bg1"/>
                </a:solidFill>
                <a:latin typeface="Calibri" charset="0"/>
                <a:cs typeface="Calibri" charset="0"/>
              </a:rPr>
              <a:t>ΥΠΟΤΟΜΕΙΣ ΓΕΝΙΚΗΣ ΚΥΒΕΡΝΗΣΗΣ</a:t>
            </a:r>
            <a:endParaRPr lang="en-US" sz="2000" b="1" dirty="0">
              <a:solidFill>
                <a:schemeClr val="bg1"/>
              </a:solidFill>
              <a:latin typeface="Calibri" charset="0"/>
              <a:cs typeface="Calibri" charset="0"/>
            </a:endParaRPr>
          </a:p>
        </p:txBody>
      </p:sp>
      <p:grpSp>
        <p:nvGrpSpPr>
          <p:cNvPr id="11" name="Group 28"/>
          <p:cNvGrpSpPr>
            <a:grpSpLocks/>
          </p:cNvGrpSpPr>
          <p:nvPr/>
        </p:nvGrpSpPr>
        <p:grpSpPr bwMode="auto">
          <a:xfrm>
            <a:off x="3436938" y="5805488"/>
            <a:ext cx="1906587" cy="542925"/>
            <a:chOff x="3800841" y="5814734"/>
            <a:chExt cx="1907417" cy="543383"/>
          </a:xfrm>
        </p:grpSpPr>
        <p:sp>
          <p:nvSpPr>
            <p:cNvPr id="24" name="Rounded Rectangle 23"/>
            <p:cNvSpPr/>
            <p:nvPr/>
          </p:nvSpPr>
          <p:spPr>
            <a:xfrm>
              <a:off x="3800841" y="5814734"/>
              <a:ext cx="1907417" cy="543383"/>
            </a:xfrm>
            <a:prstGeom prst="round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38" name="TextBox 26"/>
            <p:cNvSpPr txBox="1">
              <a:spLocks noChangeArrowheads="1"/>
            </p:cNvSpPr>
            <p:nvPr/>
          </p:nvSpPr>
          <p:spPr bwMode="auto">
            <a:xfrm>
              <a:off x="3828364" y="5814734"/>
              <a:ext cx="1877374" cy="523220"/>
            </a:xfrm>
            <a:prstGeom prst="rect">
              <a:avLst/>
            </a:prstGeom>
            <a:noFill/>
            <a:ln w="9525">
              <a:noFill/>
              <a:miter lim="800000"/>
              <a:headEnd/>
              <a:tailEnd/>
            </a:ln>
          </p:spPr>
          <p:txBody>
            <a:bodyPr wrap="none">
              <a:spAutoFit/>
            </a:bodyPr>
            <a:lstStyle/>
            <a:p>
              <a:pPr algn="ctr"/>
              <a:r>
                <a:rPr lang="el-GR" sz="1400" b="1" dirty="0">
                  <a:solidFill>
                    <a:srgbClr val="FFFFFF"/>
                  </a:solidFill>
                  <a:latin typeface="Calibri" charset="0"/>
                  <a:cs typeface="Calibri" charset="0"/>
                </a:rPr>
                <a:t>ΚΕΝΤΡΙΚΗ ΚΥΒΕΡΝΗΣΗ</a:t>
              </a:r>
            </a:p>
            <a:p>
              <a:pPr algn="ctr"/>
              <a:r>
                <a:rPr lang="el-GR" sz="1400" b="1" dirty="0">
                  <a:solidFill>
                    <a:srgbClr val="F3C830"/>
                  </a:solidFill>
                  <a:latin typeface="Calibri" charset="0"/>
                  <a:cs typeface="Calibri" charset="0"/>
                </a:rPr>
                <a:t>(</a:t>
              </a:r>
              <a:r>
                <a:rPr lang="en-US" sz="1400" b="1" dirty="0" smtClean="0">
                  <a:solidFill>
                    <a:srgbClr val="F3C830"/>
                  </a:solidFill>
                  <a:latin typeface="Calibri" charset="0"/>
                  <a:cs typeface="Calibri" charset="0"/>
                </a:rPr>
                <a:t>S</a:t>
              </a:r>
              <a:r>
                <a:rPr lang="el-GR" sz="1400" b="1" dirty="0" smtClean="0">
                  <a:solidFill>
                    <a:srgbClr val="F3C830"/>
                  </a:solidFill>
                  <a:latin typeface="Calibri" charset="0"/>
                  <a:cs typeface="Calibri" charset="0"/>
                </a:rPr>
                <a:t>.</a:t>
              </a:r>
              <a:r>
                <a:rPr lang="en-US" sz="1400" b="1" dirty="0" smtClean="0">
                  <a:solidFill>
                    <a:srgbClr val="F3C830"/>
                  </a:solidFill>
                  <a:latin typeface="Calibri" charset="0"/>
                  <a:cs typeface="Calibri" charset="0"/>
                </a:rPr>
                <a:t>1311</a:t>
              </a:r>
              <a:r>
                <a:rPr lang="en-US" sz="1400" b="1" dirty="0">
                  <a:solidFill>
                    <a:srgbClr val="F3C830"/>
                  </a:solidFill>
                  <a:latin typeface="Calibri" charset="0"/>
                  <a:cs typeface="Calibri" charset="0"/>
                </a:rPr>
                <a:t>)</a:t>
              </a:r>
            </a:p>
          </p:txBody>
        </p:sp>
      </p:grpSp>
      <p:grpSp>
        <p:nvGrpSpPr>
          <p:cNvPr id="13" name="Group 30"/>
          <p:cNvGrpSpPr>
            <a:grpSpLocks/>
          </p:cNvGrpSpPr>
          <p:nvPr/>
        </p:nvGrpSpPr>
        <p:grpSpPr bwMode="auto">
          <a:xfrm>
            <a:off x="5437188" y="5805488"/>
            <a:ext cx="1928812" cy="542925"/>
            <a:chOff x="3800841" y="5814734"/>
            <a:chExt cx="1928702" cy="543383"/>
          </a:xfrm>
        </p:grpSpPr>
        <p:sp>
          <p:nvSpPr>
            <p:cNvPr id="32" name="Rounded Rectangle 31"/>
            <p:cNvSpPr/>
            <p:nvPr/>
          </p:nvSpPr>
          <p:spPr>
            <a:xfrm>
              <a:off x="3800841" y="5814734"/>
              <a:ext cx="1908066" cy="543383"/>
            </a:xfrm>
            <a:prstGeom prst="round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36" name="TextBox 32"/>
            <p:cNvSpPr txBox="1">
              <a:spLocks noChangeArrowheads="1"/>
            </p:cNvSpPr>
            <p:nvPr/>
          </p:nvSpPr>
          <p:spPr bwMode="auto">
            <a:xfrm>
              <a:off x="3804567" y="5814734"/>
              <a:ext cx="1924976" cy="523220"/>
            </a:xfrm>
            <a:prstGeom prst="rect">
              <a:avLst/>
            </a:prstGeom>
            <a:noFill/>
            <a:ln w="9525">
              <a:noFill/>
              <a:miter lim="800000"/>
              <a:headEnd/>
              <a:tailEnd/>
            </a:ln>
          </p:spPr>
          <p:txBody>
            <a:bodyPr wrap="none">
              <a:spAutoFit/>
            </a:bodyPr>
            <a:lstStyle/>
            <a:p>
              <a:pPr algn="ctr"/>
              <a:r>
                <a:rPr lang="el-GR" sz="1400" b="1" dirty="0">
                  <a:solidFill>
                    <a:srgbClr val="FFFFFF"/>
                  </a:solidFill>
                  <a:latin typeface="Calibri" charset="0"/>
                  <a:cs typeface="Calibri" charset="0"/>
                </a:rPr>
                <a:t>ΤΟΠΙΚΗ ΑΥΤΟΔΙΟΙΚΗΣΗ</a:t>
              </a:r>
            </a:p>
            <a:p>
              <a:pPr algn="ctr"/>
              <a:r>
                <a:rPr lang="el-GR" sz="1400" b="1" dirty="0">
                  <a:solidFill>
                    <a:srgbClr val="F3C830"/>
                  </a:solidFill>
                  <a:latin typeface="Calibri" charset="0"/>
                  <a:cs typeface="Calibri" charset="0"/>
                </a:rPr>
                <a:t>(</a:t>
              </a:r>
              <a:r>
                <a:rPr lang="en-US" sz="1400" b="1" dirty="0" smtClean="0">
                  <a:solidFill>
                    <a:srgbClr val="F3C830"/>
                  </a:solidFill>
                  <a:latin typeface="Calibri" charset="0"/>
                  <a:cs typeface="Calibri" charset="0"/>
                </a:rPr>
                <a:t>S</a:t>
              </a:r>
              <a:r>
                <a:rPr lang="el-GR" sz="1400" b="1" dirty="0" smtClean="0">
                  <a:solidFill>
                    <a:srgbClr val="F3C830"/>
                  </a:solidFill>
                  <a:latin typeface="Calibri" charset="0"/>
                  <a:cs typeface="Calibri" charset="0"/>
                </a:rPr>
                <a:t>.</a:t>
              </a:r>
              <a:r>
                <a:rPr lang="en-US" sz="1400" b="1" dirty="0" smtClean="0">
                  <a:solidFill>
                    <a:srgbClr val="F3C830"/>
                  </a:solidFill>
                  <a:latin typeface="Calibri" charset="0"/>
                  <a:cs typeface="Calibri" charset="0"/>
                </a:rPr>
                <a:t>131</a:t>
              </a:r>
              <a:r>
                <a:rPr lang="el-GR" sz="1400" b="1" dirty="0" smtClean="0">
                  <a:solidFill>
                    <a:srgbClr val="F3C830"/>
                  </a:solidFill>
                  <a:latin typeface="Calibri" charset="0"/>
                  <a:cs typeface="Calibri" charset="0"/>
                </a:rPr>
                <a:t>3</a:t>
              </a:r>
              <a:r>
                <a:rPr lang="en-US" sz="1400" b="1" dirty="0">
                  <a:solidFill>
                    <a:srgbClr val="F3C830"/>
                  </a:solidFill>
                  <a:latin typeface="Calibri" charset="0"/>
                  <a:cs typeface="Calibri" charset="0"/>
                </a:rPr>
                <a:t>)</a:t>
              </a:r>
            </a:p>
          </p:txBody>
        </p:sp>
      </p:grpSp>
      <p:grpSp>
        <p:nvGrpSpPr>
          <p:cNvPr id="15" name="Group 33"/>
          <p:cNvGrpSpPr>
            <a:grpSpLocks/>
          </p:cNvGrpSpPr>
          <p:nvPr/>
        </p:nvGrpSpPr>
        <p:grpSpPr bwMode="auto">
          <a:xfrm>
            <a:off x="7375525" y="5805488"/>
            <a:ext cx="2022475" cy="542925"/>
            <a:chOff x="3755936" y="5814734"/>
            <a:chExt cx="2022246" cy="543383"/>
          </a:xfrm>
        </p:grpSpPr>
        <p:sp>
          <p:nvSpPr>
            <p:cNvPr id="35" name="Rounded Rectangle 34"/>
            <p:cNvSpPr/>
            <p:nvPr/>
          </p:nvSpPr>
          <p:spPr>
            <a:xfrm>
              <a:off x="3800381" y="5814734"/>
              <a:ext cx="1907959" cy="543383"/>
            </a:xfrm>
            <a:prstGeom prst="round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34" name="TextBox 35"/>
            <p:cNvSpPr txBox="1">
              <a:spLocks noChangeArrowheads="1"/>
            </p:cNvSpPr>
            <p:nvPr/>
          </p:nvSpPr>
          <p:spPr bwMode="auto">
            <a:xfrm>
              <a:off x="3755936" y="5814734"/>
              <a:ext cx="2022246" cy="507831"/>
            </a:xfrm>
            <a:prstGeom prst="rect">
              <a:avLst/>
            </a:prstGeom>
            <a:noFill/>
            <a:ln w="9525">
              <a:noFill/>
              <a:miter lim="800000"/>
              <a:headEnd/>
              <a:tailEnd/>
            </a:ln>
          </p:spPr>
          <p:txBody>
            <a:bodyPr wrap="none">
              <a:spAutoFit/>
            </a:bodyPr>
            <a:lstStyle/>
            <a:p>
              <a:pPr algn="ctr"/>
              <a:r>
                <a:rPr lang="el-GR" sz="1300" b="1" dirty="0">
                  <a:solidFill>
                    <a:srgbClr val="FFFFFF"/>
                  </a:solidFill>
                  <a:latin typeface="Calibri" charset="0"/>
                  <a:cs typeface="Calibri" charset="0"/>
                </a:rPr>
                <a:t>ΟΡΓΑΝΙΣΜΟΙ ΚΟΙΝΩΝΙΚΗΣ</a:t>
              </a:r>
            </a:p>
            <a:p>
              <a:pPr algn="ctr"/>
              <a:r>
                <a:rPr lang="el-GR" sz="1400" b="1" dirty="0">
                  <a:solidFill>
                    <a:srgbClr val="FFFFFF"/>
                  </a:solidFill>
                  <a:latin typeface="Calibri" charset="0"/>
                  <a:cs typeface="Calibri" charset="0"/>
                </a:rPr>
                <a:t>ΑΣΦΑΛΙΣΗΣ </a:t>
              </a:r>
              <a:r>
                <a:rPr lang="el-GR" sz="1400" b="1" dirty="0">
                  <a:solidFill>
                    <a:srgbClr val="F3C830"/>
                  </a:solidFill>
                  <a:latin typeface="Calibri" charset="0"/>
                  <a:cs typeface="Calibri" charset="0"/>
                </a:rPr>
                <a:t>(</a:t>
              </a:r>
              <a:r>
                <a:rPr lang="en-US" sz="1400" b="1" dirty="0" smtClean="0">
                  <a:solidFill>
                    <a:srgbClr val="F3C830"/>
                  </a:solidFill>
                  <a:latin typeface="Calibri" charset="0"/>
                  <a:cs typeface="Calibri" charset="0"/>
                </a:rPr>
                <a:t>S</a:t>
              </a:r>
              <a:r>
                <a:rPr lang="el-GR" sz="1400" b="1" dirty="0" smtClean="0">
                  <a:solidFill>
                    <a:srgbClr val="F3C830"/>
                  </a:solidFill>
                  <a:latin typeface="Calibri" charset="0"/>
                  <a:cs typeface="Calibri" charset="0"/>
                </a:rPr>
                <a:t>.</a:t>
              </a:r>
              <a:r>
                <a:rPr lang="en-US" sz="1400" b="1" dirty="0" smtClean="0">
                  <a:solidFill>
                    <a:srgbClr val="F3C830"/>
                  </a:solidFill>
                  <a:latin typeface="Calibri" charset="0"/>
                  <a:cs typeface="Calibri" charset="0"/>
                </a:rPr>
                <a:t>131</a:t>
              </a:r>
              <a:r>
                <a:rPr lang="el-GR" sz="1400" b="1" dirty="0" smtClean="0">
                  <a:solidFill>
                    <a:srgbClr val="F3C830"/>
                  </a:solidFill>
                  <a:latin typeface="Calibri" charset="0"/>
                  <a:cs typeface="Calibri" charset="0"/>
                </a:rPr>
                <a:t>4</a:t>
              </a:r>
              <a:r>
                <a:rPr lang="en-US" sz="1400" b="1" dirty="0">
                  <a:solidFill>
                    <a:srgbClr val="F3C830"/>
                  </a:solidFill>
                  <a:latin typeface="Calibri" charset="0"/>
                  <a:cs typeface="Calibri" charset="0"/>
                </a:rPr>
                <a:t>)</a:t>
              </a:r>
            </a:p>
          </p:txBody>
        </p:sp>
      </p:grpSp>
      <p:sp>
        <p:nvSpPr>
          <p:cNvPr id="34832" name="Slide Number Placeholder 32"/>
          <p:cNvSpPr>
            <a:spLocks noGrp="1"/>
          </p:cNvSpPr>
          <p:nvPr>
            <p:ph type="sldNum" sz="quarter" idx="10"/>
          </p:nvPr>
        </p:nvSpPr>
        <p:spPr bwMode="auto">
          <a:noFill/>
          <a:ln>
            <a:miter lim="800000"/>
            <a:headEnd/>
            <a:tailEnd/>
          </a:ln>
        </p:spPr>
        <p:txBody>
          <a:bodyPr/>
          <a:lstStyle/>
          <a:p>
            <a:fld id="{88E7CAF7-4F84-45BC-B390-68A7B8FDFC9C}" type="slidenum">
              <a:rPr lang="en-US"/>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lide(from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lide(from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lide(from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340"/>
                                        </p:tgtEl>
                                        <p:attrNameLst>
                                          <p:attrName>style.visibility</p:attrName>
                                        </p:attrNameLst>
                                      </p:cBhvr>
                                      <p:to>
                                        <p:strVal val="visible"/>
                                      </p:to>
                                    </p:set>
                                    <p:animEffect transition="in" filter="fade">
                                      <p:cBhvr>
                                        <p:cTn id="36" dur="500"/>
                                        <p:tgtEl>
                                          <p:spTgt spid="14340"/>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slide(fromBottom)">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slide(fromTo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slide(fromTop)">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1"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slide(fromTop)">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1"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slide(fromTop)">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animBg="1"/>
      <p:bldP spid="23"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 name="TextBox 4"/>
          <p:cNvSpPr txBox="1">
            <a:spLocks noChangeArrowheads="1"/>
          </p:cNvSpPr>
          <p:nvPr/>
        </p:nvSpPr>
        <p:spPr bwMode="auto">
          <a:xfrm>
            <a:off x="293688" y="4541838"/>
            <a:ext cx="835025" cy="1631950"/>
          </a:xfrm>
          <a:prstGeom prst="rect">
            <a:avLst/>
          </a:prstGeom>
          <a:noFill/>
          <a:ln w="9525">
            <a:noFill/>
            <a:miter lim="800000"/>
            <a:headEnd/>
            <a:tailEnd/>
          </a:ln>
        </p:spPr>
        <p:txBody>
          <a:bodyPr wrap="none">
            <a:spAutoFit/>
          </a:bodyPr>
          <a:lstStyle/>
          <a:p>
            <a:r>
              <a:rPr lang="el-GR" sz="10000" b="1" dirty="0">
                <a:solidFill>
                  <a:srgbClr val="FFCC00"/>
                </a:solidFill>
                <a:latin typeface="Calibri" charset="0"/>
                <a:cs typeface="Calibri" charset="0"/>
              </a:rPr>
              <a:t>3</a:t>
            </a:r>
            <a:endParaRPr lang="en-US" sz="10000" b="1" dirty="0">
              <a:solidFill>
                <a:srgbClr val="FFCC00"/>
              </a:solidFill>
              <a:latin typeface="Calibri" charset="0"/>
              <a:cs typeface="Calibri" charset="0"/>
            </a:endParaRPr>
          </a:p>
        </p:txBody>
      </p:sp>
      <p:sp>
        <p:nvSpPr>
          <p:cNvPr id="35843"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ΕΝΤΑΞΗ ΦΟΡΕΑ ΣΤΗ ΓΕΝΙΚΗ ΚΥΒΕΡΝΗΣΗ</a:t>
            </a:r>
            <a:endParaRPr lang="en-US" sz="2400" smtClean="0">
              <a:solidFill>
                <a:srgbClr val="595959"/>
              </a:solidFill>
            </a:endParaRPr>
          </a:p>
        </p:txBody>
      </p:sp>
      <p:sp>
        <p:nvSpPr>
          <p:cNvPr id="21" name="TextBox 20"/>
          <p:cNvSpPr txBox="1">
            <a:spLocks noChangeArrowheads="1"/>
          </p:cNvSpPr>
          <p:nvPr/>
        </p:nvSpPr>
        <p:spPr bwMode="auto">
          <a:xfrm>
            <a:off x="5726113" y="2486025"/>
            <a:ext cx="3762375" cy="1077913"/>
          </a:xfrm>
          <a:prstGeom prst="rect">
            <a:avLst/>
          </a:prstGeom>
          <a:noFill/>
          <a:ln w="9525">
            <a:noFill/>
            <a:miter lim="800000"/>
            <a:headEnd/>
            <a:tailEnd/>
          </a:ln>
        </p:spPr>
        <p:txBody>
          <a:bodyPr>
            <a:spAutoFit/>
          </a:bodyPr>
          <a:lstStyle/>
          <a:p>
            <a:r>
              <a:rPr lang="el-GR" sz="1600" dirty="0">
                <a:solidFill>
                  <a:srgbClr val="5F5F5F"/>
                </a:solidFill>
              </a:rPr>
              <a:t>Ο φορέας πρέπει να αποτελεί θεσμική μονάδα (να έχει </a:t>
            </a:r>
            <a:r>
              <a:rPr lang="el-GR" sz="1600" b="1" dirty="0">
                <a:solidFill>
                  <a:srgbClr val="5F5F5F"/>
                </a:solidFill>
              </a:rPr>
              <a:t>αυτονομία</a:t>
            </a:r>
            <a:r>
              <a:rPr lang="el-GR" sz="1600" dirty="0">
                <a:solidFill>
                  <a:srgbClr val="5F5F5F"/>
                </a:solidFill>
              </a:rPr>
              <a:t> στη λήψη των αποφάσεων και να τηρεί </a:t>
            </a:r>
            <a:r>
              <a:rPr lang="el-GR" sz="1600" b="1" dirty="0">
                <a:solidFill>
                  <a:srgbClr val="5F5F5F"/>
                </a:solidFill>
              </a:rPr>
              <a:t>πλήρη σειρά λογαριασμών</a:t>
            </a:r>
            <a:r>
              <a:rPr lang="el-GR" sz="1600" dirty="0" smtClean="0">
                <a:solidFill>
                  <a:srgbClr val="5F5F5F"/>
                </a:solidFill>
              </a:rPr>
              <a:t>)</a:t>
            </a:r>
            <a:endParaRPr lang="el-GR" sz="1600" b="1" dirty="0">
              <a:solidFill>
                <a:srgbClr val="5F5F5F"/>
              </a:solidFill>
            </a:endParaRPr>
          </a:p>
        </p:txBody>
      </p:sp>
      <p:sp>
        <p:nvSpPr>
          <p:cNvPr id="32" name="TextBox 4"/>
          <p:cNvSpPr txBox="1">
            <a:spLocks noChangeArrowheads="1"/>
          </p:cNvSpPr>
          <p:nvPr/>
        </p:nvSpPr>
        <p:spPr bwMode="auto">
          <a:xfrm>
            <a:off x="282575" y="2983589"/>
            <a:ext cx="835025" cy="1631950"/>
          </a:xfrm>
          <a:prstGeom prst="rect">
            <a:avLst/>
          </a:prstGeom>
          <a:noFill/>
          <a:ln w="9525">
            <a:noFill/>
            <a:miter lim="800000"/>
            <a:headEnd/>
            <a:tailEnd/>
          </a:ln>
        </p:spPr>
        <p:txBody>
          <a:bodyPr wrap="none">
            <a:spAutoFit/>
          </a:bodyPr>
          <a:lstStyle/>
          <a:p>
            <a:r>
              <a:rPr lang="el-GR" sz="10000" b="1" dirty="0">
                <a:solidFill>
                  <a:srgbClr val="FFCC00"/>
                </a:solidFill>
                <a:latin typeface="Calibri" charset="0"/>
                <a:cs typeface="Calibri" charset="0"/>
              </a:rPr>
              <a:t>2</a:t>
            </a:r>
            <a:endParaRPr lang="en-US" sz="10000" b="1" dirty="0">
              <a:solidFill>
                <a:srgbClr val="FFCC00"/>
              </a:solidFill>
              <a:latin typeface="Calibri" charset="0"/>
              <a:cs typeface="Calibri" charset="0"/>
            </a:endParaRPr>
          </a:p>
        </p:txBody>
      </p:sp>
      <p:sp>
        <p:nvSpPr>
          <p:cNvPr id="33" name="TextBox 4"/>
          <p:cNvSpPr txBox="1">
            <a:spLocks noChangeArrowheads="1"/>
          </p:cNvSpPr>
          <p:nvPr/>
        </p:nvSpPr>
        <p:spPr bwMode="auto">
          <a:xfrm>
            <a:off x="271463" y="1417257"/>
            <a:ext cx="833437" cy="1630362"/>
          </a:xfrm>
          <a:prstGeom prst="rect">
            <a:avLst/>
          </a:prstGeom>
          <a:noFill/>
          <a:ln w="9525">
            <a:noFill/>
            <a:miter lim="800000"/>
            <a:headEnd/>
            <a:tailEnd/>
          </a:ln>
        </p:spPr>
        <p:txBody>
          <a:bodyPr wrap="none">
            <a:spAutoFit/>
          </a:bodyPr>
          <a:lstStyle/>
          <a:p>
            <a:r>
              <a:rPr lang="el-GR" sz="10000" b="1" dirty="0">
                <a:solidFill>
                  <a:srgbClr val="FFCC00"/>
                </a:solidFill>
                <a:latin typeface="Calibri" charset="0"/>
                <a:cs typeface="Calibri" charset="0"/>
              </a:rPr>
              <a:t>1</a:t>
            </a:r>
            <a:endParaRPr lang="en-US" sz="10000" b="1" dirty="0">
              <a:solidFill>
                <a:srgbClr val="FFCC00"/>
              </a:solidFill>
              <a:latin typeface="Calibri" charset="0"/>
              <a:cs typeface="Calibri" charset="0"/>
            </a:endParaRPr>
          </a:p>
        </p:txBody>
      </p:sp>
      <p:sp>
        <p:nvSpPr>
          <p:cNvPr id="25" name="TextBox 3"/>
          <p:cNvSpPr txBox="1">
            <a:spLocks noChangeArrowheads="1"/>
          </p:cNvSpPr>
          <p:nvPr/>
        </p:nvSpPr>
        <p:spPr bwMode="auto">
          <a:xfrm>
            <a:off x="922338" y="1767419"/>
            <a:ext cx="4114800" cy="974198"/>
          </a:xfrm>
          <a:prstGeom prst="rect">
            <a:avLst/>
          </a:prstGeom>
          <a:noFill/>
          <a:ln w="9525">
            <a:noFill/>
            <a:miter lim="800000"/>
            <a:headEnd/>
            <a:tailEnd/>
          </a:ln>
        </p:spPr>
        <p:txBody>
          <a:bodyPr>
            <a:spAutoFit/>
          </a:bodyPr>
          <a:lstStyle/>
          <a:p>
            <a:pPr>
              <a:lnSpc>
                <a:spcPts val="2340"/>
              </a:lnSpc>
            </a:pPr>
            <a:r>
              <a:rPr lang="el-GR" sz="2200" b="1" dirty="0">
                <a:solidFill>
                  <a:srgbClr val="7F7F7F"/>
                </a:solidFill>
              </a:rPr>
              <a:t>Εφαρμόζονται </a:t>
            </a:r>
            <a:br>
              <a:rPr lang="el-GR" sz="2200" b="1" dirty="0">
                <a:solidFill>
                  <a:srgbClr val="7F7F7F"/>
                </a:solidFill>
              </a:rPr>
            </a:br>
            <a:r>
              <a:rPr lang="el-GR" sz="2200" b="1" dirty="0">
                <a:solidFill>
                  <a:srgbClr val="7F7F7F"/>
                </a:solidFill>
              </a:rPr>
              <a:t>τα κριτήρια </a:t>
            </a:r>
            <a:r>
              <a:rPr lang="en-US" sz="2200" b="1" dirty="0">
                <a:solidFill>
                  <a:srgbClr val="7F7F7F"/>
                </a:solidFill>
              </a:rPr>
              <a:t>ESA 2010</a:t>
            </a:r>
            <a:r>
              <a:rPr lang="el-GR" sz="2200" b="1" dirty="0">
                <a:solidFill>
                  <a:srgbClr val="7F7F7F"/>
                </a:solidFill>
              </a:rPr>
              <a:t> </a:t>
            </a:r>
            <a:br>
              <a:rPr lang="el-GR" sz="2200" b="1" dirty="0">
                <a:solidFill>
                  <a:srgbClr val="7F7F7F"/>
                </a:solidFill>
              </a:rPr>
            </a:br>
            <a:r>
              <a:rPr lang="en-US" dirty="0">
                <a:solidFill>
                  <a:srgbClr val="7F7F7F"/>
                </a:solidFill>
              </a:rPr>
              <a:t>(</a:t>
            </a:r>
            <a:r>
              <a:rPr lang="el-GR" dirty="0">
                <a:solidFill>
                  <a:srgbClr val="7F7F7F"/>
                </a:solidFill>
              </a:rPr>
              <a:t>κεφ.</a:t>
            </a:r>
            <a:r>
              <a:rPr lang="el-GR" dirty="0" smtClean="0">
                <a:solidFill>
                  <a:srgbClr val="7F7F7F"/>
                </a:solidFill>
              </a:rPr>
              <a:t> 2, 3 και </a:t>
            </a:r>
            <a:r>
              <a:rPr lang="el-GR" dirty="0">
                <a:solidFill>
                  <a:srgbClr val="7F7F7F"/>
                </a:solidFill>
              </a:rPr>
              <a:t>20)</a:t>
            </a:r>
          </a:p>
        </p:txBody>
      </p:sp>
      <p:sp>
        <p:nvSpPr>
          <p:cNvPr id="35" name="TextBox 3"/>
          <p:cNvSpPr txBox="1">
            <a:spLocks noChangeArrowheads="1"/>
          </p:cNvSpPr>
          <p:nvPr/>
        </p:nvSpPr>
        <p:spPr bwMode="auto">
          <a:xfrm>
            <a:off x="1014413" y="5001046"/>
            <a:ext cx="4114800" cy="768350"/>
          </a:xfrm>
          <a:prstGeom prst="rect">
            <a:avLst/>
          </a:prstGeom>
          <a:noFill/>
          <a:ln w="9525">
            <a:noFill/>
            <a:miter lim="800000"/>
            <a:headEnd/>
            <a:tailEnd/>
          </a:ln>
        </p:spPr>
        <p:txBody>
          <a:bodyPr>
            <a:spAutoFit/>
          </a:bodyPr>
          <a:lstStyle/>
          <a:p>
            <a:r>
              <a:rPr lang="el-GR" sz="2200" b="1" dirty="0" smtClean="0">
                <a:solidFill>
                  <a:srgbClr val="7F7F7F"/>
                </a:solidFill>
              </a:rPr>
              <a:t>Καταχωρίζεται </a:t>
            </a:r>
            <a:r>
              <a:rPr lang="el-GR" sz="2200" b="1" dirty="0">
                <a:solidFill>
                  <a:srgbClr val="7F7F7F"/>
                </a:solidFill>
              </a:rPr>
              <a:t>στο Μητρώο Φορέων Γενικής Κυβέρνησης</a:t>
            </a:r>
            <a:endParaRPr lang="el-GR" sz="2200" dirty="0">
              <a:solidFill>
                <a:srgbClr val="7F7F7F"/>
              </a:solidFill>
            </a:endParaRPr>
          </a:p>
        </p:txBody>
      </p:sp>
      <p:sp>
        <p:nvSpPr>
          <p:cNvPr id="42" name="TextBox 41"/>
          <p:cNvSpPr txBox="1">
            <a:spLocks noChangeArrowheads="1"/>
          </p:cNvSpPr>
          <p:nvPr/>
        </p:nvSpPr>
        <p:spPr bwMode="auto">
          <a:xfrm>
            <a:off x="5759450" y="4332288"/>
            <a:ext cx="3762375" cy="584200"/>
          </a:xfrm>
          <a:prstGeom prst="rect">
            <a:avLst/>
          </a:prstGeom>
          <a:noFill/>
          <a:ln w="9525">
            <a:noFill/>
            <a:miter lim="800000"/>
            <a:headEnd/>
            <a:tailEnd/>
          </a:ln>
        </p:spPr>
        <p:txBody>
          <a:bodyPr>
            <a:spAutoFit/>
          </a:bodyPr>
          <a:lstStyle/>
          <a:p>
            <a:r>
              <a:rPr lang="el-GR" sz="1600" dirty="0">
                <a:solidFill>
                  <a:srgbClr val="5F5F5F"/>
                </a:solidFill>
              </a:rPr>
              <a:t>Ο φορέας πρέπει να </a:t>
            </a:r>
            <a:r>
              <a:rPr lang="el-GR" sz="1600" b="1" dirty="0">
                <a:solidFill>
                  <a:srgbClr val="5F5F5F"/>
                </a:solidFill>
              </a:rPr>
              <a:t>ελέγχεται από τη Γενική Κυβέρνηση</a:t>
            </a:r>
          </a:p>
        </p:txBody>
      </p:sp>
      <p:sp>
        <p:nvSpPr>
          <p:cNvPr id="43" name="TextBox 42"/>
          <p:cNvSpPr txBox="1">
            <a:spLocks noChangeArrowheads="1"/>
          </p:cNvSpPr>
          <p:nvPr/>
        </p:nvSpPr>
        <p:spPr bwMode="auto">
          <a:xfrm>
            <a:off x="5726113" y="3638550"/>
            <a:ext cx="3762375" cy="584200"/>
          </a:xfrm>
          <a:prstGeom prst="rect">
            <a:avLst/>
          </a:prstGeom>
          <a:noFill/>
          <a:ln w="9525">
            <a:noFill/>
            <a:miter lim="800000"/>
            <a:headEnd/>
            <a:tailEnd/>
          </a:ln>
        </p:spPr>
        <p:txBody>
          <a:bodyPr>
            <a:spAutoFit/>
          </a:bodyPr>
          <a:lstStyle/>
          <a:p>
            <a:r>
              <a:rPr lang="el-GR" sz="1600" dirty="0">
                <a:solidFill>
                  <a:srgbClr val="5F5F5F"/>
                </a:solidFill>
              </a:rPr>
              <a:t>Ο </a:t>
            </a:r>
            <a:r>
              <a:rPr lang="el-GR" sz="1600" b="1" dirty="0">
                <a:solidFill>
                  <a:srgbClr val="5F5F5F"/>
                </a:solidFill>
              </a:rPr>
              <a:t>λόγος πωλήσεων προς το κόστος παραγωγής</a:t>
            </a:r>
            <a:r>
              <a:rPr lang="el-GR" sz="1600" b="1" dirty="0" smtClean="0">
                <a:solidFill>
                  <a:srgbClr val="5F5F5F"/>
                </a:solidFill>
              </a:rPr>
              <a:t> </a:t>
            </a:r>
            <a:r>
              <a:rPr lang="el-GR" sz="1600" dirty="0" smtClean="0">
                <a:solidFill>
                  <a:srgbClr val="5F5F5F"/>
                </a:solidFill>
              </a:rPr>
              <a:t>πρέπει</a:t>
            </a:r>
            <a:r>
              <a:rPr lang="el-GR" sz="1600" b="1" dirty="0" smtClean="0">
                <a:solidFill>
                  <a:srgbClr val="5F5F5F"/>
                </a:solidFill>
              </a:rPr>
              <a:t> </a:t>
            </a:r>
            <a:r>
              <a:rPr lang="el-GR" sz="1600" dirty="0" smtClean="0">
                <a:solidFill>
                  <a:srgbClr val="5F5F5F"/>
                </a:solidFill>
              </a:rPr>
              <a:t>να </a:t>
            </a:r>
            <a:r>
              <a:rPr lang="el-GR" sz="1600" dirty="0">
                <a:solidFill>
                  <a:srgbClr val="5F5F5F"/>
                </a:solidFill>
              </a:rPr>
              <a:t>είναι </a:t>
            </a:r>
            <a:r>
              <a:rPr lang="el-GR" sz="1600" b="1" dirty="0">
                <a:solidFill>
                  <a:srgbClr val="5F5F5F"/>
                </a:solidFill>
              </a:rPr>
              <a:t>&lt;50%</a:t>
            </a:r>
          </a:p>
        </p:txBody>
      </p:sp>
      <p:sp>
        <p:nvSpPr>
          <p:cNvPr id="35852" name="Slide Number Placeholder 14"/>
          <p:cNvSpPr>
            <a:spLocks noGrp="1"/>
          </p:cNvSpPr>
          <p:nvPr>
            <p:ph type="sldNum" sz="quarter" idx="10"/>
          </p:nvPr>
        </p:nvSpPr>
        <p:spPr bwMode="auto">
          <a:noFill/>
          <a:ln>
            <a:miter lim="800000"/>
            <a:headEnd/>
            <a:tailEnd/>
          </a:ln>
        </p:spPr>
        <p:txBody>
          <a:bodyPr/>
          <a:lstStyle/>
          <a:p>
            <a:fld id="{B5172DFE-2486-4F78-A63A-53FB45344208}" type="slidenum">
              <a:rPr lang="en-US"/>
              <a:pPr/>
              <a:t>27</a:t>
            </a:fld>
            <a:endParaRPr lang="en-US"/>
          </a:p>
        </p:txBody>
      </p:sp>
      <p:grpSp>
        <p:nvGrpSpPr>
          <p:cNvPr id="30" name="Group 29"/>
          <p:cNvGrpSpPr/>
          <p:nvPr/>
        </p:nvGrpSpPr>
        <p:grpSpPr>
          <a:xfrm>
            <a:off x="1014413" y="2354095"/>
            <a:ext cx="6514792" cy="2676136"/>
            <a:chOff x="1014413" y="2354095"/>
            <a:chExt cx="6514792" cy="2676136"/>
          </a:xfrm>
        </p:grpSpPr>
        <p:sp>
          <p:nvSpPr>
            <p:cNvPr id="22" name="Right Arrow 21"/>
            <p:cNvSpPr/>
            <p:nvPr/>
          </p:nvSpPr>
          <p:spPr bwMode="auto">
            <a:xfrm>
              <a:off x="4537075" y="3371279"/>
              <a:ext cx="950913" cy="958850"/>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54" name="TextBox 3"/>
            <p:cNvSpPr txBox="1">
              <a:spLocks noChangeArrowheads="1"/>
            </p:cNvSpPr>
            <p:nvPr/>
          </p:nvSpPr>
          <p:spPr bwMode="auto">
            <a:xfrm>
              <a:off x="1014413" y="3303573"/>
              <a:ext cx="4114520" cy="1020792"/>
            </a:xfrm>
            <a:prstGeom prst="rect">
              <a:avLst/>
            </a:prstGeom>
            <a:noFill/>
            <a:ln w="9525">
              <a:noFill/>
              <a:miter lim="800000"/>
              <a:headEnd/>
              <a:tailEnd/>
            </a:ln>
          </p:spPr>
          <p:txBody>
            <a:bodyPr>
              <a:spAutoFit/>
            </a:bodyPr>
            <a:lstStyle/>
            <a:p>
              <a:pPr>
                <a:lnSpc>
                  <a:spcPts val="2440"/>
                </a:lnSpc>
              </a:pPr>
              <a:r>
                <a:rPr lang="el-GR" sz="2200" b="1" dirty="0">
                  <a:solidFill>
                    <a:srgbClr val="7F7F7F"/>
                  </a:solidFill>
                </a:rPr>
                <a:t>Εξετάζονται </a:t>
              </a:r>
              <a:br>
                <a:rPr lang="el-GR" sz="2200" b="1" dirty="0">
                  <a:solidFill>
                    <a:srgbClr val="7F7F7F"/>
                  </a:solidFill>
                </a:rPr>
              </a:br>
              <a:r>
                <a:rPr lang="el-GR" sz="2200" dirty="0">
                  <a:solidFill>
                    <a:srgbClr val="7F7F7F"/>
                  </a:solidFill>
                </a:rPr>
                <a:t>το</a:t>
              </a:r>
              <a:r>
                <a:rPr lang="el-GR" sz="2200" b="1" dirty="0">
                  <a:solidFill>
                    <a:srgbClr val="7F7F7F"/>
                  </a:solidFill>
                </a:rPr>
                <a:t> θεσμικό πλαίσιο </a:t>
              </a:r>
              <a:r>
                <a:rPr lang="el-GR" sz="2200" dirty="0" smtClean="0">
                  <a:solidFill>
                    <a:srgbClr val="7F7F7F"/>
                  </a:solidFill>
                </a:rPr>
                <a:t>και</a:t>
              </a:r>
              <a:br>
                <a:rPr lang="el-GR" sz="2200" dirty="0" smtClean="0">
                  <a:solidFill>
                    <a:srgbClr val="7F7F7F"/>
                  </a:solidFill>
                </a:rPr>
              </a:br>
              <a:r>
                <a:rPr lang="el-GR" sz="2200" dirty="0" smtClean="0">
                  <a:solidFill>
                    <a:srgbClr val="7F7F7F"/>
                  </a:solidFill>
                </a:rPr>
                <a:t>τα </a:t>
              </a:r>
              <a:r>
                <a:rPr lang="el-GR" sz="2200" b="1" dirty="0">
                  <a:solidFill>
                    <a:srgbClr val="7F7F7F"/>
                  </a:solidFill>
                </a:rPr>
                <a:t>οικονομικά στοιχεία</a:t>
              </a:r>
              <a:endParaRPr lang="el-GR" sz="2200" dirty="0">
                <a:solidFill>
                  <a:srgbClr val="7F7F7F"/>
                </a:solidFill>
              </a:endParaRPr>
            </a:p>
          </p:txBody>
        </p:sp>
        <p:grpSp>
          <p:nvGrpSpPr>
            <p:cNvPr id="29" name="Group 28"/>
            <p:cNvGrpSpPr/>
            <p:nvPr/>
          </p:nvGrpSpPr>
          <p:grpSpPr>
            <a:xfrm>
              <a:off x="5638561" y="2354095"/>
              <a:ext cx="1890644" cy="2676136"/>
              <a:chOff x="5487988" y="2178996"/>
              <a:chExt cx="2128769" cy="2978196"/>
            </a:xfrm>
          </p:grpSpPr>
          <p:cxnSp>
            <p:nvCxnSpPr>
              <p:cNvPr id="23" name="Straight Connector 22"/>
              <p:cNvCxnSpPr/>
              <p:nvPr/>
            </p:nvCxnSpPr>
            <p:spPr>
              <a:xfrm flipH="1">
                <a:off x="5487988" y="2178996"/>
                <a:ext cx="2128769" cy="0"/>
              </a:xfrm>
              <a:prstGeom prst="line">
                <a:avLst/>
              </a:prstGeom>
              <a:ln>
                <a:solidFill>
                  <a:srgbClr val="FFCC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5487988" y="5157192"/>
                <a:ext cx="2128769" cy="0"/>
              </a:xfrm>
              <a:prstGeom prst="line">
                <a:avLst/>
              </a:prstGeom>
              <a:ln>
                <a:solidFill>
                  <a:srgbClr val="FFCC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487988" y="2178996"/>
                <a:ext cx="0" cy="2978196"/>
              </a:xfrm>
              <a:prstGeom prst="line">
                <a:avLst/>
              </a:prstGeom>
              <a:ln w="31750">
                <a:solidFill>
                  <a:srgbClr val="FFCC00"/>
                </a:solidFill>
              </a:ln>
              <a:effectLst/>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lide(from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slide(fromLeft)">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slide(fromLeft)">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1" grpId="0"/>
      <p:bldP spid="32" grpId="0"/>
      <p:bldP spid="33" grpId="0"/>
      <p:bldP spid="25" grpId="0"/>
      <p:bldP spid="35" grpId="0"/>
      <p:bldP spid="42" grpId="0"/>
      <p:bldP spid="43"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2" name="Group 21"/>
          <p:cNvGrpSpPr/>
          <p:nvPr/>
        </p:nvGrpSpPr>
        <p:grpSpPr>
          <a:xfrm>
            <a:off x="442908" y="1425445"/>
            <a:ext cx="4264026" cy="1550068"/>
            <a:chOff x="544512" y="1510115"/>
            <a:chExt cx="4264026" cy="1550068"/>
          </a:xfrm>
        </p:grpSpPr>
        <p:sp>
          <p:nvSpPr>
            <p:cNvPr id="14" name="TextBox 13"/>
            <p:cNvSpPr txBox="1">
              <a:spLocks noChangeArrowheads="1"/>
            </p:cNvSpPr>
            <p:nvPr/>
          </p:nvSpPr>
          <p:spPr bwMode="auto">
            <a:xfrm>
              <a:off x="719138" y="2598518"/>
              <a:ext cx="4089400" cy="461665"/>
            </a:xfrm>
            <a:prstGeom prst="rect">
              <a:avLst/>
            </a:prstGeom>
            <a:solidFill>
              <a:srgbClr val="FFCC00"/>
            </a:solidFill>
            <a:ln w="9525">
              <a:noFill/>
              <a:miter lim="800000"/>
              <a:headEnd/>
              <a:tailEnd/>
            </a:ln>
          </p:spPr>
          <p:txBody>
            <a:bodyPr>
              <a:spAutoFit/>
            </a:bodyPr>
            <a:lstStyle/>
            <a:p>
              <a:r>
                <a:rPr lang="el-GR" sz="2400" b="1" dirty="0" smtClean="0">
                  <a:solidFill>
                    <a:srgbClr val="595959"/>
                  </a:solidFill>
                  <a:latin typeface="Calibri" charset="0"/>
                  <a:cs typeface="Calibri" charset="0"/>
                </a:rPr>
                <a:t>ΑΥΤΟΝΟΜΙΑ</a:t>
              </a:r>
              <a:endParaRPr lang="en-US" sz="2400" b="1" dirty="0">
                <a:solidFill>
                  <a:srgbClr val="595959"/>
                </a:solidFill>
                <a:latin typeface="Calibri" charset="0"/>
                <a:cs typeface="Calibri" charset="0"/>
              </a:endParaRPr>
            </a:p>
          </p:txBody>
        </p:sp>
        <p:sp>
          <p:nvSpPr>
            <p:cNvPr id="21" name="TextBox 4"/>
            <p:cNvSpPr txBox="1">
              <a:spLocks noChangeArrowheads="1"/>
            </p:cNvSpPr>
            <p:nvPr/>
          </p:nvSpPr>
          <p:spPr bwMode="auto">
            <a:xfrm>
              <a:off x="544512" y="1510115"/>
              <a:ext cx="704640" cy="1323439"/>
            </a:xfrm>
            <a:prstGeom prst="rect">
              <a:avLst/>
            </a:prstGeom>
            <a:noFill/>
            <a:ln w="9525">
              <a:noFill/>
              <a:miter lim="800000"/>
              <a:headEnd/>
              <a:tailEnd/>
            </a:ln>
          </p:spPr>
          <p:txBody>
            <a:bodyPr wrap="none">
              <a:spAutoFit/>
            </a:bodyPr>
            <a:lstStyle/>
            <a:p>
              <a:r>
                <a:rPr lang="el-GR" sz="8000" b="1" dirty="0">
                  <a:solidFill>
                    <a:srgbClr val="FFCC00"/>
                  </a:solidFill>
                  <a:latin typeface="Calibri" charset="0"/>
                  <a:cs typeface="Calibri" charset="0"/>
                </a:rPr>
                <a:t>1</a:t>
              </a:r>
              <a:endParaRPr lang="en-US" sz="8000" b="1" dirty="0">
                <a:solidFill>
                  <a:srgbClr val="FFCC00"/>
                </a:solidFill>
                <a:latin typeface="Calibri" charset="0"/>
                <a:cs typeface="Calibri" charset="0"/>
              </a:endParaRPr>
            </a:p>
          </p:txBody>
        </p:sp>
      </p:grpSp>
      <p:sp>
        <p:nvSpPr>
          <p:cNvPr id="5" name="Title 3"/>
          <p:cNvSpPr txBox="1">
            <a:spLocks/>
          </p:cNvSpPr>
          <p:nvPr/>
        </p:nvSpPr>
        <p:spPr bwMode="auto">
          <a:xfrm>
            <a:off x="569913" y="463550"/>
            <a:ext cx="8782050" cy="1093788"/>
          </a:xfrm>
          <a:prstGeom prst="rect">
            <a:avLst/>
          </a:prstGeom>
          <a:noFill/>
          <a:ln>
            <a:miter lim="800000"/>
            <a:headEnd/>
            <a:tailEnd/>
          </a:ln>
        </p:spPr>
        <p:txBody>
          <a:bodyPr/>
          <a:lstStyle/>
          <a:p>
            <a:r>
              <a:rPr lang="el-GR" sz="3600" dirty="0" smtClean="0">
                <a:solidFill>
                  <a:srgbClr val="595959"/>
                </a:solidFill>
                <a:latin typeface="Calibri" charset="0"/>
              </a:rPr>
              <a:t>ΚΡΙΤΗΡΙΑ ΕΝΤΑΞΗΣ</a:t>
            </a:r>
            <a:br>
              <a:rPr lang="el-GR" sz="3600" dirty="0" smtClean="0">
                <a:solidFill>
                  <a:srgbClr val="595959"/>
                </a:solidFill>
                <a:latin typeface="Calibri" charset="0"/>
              </a:rPr>
            </a:br>
            <a:r>
              <a:rPr lang="el-GR" sz="3600" dirty="0" smtClean="0">
                <a:solidFill>
                  <a:srgbClr val="595959"/>
                </a:solidFill>
                <a:latin typeface="Calibri" charset="0"/>
              </a:rPr>
              <a:t>ΣΤΗ ΓΕΝΙΚΗ ΚΥΒΕΡΝΗΣΗ</a:t>
            </a:r>
            <a:endParaRPr lang="en-US" sz="2400" dirty="0">
              <a:solidFill>
                <a:srgbClr val="595959"/>
              </a:solidFill>
              <a:latin typeface="Calibri" charset="0"/>
            </a:endParaRPr>
          </a:p>
        </p:txBody>
      </p:sp>
      <p:sp>
        <p:nvSpPr>
          <p:cNvPr id="37892" name="Slide Number Placeholder 3"/>
          <p:cNvSpPr>
            <a:spLocks noGrp="1"/>
          </p:cNvSpPr>
          <p:nvPr>
            <p:ph type="sldNum" sz="quarter" idx="10"/>
          </p:nvPr>
        </p:nvSpPr>
        <p:spPr bwMode="auto">
          <a:noFill/>
          <a:ln>
            <a:miter lim="800000"/>
            <a:headEnd/>
            <a:tailEnd/>
          </a:ln>
        </p:spPr>
        <p:txBody>
          <a:bodyPr/>
          <a:lstStyle/>
          <a:p>
            <a:fld id="{F2994D2E-476E-4B15-B837-6C8E85748847}" type="slidenum">
              <a:rPr lang="en-US"/>
              <a:pPr/>
              <a:t>28</a:t>
            </a:fld>
            <a:endParaRPr lang="en-US"/>
          </a:p>
        </p:txBody>
      </p:sp>
      <p:grpSp>
        <p:nvGrpSpPr>
          <p:cNvPr id="11" name="Group 59"/>
          <p:cNvGrpSpPr>
            <a:grpSpLocks/>
          </p:cNvGrpSpPr>
          <p:nvPr/>
        </p:nvGrpSpPr>
        <p:grpSpPr bwMode="auto">
          <a:xfrm>
            <a:off x="4580448" y="2471954"/>
            <a:ext cx="4443408" cy="490537"/>
            <a:chOff x="5654515" y="1985791"/>
            <a:chExt cx="4442478" cy="490718"/>
          </a:xfrm>
        </p:grpSpPr>
        <p:sp>
          <p:nvSpPr>
            <p:cNvPr id="12" name="TextBox 6"/>
            <p:cNvSpPr txBox="1">
              <a:spLocks noChangeArrowheads="1"/>
            </p:cNvSpPr>
            <p:nvPr/>
          </p:nvSpPr>
          <p:spPr bwMode="auto">
            <a:xfrm>
              <a:off x="6263989" y="2025264"/>
              <a:ext cx="3833004" cy="361770"/>
            </a:xfrm>
            <a:prstGeom prst="rect">
              <a:avLst/>
            </a:prstGeom>
            <a:noFill/>
            <a:ln w="9525">
              <a:noFill/>
              <a:miter lim="800000"/>
              <a:headEnd/>
              <a:tailEnd/>
            </a:ln>
          </p:spPr>
          <p:txBody>
            <a:bodyPr wrap="none">
              <a:spAutoFit/>
            </a:bodyPr>
            <a:lstStyle/>
            <a:p>
              <a:pPr>
                <a:lnSpc>
                  <a:spcPts val="2075"/>
                </a:lnSpc>
              </a:pPr>
              <a:r>
                <a:rPr lang="en-US" sz="1900" b="1" dirty="0" err="1" smtClean="0">
                  <a:solidFill>
                    <a:srgbClr val="7F7F7F"/>
                  </a:solidFill>
                  <a:latin typeface="Calibri" charset="0"/>
                  <a:cs typeface="Calibri" charset="0"/>
                </a:rPr>
                <a:t>Κυριότητα</a:t>
              </a:r>
              <a:r>
                <a:rPr lang="en-US" sz="1900" b="1" dirty="0" smtClean="0">
                  <a:solidFill>
                    <a:srgbClr val="7F7F7F"/>
                  </a:solidFill>
                  <a:latin typeface="Calibri" charset="0"/>
                  <a:cs typeface="Calibri" charset="0"/>
                </a:rPr>
                <a:t> </a:t>
              </a:r>
              <a:r>
                <a:rPr lang="en-US" sz="1900" b="1" dirty="0" err="1" smtClean="0">
                  <a:solidFill>
                    <a:srgbClr val="7F7F7F"/>
                  </a:solidFill>
                  <a:latin typeface="Calibri" charset="0"/>
                  <a:cs typeface="Calibri" charset="0"/>
                </a:rPr>
                <a:t>σε</a:t>
              </a:r>
              <a:r>
                <a:rPr lang="el-GR" sz="1900" b="1" dirty="0" smtClean="0">
                  <a:solidFill>
                    <a:srgbClr val="7F7F7F"/>
                  </a:solidFill>
                  <a:latin typeface="Calibri" charset="0"/>
                  <a:cs typeface="Calibri" charset="0"/>
                </a:rPr>
                <a:t> </a:t>
              </a:r>
              <a:r>
                <a:rPr lang="en-US" sz="1900" b="1" dirty="0" err="1" smtClean="0">
                  <a:solidFill>
                    <a:srgbClr val="7F7F7F"/>
                  </a:solidFill>
                  <a:latin typeface="Calibri" charset="0"/>
                  <a:cs typeface="Calibri" charset="0"/>
                </a:rPr>
                <a:t>περιουσιακά</a:t>
              </a:r>
              <a:r>
                <a:rPr lang="en-US" sz="1900" b="1" dirty="0" smtClean="0">
                  <a:solidFill>
                    <a:srgbClr val="7F7F7F"/>
                  </a:solidFill>
                  <a:latin typeface="Calibri" charset="0"/>
                  <a:cs typeface="Calibri" charset="0"/>
                </a:rPr>
                <a:t> </a:t>
              </a:r>
              <a:r>
                <a:rPr lang="en-US" sz="1900" b="1" dirty="0" err="1" smtClean="0">
                  <a:solidFill>
                    <a:srgbClr val="7F7F7F"/>
                  </a:solidFill>
                  <a:latin typeface="Calibri" charset="0"/>
                  <a:cs typeface="Calibri" charset="0"/>
                </a:rPr>
                <a:t>στοιχεία</a:t>
              </a:r>
              <a:endParaRPr lang="en-US" sz="1900" b="1" dirty="0" smtClean="0">
                <a:solidFill>
                  <a:srgbClr val="7F7F7F"/>
                </a:solidFill>
                <a:latin typeface="Calibri" charset="0"/>
                <a:cs typeface="Calibri" charset="0"/>
              </a:endParaRPr>
            </a:p>
          </p:txBody>
        </p:sp>
        <p:sp>
          <p:nvSpPr>
            <p:cNvPr id="13" name="Right Triangle 12"/>
            <p:cNvSpPr/>
            <p:nvPr/>
          </p:nvSpPr>
          <p:spPr>
            <a:xfrm rot="13500000">
              <a:off x="5654374" y="1985932"/>
              <a:ext cx="490718" cy="490435"/>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5" name="Group 59"/>
          <p:cNvGrpSpPr>
            <a:grpSpLocks/>
          </p:cNvGrpSpPr>
          <p:nvPr/>
        </p:nvGrpSpPr>
        <p:grpSpPr bwMode="auto">
          <a:xfrm>
            <a:off x="4580441" y="3380064"/>
            <a:ext cx="3283663" cy="488945"/>
            <a:chOff x="5654515" y="1987064"/>
            <a:chExt cx="3282074" cy="489604"/>
          </a:xfrm>
        </p:grpSpPr>
        <p:sp>
          <p:nvSpPr>
            <p:cNvPr id="16" name="TextBox 15"/>
            <p:cNvSpPr txBox="1"/>
            <p:nvPr/>
          </p:nvSpPr>
          <p:spPr>
            <a:xfrm>
              <a:off x="6263829" y="2052329"/>
              <a:ext cx="2672760" cy="365978"/>
            </a:xfrm>
            <a:prstGeom prst="rect">
              <a:avLst/>
            </a:prstGeom>
            <a:noFill/>
          </p:spPr>
          <p:txBody>
            <a:bodyPr wrap="none">
              <a:spAutoFit/>
            </a:bodyPr>
            <a:lstStyle/>
            <a:p>
              <a:pPr>
                <a:lnSpc>
                  <a:spcPts val="2075"/>
                </a:lnSpc>
              </a:pPr>
              <a:r>
                <a:rPr lang="el-GR" sz="1900" b="1" dirty="0" smtClean="0">
                  <a:solidFill>
                    <a:srgbClr val="7F7F7F"/>
                  </a:solidFill>
                  <a:latin typeface="Calibri" charset="0"/>
                  <a:cs typeface="Calibri" charset="0"/>
                </a:rPr>
                <a:t>Ανάληψη υποχρεώσεων</a:t>
              </a:r>
              <a:endParaRPr lang="en-US" sz="1600" dirty="0">
                <a:solidFill>
                  <a:srgbClr val="7F7F7F"/>
                </a:solidFill>
                <a:latin typeface="Calibri" charset="0"/>
                <a:cs typeface="Calibri" charset="0"/>
              </a:endParaRPr>
            </a:p>
          </p:txBody>
        </p:sp>
        <p:sp>
          <p:nvSpPr>
            <p:cNvPr id="17" name="Right Triangle 16"/>
            <p:cNvSpPr/>
            <p:nvPr/>
          </p:nvSpPr>
          <p:spPr>
            <a:xfrm rot="13500000">
              <a:off x="5654863" y="1986716"/>
              <a:ext cx="489604" cy="490300"/>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8" name="Group 59"/>
          <p:cNvGrpSpPr>
            <a:grpSpLocks/>
          </p:cNvGrpSpPr>
          <p:nvPr/>
        </p:nvGrpSpPr>
        <p:grpSpPr bwMode="auto">
          <a:xfrm>
            <a:off x="4580450" y="4272805"/>
            <a:ext cx="3205183" cy="488954"/>
            <a:chOff x="5654516" y="1985942"/>
            <a:chExt cx="3204742" cy="489461"/>
          </a:xfrm>
        </p:grpSpPr>
        <p:sp>
          <p:nvSpPr>
            <p:cNvPr id="19" name="TextBox 22"/>
            <p:cNvSpPr txBox="1">
              <a:spLocks noChangeArrowheads="1"/>
            </p:cNvSpPr>
            <p:nvPr/>
          </p:nvSpPr>
          <p:spPr bwMode="auto">
            <a:xfrm>
              <a:off x="6264033" y="2043732"/>
              <a:ext cx="2595225" cy="363296"/>
            </a:xfrm>
            <a:prstGeom prst="rect">
              <a:avLst/>
            </a:prstGeom>
            <a:noFill/>
            <a:ln w="9525">
              <a:noFill/>
              <a:miter lim="800000"/>
              <a:headEnd/>
              <a:tailEnd/>
            </a:ln>
          </p:spPr>
          <p:txBody>
            <a:bodyPr wrap="none">
              <a:spAutoFit/>
            </a:bodyPr>
            <a:lstStyle/>
            <a:p>
              <a:pPr>
                <a:lnSpc>
                  <a:spcPts val="2075"/>
                </a:lnSpc>
              </a:pPr>
              <a:r>
                <a:rPr lang="el-GR" b="1" dirty="0" smtClean="0">
                  <a:solidFill>
                    <a:srgbClr val="7F7F7F"/>
                  </a:solidFill>
                  <a:latin typeface="Calibri" charset="0"/>
                  <a:cs typeface="Calibri" charset="0"/>
                </a:rPr>
                <a:t>Κατάρτιση λογαριασμών</a:t>
              </a:r>
              <a:endParaRPr lang="en-US" b="1" dirty="0">
                <a:solidFill>
                  <a:srgbClr val="7F7F7F"/>
                </a:solidFill>
                <a:latin typeface="Calibri" charset="0"/>
                <a:cs typeface="Calibri" charset="0"/>
              </a:endParaRPr>
            </a:p>
          </p:txBody>
        </p:sp>
        <p:sp>
          <p:nvSpPr>
            <p:cNvPr id="20" name="Right Triangle 19"/>
            <p:cNvSpPr/>
            <p:nvPr/>
          </p:nvSpPr>
          <p:spPr>
            <a:xfrm rot="13500000">
              <a:off x="5655020" y="1985438"/>
              <a:ext cx="489461" cy="490470"/>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lide(from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lide(from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1"/>
          <p:cNvGrpSpPr/>
          <p:nvPr/>
        </p:nvGrpSpPr>
        <p:grpSpPr>
          <a:xfrm>
            <a:off x="442908" y="1315374"/>
            <a:ext cx="4264026" cy="1796289"/>
            <a:chOff x="544512" y="1510115"/>
            <a:chExt cx="4264026" cy="1796289"/>
          </a:xfrm>
        </p:grpSpPr>
        <p:sp>
          <p:nvSpPr>
            <p:cNvPr id="14" name="TextBox 13"/>
            <p:cNvSpPr txBox="1">
              <a:spLocks noChangeArrowheads="1"/>
            </p:cNvSpPr>
            <p:nvPr/>
          </p:nvSpPr>
          <p:spPr bwMode="auto">
            <a:xfrm>
              <a:off x="719138" y="2598518"/>
              <a:ext cx="4089400" cy="707886"/>
            </a:xfrm>
            <a:prstGeom prst="rect">
              <a:avLst/>
            </a:prstGeom>
            <a:solidFill>
              <a:srgbClr val="FFCC00"/>
            </a:solidFill>
            <a:ln w="9525">
              <a:noFill/>
              <a:miter lim="800000"/>
              <a:headEnd/>
              <a:tailEnd/>
            </a:ln>
          </p:spPr>
          <p:txBody>
            <a:bodyPr>
              <a:spAutoFit/>
            </a:bodyPr>
            <a:lstStyle/>
            <a:p>
              <a:r>
                <a:rPr lang="el-GR" sz="2000" b="1" dirty="0" smtClean="0">
                  <a:solidFill>
                    <a:srgbClr val="595959"/>
                  </a:solidFill>
                  <a:latin typeface="Calibri" charset="0"/>
                  <a:cs typeface="Calibri" charset="0"/>
                </a:rPr>
                <a:t>ΠΑΡΑΓΩΓΟΣ ΕΜΠΟΡΕΥΣΙΜΟΥ/</a:t>
              </a:r>
            </a:p>
            <a:p>
              <a:r>
                <a:rPr lang="el-GR" sz="2000" b="1" dirty="0" smtClean="0">
                  <a:solidFill>
                    <a:srgbClr val="595959"/>
                  </a:solidFill>
                  <a:latin typeface="Calibri" charset="0"/>
                  <a:cs typeface="Calibri" charset="0"/>
                </a:rPr>
                <a:t>ΜΗ ΕΜΠΟΡΕΥΣΙΜΟΥ ΠΡΟΪΟΝΤΟΣ</a:t>
              </a:r>
              <a:endParaRPr lang="en-US" sz="2000" b="1" dirty="0">
                <a:solidFill>
                  <a:srgbClr val="595959"/>
                </a:solidFill>
                <a:latin typeface="Calibri" charset="0"/>
                <a:cs typeface="Calibri" charset="0"/>
              </a:endParaRPr>
            </a:p>
          </p:txBody>
        </p:sp>
        <p:sp>
          <p:nvSpPr>
            <p:cNvPr id="21" name="TextBox 4"/>
            <p:cNvSpPr txBox="1">
              <a:spLocks noChangeArrowheads="1"/>
            </p:cNvSpPr>
            <p:nvPr/>
          </p:nvSpPr>
          <p:spPr bwMode="auto">
            <a:xfrm>
              <a:off x="544512" y="1510115"/>
              <a:ext cx="704640" cy="1323439"/>
            </a:xfrm>
            <a:prstGeom prst="rect">
              <a:avLst/>
            </a:prstGeom>
            <a:noFill/>
            <a:ln w="9525">
              <a:noFill/>
              <a:miter lim="800000"/>
              <a:headEnd/>
              <a:tailEnd/>
            </a:ln>
          </p:spPr>
          <p:txBody>
            <a:bodyPr wrap="none">
              <a:spAutoFit/>
            </a:bodyPr>
            <a:lstStyle/>
            <a:p>
              <a:r>
                <a:rPr lang="el-GR" sz="8000" b="1" dirty="0" smtClean="0">
                  <a:solidFill>
                    <a:srgbClr val="FFCC00"/>
                  </a:solidFill>
                  <a:latin typeface="Calibri" charset="0"/>
                  <a:cs typeface="Calibri" charset="0"/>
                </a:rPr>
                <a:t>2</a:t>
              </a:r>
              <a:endParaRPr lang="en-US" sz="8000" b="1" dirty="0">
                <a:solidFill>
                  <a:srgbClr val="FFCC00"/>
                </a:solidFill>
                <a:latin typeface="Calibri" charset="0"/>
                <a:cs typeface="Calibri" charset="0"/>
              </a:endParaRPr>
            </a:p>
          </p:txBody>
        </p:sp>
      </p:grpSp>
      <p:sp>
        <p:nvSpPr>
          <p:cNvPr id="5" name="Title 3"/>
          <p:cNvSpPr txBox="1">
            <a:spLocks/>
          </p:cNvSpPr>
          <p:nvPr/>
        </p:nvSpPr>
        <p:spPr bwMode="auto">
          <a:xfrm>
            <a:off x="569913" y="463550"/>
            <a:ext cx="8782050" cy="1093788"/>
          </a:xfrm>
          <a:prstGeom prst="rect">
            <a:avLst/>
          </a:prstGeom>
          <a:noFill/>
          <a:ln>
            <a:miter lim="800000"/>
            <a:headEnd/>
            <a:tailEnd/>
          </a:ln>
        </p:spPr>
        <p:txBody>
          <a:bodyPr/>
          <a:lstStyle/>
          <a:p>
            <a:r>
              <a:rPr lang="el-GR" sz="3600" dirty="0" smtClean="0">
                <a:solidFill>
                  <a:srgbClr val="595959"/>
                </a:solidFill>
                <a:latin typeface="Calibri" charset="0"/>
              </a:rPr>
              <a:t>ΚΡΙΤΗΡΙΑ ΕΝΤΑΞΗΣ</a:t>
            </a:r>
            <a:br>
              <a:rPr lang="el-GR" sz="3600" dirty="0" smtClean="0">
                <a:solidFill>
                  <a:srgbClr val="595959"/>
                </a:solidFill>
                <a:latin typeface="Calibri" charset="0"/>
              </a:rPr>
            </a:br>
            <a:r>
              <a:rPr lang="el-GR" sz="3600" dirty="0" smtClean="0">
                <a:solidFill>
                  <a:srgbClr val="595959"/>
                </a:solidFill>
                <a:latin typeface="Calibri" charset="0"/>
              </a:rPr>
              <a:t>ΣΤΗ ΓΕΝΙΚΗ ΚΥΒΕΡΝΗΣΗ</a:t>
            </a:r>
            <a:endParaRPr lang="en-US" sz="2400" dirty="0">
              <a:solidFill>
                <a:srgbClr val="595959"/>
              </a:solidFill>
              <a:latin typeface="Calibri" charset="0"/>
            </a:endParaRPr>
          </a:p>
        </p:txBody>
      </p:sp>
      <p:sp>
        <p:nvSpPr>
          <p:cNvPr id="37892" name="Slide Number Placeholder 3"/>
          <p:cNvSpPr>
            <a:spLocks noGrp="1"/>
          </p:cNvSpPr>
          <p:nvPr>
            <p:ph type="sldNum" sz="quarter" idx="10"/>
          </p:nvPr>
        </p:nvSpPr>
        <p:spPr bwMode="auto">
          <a:noFill/>
          <a:ln>
            <a:miter lim="800000"/>
            <a:headEnd/>
            <a:tailEnd/>
          </a:ln>
        </p:spPr>
        <p:txBody>
          <a:bodyPr/>
          <a:lstStyle/>
          <a:p>
            <a:fld id="{F2994D2E-476E-4B15-B837-6C8E85748847}" type="slidenum">
              <a:rPr lang="en-US"/>
              <a:pPr/>
              <a:t>29</a:t>
            </a:fld>
            <a:endParaRPr lang="en-US"/>
          </a:p>
        </p:txBody>
      </p:sp>
      <p:grpSp>
        <p:nvGrpSpPr>
          <p:cNvPr id="18" name="Group 59"/>
          <p:cNvGrpSpPr>
            <a:grpSpLocks/>
          </p:cNvGrpSpPr>
          <p:nvPr/>
        </p:nvGrpSpPr>
        <p:grpSpPr bwMode="auto">
          <a:xfrm>
            <a:off x="4653202" y="3774454"/>
            <a:ext cx="4582866" cy="3089307"/>
            <a:chOff x="5654515" y="1854516"/>
            <a:chExt cx="4581908" cy="3090452"/>
          </a:xfrm>
        </p:grpSpPr>
        <p:sp>
          <p:nvSpPr>
            <p:cNvPr id="22" name="TextBox 6"/>
            <p:cNvSpPr txBox="1">
              <a:spLocks noChangeArrowheads="1"/>
            </p:cNvSpPr>
            <p:nvPr/>
          </p:nvSpPr>
          <p:spPr bwMode="auto">
            <a:xfrm>
              <a:off x="6263990" y="1854516"/>
              <a:ext cx="3972433" cy="3090452"/>
            </a:xfrm>
            <a:prstGeom prst="rect">
              <a:avLst/>
            </a:prstGeom>
            <a:noFill/>
            <a:ln w="9525">
              <a:noFill/>
              <a:miter lim="800000"/>
              <a:headEnd/>
              <a:tailEnd/>
            </a:ln>
          </p:spPr>
          <p:txBody>
            <a:bodyPr wrap="square">
              <a:spAutoFit/>
            </a:bodyPr>
            <a:lstStyle/>
            <a:p>
              <a:pPr>
                <a:lnSpc>
                  <a:spcPts val="2075"/>
                </a:lnSpc>
              </a:pPr>
              <a:r>
                <a:rPr lang="el-GR" sz="1900" b="1" dirty="0" smtClean="0">
                  <a:solidFill>
                    <a:srgbClr val="7F7F7F"/>
                  </a:solidFill>
                  <a:latin typeface="Calibri" charset="0"/>
                  <a:cs typeface="Calibri" charset="0"/>
                </a:rPr>
                <a:t>ΠΟΙΟΤΙΚΑ ΚΡΙΤΗΡΙΑ</a:t>
              </a:r>
            </a:p>
            <a:p>
              <a:pPr>
                <a:lnSpc>
                  <a:spcPts val="1920"/>
                </a:lnSpc>
              </a:pPr>
              <a:r>
                <a:rPr lang="en-US" sz="1600" b="1" dirty="0" err="1" smtClean="0">
                  <a:solidFill>
                    <a:srgbClr val="7F7F7F"/>
                  </a:solidFill>
                  <a:latin typeface="Calibri" charset="0"/>
                  <a:cs typeface="Calibri" charset="0"/>
                </a:rPr>
                <a:t>Η</a:t>
              </a:r>
              <a:r>
                <a:rPr lang="en-US" sz="1600" b="1" dirty="0" smtClean="0">
                  <a:solidFill>
                    <a:srgbClr val="7F7F7F"/>
                  </a:solidFill>
                  <a:latin typeface="Calibri" charset="0"/>
                  <a:cs typeface="Calibri" charset="0"/>
                </a:rPr>
                <a:t> </a:t>
              </a:r>
              <a:r>
                <a:rPr lang="en-US" sz="1600" b="1" dirty="0" err="1" smtClean="0">
                  <a:solidFill>
                    <a:srgbClr val="7F7F7F"/>
                  </a:solidFill>
                  <a:latin typeface="Calibri" charset="0"/>
                  <a:cs typeface="Calibri" charset="0"/>
                </a:rPr>
                <a:t>μονάδα</a:t>
              </a:r>
              <a:r>
                <a:rPr lang="el-GR" sz="1600" b="1" dirty="0" smtClean="0">
                  <a:solidFill>
                    <a:srgbClr val="7F7F7F"/>
                  </a:solidFill>
                  <a:latin typeface="Calibri" charset="0"/>
                  <a:cs typeface="Calibri" charset="0"/>
                </a:rPr>
                <a:t>:</a:t>
              </a:r>
              <a:r>
                <a:rPr lang="en-US" sz="1600" b="1" dirty="0" smtClean="0">
                  <a:solidFill>
                    <a:srgbClr val="7F7F7F"/>
                  </a:solidFill>
                  <a:latin typeface="Calibri" charset="0"/>
                  <a:cs typeface="Calibri" charset="0"/>
                </a:rPr>
                <a:t> </a:t>
              </a:r>
              <a:endParaRPr lang="el-GR" sz="1600" b="1" dirty="0" smtClean="0">
                <a:solidFill>
                  <a:srgbClr val="7F7F7F"/>
                </a:solidFill>
                <a:latin typeface="Calibri" charset="0"/>
                <a:cs typeface="Calibri" charset="0"/>
              </a:endParaRPr>
            </a:p>
            <a:p>
              <a:pPr>
                <a:lnSpc>
                  <a:spcPts val="1920"/>
                </a:lnSpc>
                <a:buClr>
                  <a:srgbClr val="FFCC00"/>
                </a:buClr>
                <a:buFont typeface="Wingdings" charset="2"/>
                <a:buChar char="Ø"/>
              </a:pPr>
              <a:r>
                <a:rPr lang="el-GR"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πουλά</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μόνο</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στην</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κυβέρνηση</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και</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δεν</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ανταγωνίζεται</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ιδιώτες</a:t>
              </a:r>
              <a:endParaRPr lang="en-US" sz="1600" dirty="0" smtClean="0">
                <a:solidFill>
                  <a:srgbClr val="7F7F7F"/>
                </a:solidFill>
                <a:latin typeface="Calibri" charset="0"/>
                <a:cs typeface="Calibri" charset="0"/>
              </a:endParaRPr>
            </a:p>
            <a:p>
              <a:pPr>
                <a:lnSpc>
                  <a:spcPts val="1920"/>
                </a:lnSpc>
                <a:buClr>
                  <a:srgbClr val="FFCC00"/>
                </a:buClr>
                <a:buFont typeface="Wingdings" charset="2"/>
                <a:buChar char="Ø"/>
              </a:pPr>
              <a:r>
                <a:rPr lang="el-GR"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είναι</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μοναδικός</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προμηθευτής</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του</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Δημοσίου</a:t>
              </a:r>
              <a:r>
                <a:rPr lang="en-US" sz="1600" dirty="0" smtClean="0">
                  <a:solidFill>
                    <a:srgbClr val="7F7F7F"/>
                  </a:solidFill>
                  <a:latin typeface="Calibri" charset="0"/>
                  <a:cs typeface="Calibri" charset="0"/>
                </a:rPr>
                <a:t> </a:t>
              </a:r>
              <a:endParaRPr lang="el-GR" sz="1600" dirty="0" smtClean="0">
                <a:solidFill>
                  <a:srgbClr val="7F7F7F"/>
                </a:solidFill>
                <a:latin typeface="Calibri" charset="0"/>
                <a:cs typeface="Calibri" charset="0"/>
              </a:endParaRPr>
            </a:p>
            <a:p>
              <a:pPr>
                <a:lnSpc>
                  <a:spcPts val="1920"/>
                </a:lnSpc>
                <a:buClr>
                  <a:srgbClr val="FFCC00"/>
                </a:buClr>
                <a:buFont typeface="Wingdings" charset="2"/>
                <a:buChar char="Ø"/>
              </a:pPr>
              <a:r>
                <a:rPr lang="el-GR"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διαθέτει</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λιγότερο</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από</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το</a:t>
              </a:r>
              <a:r>
                <a:rPr lang="en-US" sz="1600" dirty="0" smtClean="0">
                  <a:solidFill>
                    <a:srgbClr val="7F7F7F"/>
                  </a:solidFill>
                  <a:latin typeface="Calibri" charset="0"/>
                  <a:cs typeface="Calibri" charset="0"/>
                </a:rPr>
                <a:t> 50 % </a:t>
              </a:r>
              <a:r>
                <a:rPr lang="en-US" sz="1600" dirty="0" err="1" smtClean="0">
                  <a:solidFill>
                    <a:srgbClr val="7F7F7F"/>
                  </a:solidFill>
                  <a:latin typeface="Calibri" charset="0"/>
                  <a:cs typeface="Calibri" charset="0"/>
                </a:rPr>
                <a:t>της</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παραγωγής</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εκτός</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Δημοσίου</a:t>
              </a:r>
              <a:r>
                <a:rPr lang="en-US" sz="1600" dirty="0" smtClean="0">
                  <a:solidFill>
                    <a:srgbClr val="7F7F7F"/>
                  </a:solidFill>
                  <a:latin typeface="Calibri" charset="0"/>
                  <a:cs typeface="Calibri" charset="0"/>
                </a:rPr>
                <a:t> </a:t>
              </a:r>
              <a:endParaRPr lang="el-GR" sz="1600" dirty="0" smtClean="0">
                <a:solidFill>
                  <a:srgbClr val="7F7F7F"/>
                </a:solidFill>
                <a:latin typeface="Calibri" charset="0"/>
                <a:cs typeface="Calibri" charset="0"/>
              </a:endParaRPr>
            </a:p>
            <a:p>
              <a:pPr>
                <a:lnSpc>
                  <a:spcPts val="1920"/>
                </a:lnSpc>
                <a:buClr>
                  <a:srgbClr val="FFCC00"/>
                </a:buClr>
                <a:buFont typeface="Wingdings" charset="2"/>
                <a:buChar char="Ø"/>
              </a:pPr>
              <a:r>
                <a:rPr lang="el-GR"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δεν</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ανταγωνίζεται</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ιδιώτες</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παραγωγούς</a:t>
              </a:r>
              <a:endParaRPr lang="en-US" sz="1600" dirty="0" smtClean="0">
                <a:solidFill>
                  <a:srgbClr val="7F7F7F"/>
                </a:solidFill>
                <a:latin typeface="Calibri" charset="0"/>
                <a:cs typeface="Calibri" charset="0"/>
              </a:endParaRPr>
            </a:p>
            <a:p>
              <a:pPr>
                <a:lnSpc>
                  <a:spcPts val="1920"/>
                </a:lnSpc>
                <a:buClr>
                  <a:srgbClr val="FFCC00"/>
                </a:buClr>
                <a:buFont typeface="Wingdings" charset="2"/>
                <a:buChar char="Ø"/>
              </a:pPr>
              <a:r>
                <a:rPr lang="el-GR"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δεν</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έχει</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κίνητρο</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προσαρμογής</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για</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να</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λειτουργήσει</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σε</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συνθήκες</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ελεύθερης</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αγοράς</a:t>
              </a:r>
              <a:r>
                <a:rPr lang="en-US" sz="1600" dirty="0" smtClean="0">
                  <a:solidFill>
                    <a:srgbClr val="7F7F7F"/>
                  </a:solidFill>
                  <a:latin typeface="Calibri" charset="0"/>
                  <a:cs typeface="Calibri" charset="0"/>
                </a:rPr>
                <a:t> </a:t>
              </a:r>
            </a:p>
            <a:p>
              <a:pPr>
                <a:lnSpc>
                  <a:spcPts val="2075"/>
                </a:lnSpc>
              </a:pPr>
              <a:r>
                <a:rPr lang="el-GR" sz="1600" dirty="0" smtClean="0">
                  <a:solidFill>
                    <a:srgbClr val="7F7F7F"/>
                  </a:solidFill>
                  <a:latin typeface="Calibri" charset="0"/>
                  <a:cs typeface="Calibri" charset="0"/>
                </a:rPr>
                <a:t> </a:t>
              </a:r>
              <a:endParaRPr lang="en-US" sz="1600" dirty="0" smtClean="0">
                <a:solidFill>
                  <a:srgbClr val="7F7F7F"/>
                </a:solidFill>
                <a:latin typeface="Calibri" charset="0"/>
                <a:cs typeface="Calibri" charset="0"/>
              </a:endParaRPr>
            </a:p>
          </p:txBody>
        </p:sp>
        <p:sp>
          <p:nvSpPr>
            <p:cNvPr id="23" name="Right Triangle 22"/>
            <p:cNvSpPr/>
            <p:nvPr/>
          </p:nvSpPr>
          <p:spPr>
            <a:xfrm rot="13500000">
              <a:off x="5654374" y="1985932"/>
              <a:ext cx="490718" cy="490435"/>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6" name="Group 15"/>
          <p:cNvGrpSpPr/>
          <p:nvPr/>
        </p:nvGrpSpPr>
        <p:grpSpPr>
          <a:xfrm>
            <a:off x="4653201" y="2358613"/>
            <a:ext cx="4582865" cy="1365758"/>
            <a:chOff x="4653201" y="2066005"/>
            <a:chExt cx="4582865" cy="1365758"/>
          </a:xfrm>
        </p:grpSpPr>
        <p:grpSp>
          <p:nvGrpSpPr>
            <p:cNvPr id="3" name="Group 59"/>
            <p:cNvGrpSpPr>
              <a:grpSpLocks/>
            </p:cNvGrpSpPr>
            <p:nvPr/>
          </p:nvGrpSpPr>
          <p:grpSpPr bwMode="auto">
            <a:xfrm>
              <a:off x="4653201" y="2066005"/>
              <a:ext cx="4582865" cy="1365758"/>
              <a:chOff x="5654515" y="1854517"/>
              <a:chExt cx="4581907" cy="1366264"/>
            </a:xfrm>
          </p:grpSpPr>
          <p:sp>
            <p:nvSpPr>
              <p:cNvPr id="12" name="TextBox 6"/>
              <p:cNvSpPr txBox="1">
                <a:spLocks noChangeArrowheads="1"/>
              </p:cNvSpPr>
              <p:nvPr/>
            </p:nvSpPr>
            <p:spPr bwMode="auto">
              <a:xfrm>
                <a:off x="6263990" y="1854517"/>
                <a:ext cx="3972432" cy="1366264"/>
              </a:xfrm>
              <a:prstGeom prst="rect">
                <a:avLst/>
              </a:prstGeom>
              <a:noFill/>
              <a:ln w="9525">
                <a:noFill/>
                <a:miter lim="800000"/>
                <a:headEnd/>
                <a:tailEnd/>
              </a:ln>
            </p:spPr>
            <p:txBody>
              <a:bodyPr wrap="none">
                <a:spAutoFit/>
              </a:bodyPr>
              <a:lstStyle/>
              <a:p>
                <a:pPr>
                  <a:lnSpc>
                    <a:spcPts val="2075"/>
                  </a:lnSpc>
                </a:pPr>
                <a:r>
                  <a:rPr lang="el-GR" sz="1900" b="1" dirty="0" smtClean="0">
                    <a:solidFill>
                      <a:srgbClr val="7F7F7F"/>
                    </a:solidFill>
                    <a:latin typeface="Calibri" charset="0"/>
                    <a:cs typeface="Calibri" charset="0"/>
                  </a:rPr>
                  <a:t>ΠΟΣΟΤΙΚΟ ΚΡΙΤΗΡΙΟ:</a:t>
                </a:r>
              </a:p>
              <a:p>
                <a:pPr>
                  <a:lnSpc>
                    <a:spcPts val="1875"/>
                  </a:lnSpc>
                </a:pPr>
                <a:r>
                  <a:rPr lang="en-US" sz="1600" dirty="0" err="1" smtClean="0">
                    <a:solidFill>
                      <a:srgbClr val="7F7F7F"/>
                    </a:solidFill>
                    <a:latin typeface="Calibri" charset="0"/>
                    <a:cs typeface="Calibri" charset="0"/>
                  </a:rPr>
                  <a:t>Αν</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μ</a:t>
                </a:r>
                <a:r>
                  <a:rPr lang="el-GR" sz="1600" dirty="0" smtClean="0">
                    <a:solidFill>
                      <a:srgbClr val="7F7F7F"/>
                    </a:solidFill>
                    <a:latin typeface="Calibri" charset="0"/>
                    <a:cs typeface="Calibri" charset="0"/>
                  </a:rPr>
                  <a:t>ί</a:t>
                </a:r>
                <a:r>
                  <a:rPr lang="en-US" sz="1600" dirty="0" err="1" smtClean="0">
                    <a:solidFill>
                      <a:srgbClr val="7F7F7F"/>
                    </a:solidFill>
                    <a:latin typeface="Calibri" charset="0"/>
                    <a:cs typeface="Calibri" charset="0"/>
                  </a:rPr>
                  <a:t>α</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θεσμική</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μονάδα</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που</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ελέγχεται</a:t>
                </a:r>
                <a:r>
                  <a:rPr lang="en-US" sz="1600" dirty="0" smtClean="0">
                    <a:solidFill>
                      <a:srgbClr val="7F7F7F"/>
                    </a:solidFill>
                    <a:latin typeface="Calibri" charset="0"/>
                    <a:cs typeface="Calibri" charset="0"/>
                  </a:rPr>
                  <a:t> </a:t>
                </a:r>
                <a:r>
                  <a:rPr lang="el-GR" sz="1600" dirty="0" smtClean="0">
                    <a:solidFill>
                      <a:srgbClr val="7F7F7F"/>
                    </a:solidFill>
                    <a:latin typeface="Calibri" charset="0"/>
                    <a:cs typeface="Calibri" charset="0"/>
                  </a:rPr>
                  <a:t/>
                </a:r>
                <a:br>
                  <a:rPr lang="el-GR" sz="1600" dirty="0" smtClean="0">
                    <a:solidFill>
                      <a:srgbClr val="7F7F7F"/>
                    </a:solidFill>
                    <a:latin typeface="Calibri" charset="0"/>
                    <a:cs typeface="Calibri" charset="0"/>
                  </a:rPr>
                </a:br>
                <a:r>
                  <a:rPr lang="en-US" sz="1600" dirty="0" err="1" smtClean="0">
                    <a:solidFill>
                      <a:srgbClr val="7F7F7F"/>
                    </a:solidFill>
                    <a:latin typeface="Calibri" charset="0"/>
                    <a:cs typeface="Calibri" charset="0"/>
                  </a:rPr>
                  <a:t>από</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την</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κυβέρνηση</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έχει</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αναλογία</a:t>
                </a:r>
                <a:r>
                  <a:rPr lang="el-GR"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πωλήσεων</a:t>
                </a:r>
                <a:r>
                  <a:rPr lang="el-GR" sz="1600" dirty="0" smtClean="0">
                    <a:solidFill>
                      <a:srgbClr val="7F7F7F"/>
                    </a:solidFill>
                    <a:latin typeface="Calibri" charset="0"/>
                    <a:cs typeface="Calibri" charset="0"/>
                  </a:rPr>
                  <a:t/>
                </a:r>
                <a:br>
                  <a:rPr lang="el-GR" sz="1600" dirty="0" smtClean="0">
                    <a:solidFill>
                      <a:srgbClr val="7F7F7F"/>
                    </a:solidFill>
                    <a:latin typeface="Calibri" charset="0"/>
                    <a:cs typeface="Calibri" charset="0"/>
                  </a:rPr>
                </a:br>
                <a:r>
                  <a:rPr lang="en-US" sz="1600" dirty="0" err="1" smtClean="0">
                    <a:solidFill>
                      <a:srgbClr val="7F7F7F"/>
                    </a:solidFill>
                    <a:latin typeface="Calibri" charset="0"/>
                    <a:cs typeface="Calibri" charset="0"/>
                  </a:rPr>
                  <a:t>προς</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κόστος</a:t>
                </a:r>
                <a:r>
                  <a:rPr lang="en-US" sz="1600" dirty="0" smtClean="0">
                    <a:solidFill>
                      <a:srgbClr val="7F7F7F"/>
                    </a:solidFill>
                    <a:latin typeface="Calibri" charset="0"/>
                    <a:cs typeface="Calibri" charset="0"/>
                  </a:rPr>
                  <a:t> </a:t>
                </a:r>
                <a:r>
                  <a:rPr lang="en-US" sz="1600" dirty="0" err="1" smtClean="0">
                    <a:solidFill>
                      <a:srgbClr val="7F7F7F"/>
                    </a:solidFill>
                    <a:latin typeface="Calibri" charset="0"/>
                    <a:cs typeface="Calibri" charset="0"/>
                  </a:rPr>
                  <a:t>παραγωγής</a:t>
                </a:r>
                <a:r>
                  <a:rPr lang="en-US" sz="1600" dirty="0" smtClean="0">
                    <a:solidFill>
                      <a:srgbClr val="7F7F7F"/>
                    </a:solidFill>
                    <a:latin typeface="Calibri" charset="0"/>
                    <a:cs typeface="Calibri" charset="0"/>
                  </a:rPr>
                  <a:t> &lt; </a:t>
                </a:r>
                <a:r>
                  <a:rPr lang="en-US" sz="1600" dirty="0" err="1" smtClean="0">
                    <a:solidFill>
                      <a:srgbClr val="7F7F7F"/>
                    </a:solidFill>
                    <a:latin typeface="Calibri" charset="0"/>
                    <a:cs typeface="Calibri" charset="0"/>
                  </a:rPr>
                  <a:t>ή</a:t>
                </a:r>
                <a:r>
                  <a:rPr lang="en-US" sz="1600" dirty="0" smtClean="0">
                    <a:solidFill>
                      <a:srgbClr val="7F7F7F"/>
                    </a:solidFill>
                    <a:latin typeface="Calibri" charset="0"/>
                    <a:cs typeface="Calibri" charset="0"/>
                  </a:rPr>
                  <a:t> &gt; </a:t>
                </a:r>
                <a:r>
                  <a:rPr lang="en-US" sz="1600" dirty="0" err="1" smtClean="0">
                    <a:solidFill>
                      <a:srgbClr val="7F7F7F"/>
                    </a:solidFill>
                    <a:latin typeface="Calibri" charset="0"/>
                    <a:cs typeface="Calibri" charset="0"/>
                  </a:rPr>
                  <a:t>του</a:t>
                </a:r>
                <a:r>
                  <a:rPr lang="en-US" sz="1600" dirty="0" smtClean="0">
                    <a:solidFill>
                      <a:srgbClr val="7F7F7F"/>
                    </a:solidFill>
                    <a:latin typeface="Calibri" charset="0"/>
                    <a:cs typeface="Calibri" charset="0"/>
                  </a:rPr>
                  <a:t> 50 %. </a:t>
                </a:r>
              </a:p>
              <a:p>
                <a:pPr>
                  <a:lnSpc>
                    <a:spcPts val="2075"/>
                  </a:lnSpc>
                </a:pPr>
                <a:r>
                  <a:rPr lang="el-GR" sz="1600" dirty="0" smtClean="0">
                    <a:solidFill>
                      <a:srgbClr val="7F7F7F"/>
                    </a:solidFill>
                    <a:latin typeface="Calibri" charset="0"/>
                    <a:cs typeface="Calibri" charset="0"/>
                  </a:rPr>
                  <a:t> </a:t>
                </a:r>
                <a:endParaRPr lang="en-US" sz="1600" dirty="0" smtClean="0">
                  <a:solidFill>
                    <a:srgbClr val="7F7F7F"/>
                  </a:solidFill>
                  <a:latin typeface="Calibri" charset="0"/>
                  <a:cs typeface="Calibri" charset="0"/>
                </a:endParaRPr>
              </a:p>
            </p:txBody>
          </p:sp>
          <p:sp>
            <p:nvSpPr>
              <p:cNvPr id="13" name="Right Triangle 12"/>
              <p:cNvSpPr/>
              <p:nvPr/>
            </p:nvSpPr>
            <p:spPr>
              <a:xfrm rot="13500000">
                <a:off x="5654374" y="1985932"/>
                <a:ext cx="490718" cy="490435"/>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 name="Rectangle 14"/>
            <p:cNvSpPr/>
            <p:nvPr/>
          </p:nvSpPr>
          <p:spPr>
            <a:xfrm>
              <a:off x="5288205" y="3115714"/>
              <a:ext cx="3758691" cy="307777"/>
            </a:xfrm>
            <a:prstGeom prst="rect">
              <a:avLst/>
            </a:prstGeom>
          </p:spPr>
          <p:txBody>
            <a:bodyPr wrap="square">
              <a:spAutoFit/>
            </a:bodyPr>
            <a:lstStyle/>
            <a:p>
              <a:pPr lvl="0"/>
              <a:r>
                <a:rPr lang="el-GR" sz="1400" b="1" dirty="0" smtClean="0">
                  <a:solidFill>
                    <a:schemeClr val="tx1">
                      <a:lumMod val="65000"/>
                      <a:lumOff val="35000"/>
                    </a:schemeClr>
                  </a:solidFill>
                  <a:latin typeface="+mn-lt"/>
                </a:rPr>
                <a:t>Ωστόσο εξετάζονται και ποιοτικά κριτήρια</a:t>
              </a:r>
              <a:r>
                <a:rPr lang="en-US" sz="1400" dirty="0" smtClean="0">
                  <a:solidFill>
                    <a:schemeClr val="tx1">
                      <a:lumMod val="65000"/>
                      <a:lumOff val="35000"/>
                    </a:schemeClr>
                  </a:solidFill>
                  <a:latin typeface="+mn-lt"/>
                </a:rPr>
                <a:t> </a:t>
              </a:r>
              <a:endParaRPr lang="en-US" sz="1400" dirty="0">
                <a:solidFill>
                  <a:schemeClr val="tx1">
                    <a:lumMod val="65000"/>
                    <a:lumOff val="35000"/>
                  </a:schemeClr>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lide(from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lide(from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3"/>
          <p:cNvSpPr>
            <a:spLocks noGrp="1"/>
          </p:cNvSpPr>
          <p:nvPr>
            <p:ph type="ctrTitle"/>
          </p:nvPr>
        </p:nvSpPr>
        <p:spPr bwMode="auto">
          <a:xfrm>
            <a:off x="569913" y="458788"/>
            <a:ext cx="8782050" cy="1089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t>ΣΥΝΘΗΚΗ ΓΙΑ ΤΗ ΛΕΙΤΟΥΡΓΙΑ</a:t>
            </a:r>
            <a:br>
              <a:rPr lang="el-GR" smtClean="0"/>
            </a:br>
            <a:r>
              <a:rPr lang="el-GR" smtClean="0"/>
              <a:t>ΤΗΣ ΕΥΡΩΠΑΪΚΗΣ ΕΝΩΣΗΣ</a:t>
            </a:r>
            <a:endParaRPr lang="en-US" b="1" smtClean="0"/>
          </a:p>
        </p:txBody>
      </p:sp>
      <p:sp>
        <p:nvSpPr>
          <p:cNvPr id="13315" name="TextBox 2"/>
          <p:cNvSpPr txBox="1">
            <a:spLocks noChangeArrowheads="1"/>
          </p:cNvSpPr>
          <p:nvPr/>
        </p:nvSpPr>
        <p:spPr bwMode="auto">
          <a:xfrm>
            <a:off x="609600" y="2014538"/>
            <a:ext cx="8742363" cy="4386262"/>
          </a:xfrm>
          <a:prstGeom prst="rect">
            <a:avLst/>
          </a:prstGeom>
          <a:noFill/>
          <a:ln w="9525">
            <a:noFill/>
            <a:miter lim="800000"/>
            <a:headEnd/>
            <a:tailEnd/>
          </a:ln>
        </p:spPr>
        <p:txBody>
          <a:bodyPr>
            <a:spAutoFit/>
          </a:bodyPr>
          <a:lstStyle/>
          <a:p>
            <a:endParaRPr lang="el-GR" sz="2000">
              <a:solidFill>
                <a:srgbClr val="595959"/>
              </a:solidFill>
              <a:latin typeface="Calibri" charset="0"/>
              <a:cs typeface="Calibri" charset="0"/>
            </a:endParaRPr>
          </a:p>
        </p:txBody>
      </p:sp>
      <p:sp>
        <p:nvSpPr>
          <p:cNvPr id="13320" name="TextBox 3"/>
          <p:cNvSpPr txBox="1">
            <a:spLocks noChangeArrowheads="1"/>
          </p:cNvSpPr>
          <p:nvPr/>
        </p:nvSpPr>
        <p:spPr bwMode="auto">
          <a:xfrm>
            <a:off x="554673" y="1985263"/>
            <a:ext cx="8782050" cy="1567096"/>
          </a:xfrm>
          <a:prstGeom prst="rect">
            <a:avLst/>
          </a:prstGeom>
          <a:noFill/>
          <a:ln w="9525">
            <a:noFill/>
            <a:miter lim="800000"/>
            <a:headEnd/>
            <a:tailEnd/>
          </a:ln>
        </p:spPr>
        <p:txBody>
          <a:bodyPr>
            <a:spAutoFit/>
          </a:bodyPr>
          <a:lstStyle/>
          <a:p>
            <a:pPr>
              <a:lnSpc>
                <a:spcPts val="2300"/>
              </a:lnSpc>
            </a:pPr>
            <a:r>
              <a:rPr lang="el-GR" sz="2000" b="1" dirty="0" smtClean="0">
                <a:solidFill>
                  <a:srgbClr val="FFCC00"/>
                </a:solidFill>
                <a:latin typeface="Calibri" charset="0"/>
              </a:rPr>
              <a:t>Άρθρο </a:t>
            </a:r>
            <a:r>
              <a:rPr lang="el-GR" sz="2000" b="1" dirty="0">
                <a:solidFill>
                  <a:srgbClr val="FFCC00"/>
                </a:solidFill>
                <a:latin typeface="Calibri" charset="0"/>
              </a:rPr>
              <a:t>126: </a:t>
            </a:r>
            <a:r>
              <a:rPr lang="el-GR" sz="2000" dirty="0">
                <a:solidFill>
                  <a:srgbClr val="7F7F7F"/>
                </a:solidFill>
                <a:latin typeface="Calibri" charset="0"/>
              </a:rPr>
              <a:t>Η Επιτροπή παρακολουθεί την εξέλιξη της δημοσιονομικής κατάστασης και το ύψος του δημοσίου χρέους στα </a:t>
            </a:r>
            <a:r>
              <a:rPr lang="el-GR" sz="2000" dirty="0" smtClean="0">
                <a:solidFill>
                  <a:srgbClr val="7F7F7F"/>
                </a:solidFill>
                <a:latin typeface="Calibri" charset="0"/>
              </a:rPr>
              <a:t>κράτη μέλη </a:t>
            </a:r>
            <a:r>
              <a:rPr lang="el-GR" sz="2000" dirty="0">
                <a:solidFill>
                  <a:srgbClr val="7F7F7F"/>
                </a:solidFill>
                <a:latin typeface="Calibri" charset="0"/>
              </a:rPr>
              <a:t>προκειμένου να εντοπίζει τις μεγάλες αποκλίσεις. </a:t>
            </a:r>
            <a:r>
              <a:rPr lang="el-GR" sz="2000" dirty="0" smtClean="0">
                <a:solidFill>
                  <a:srgbClr val="7F7F7F"/>
                </a:solidFill>
                <a:latin typeface="Calibri" charset="0"/>
              </a:rPr>
              <a:t/>
            </a:r>
            <a:br>
              <a:rPr lang="el-GR" sz="2000" dirty="0" smtClean="0">
                <a:solidFill>
                  <a:srgbClr val="7F7F7F"/>
                </a:solidFill>
                <a:latin typeface="Calibri" charset="0"/>
              </a:rPr>
            </a:br>
            <a:r>
              <a:rPr lang="el-GR" sz="2000" dirty="0" smtClean="0">
                <a:solidFill>
                  <a:srgbClr val="7F7F7F"/>
                </a:solidFill>
                <a:latin typeface="Calibri" charset="0"/>
              </a:rPr>
              <a:t>Ειδικότερα</a:t>
            </a:r>
            <a:r>
              <a:rPr lang="el-GR" sz="2000" dirty="0">
                <a:solidFill>
                  <a:srgbClr val="7F7F7F"/>
                </a:solidFill>
                <a:latin typeface="Calibri" charset="0"/>
              </a:rPr>
              <a:t>, εξετάζει την τήρηση της δημοσιονομικής πειθαρχίας, με βάση τα ακόλουθα δύο κριτήρια: </a:t>
            </a:r>
          </a:p>
        </p:txBody>
      </p:sp>
      <p:sp>
        <p:nvSpPr>
          <p:cNvPr id="13318" name="TextBox 7"/>
          <p:cNvSpPr txBox="1">
            <a:spLocks noChangeArrowheads="1"/>
          </p:cNvSpPr>
          <p:nvPr/>
        </p:nvSpPr>
        <p:spPr bwMode="auto">
          <a:xfrm>
            <a:off x="863600" y="6213475"/>
            <a:ext cx="4595813" cy="261938"/>
          </a:xfrm>
          <a:prstGeom prst="rect">
            <a:avLst/>
          </a:prstGeom>
          <a:noFill/>
          <a:ln w="9525">
            <a:noFill/>
            <a:miter lim="800000"/>
            <a:headEnd/>
            <a:tailEnd/>
          </a:ln>
        </p:spPr>
        <p:txBody>
          <a:bodyPr wrap="none">
            <a:spAutoFit/>
          </a:bodyPr>
          <a:lstStyle/>
          <a:p>
            <a:r>
              <a:rPr lang="en-US" sz="1100" u="sng" dirty="0" err="1">
                <a:solidFill>
                  <a:srgbClr val="3366FF"/>
                </a:solidFill>
                <a:latin typeface="Calibri" charset="0"/>
                <a:cs typeface="Calibri" charset="0"/>
              </a:rPr>
              <a:t>http://eur-lex.europa.eu/legal-content/EL/TXT/?uri</a:t>
            </a:r>
            <a:r>
              <a:rPr lang="en-US" sz="1100" u="sng" dirty="0">
                <a:solidFill>
                  <a:srgbClr val="3366FF"/>
                </a:solidFill>
                <a:latin typeface="Calibri" charset="0"/>
                <a:cs typeface="Calibri" charset="0"/>
              </a:rPr>
              <a:t>=celex%3A12012E%2FTXT</a:t>
            </a:r>
            <a:r>
              <a:rPr lang="en-US" sz="1100" dirty="0">
                <a:solidFill>
                  <a:srgbClr val="3366FF"/>
                </a:solidFill>
                <a:latin typeface="Calibri" charset="0"/>
                <a:cs typeface="Calibri" charset="0"/>
              </a:rPr>
              <a:t> </a:t>
            </a:r>
          </a:p>
        </p:txBody>
      </p:sp>
      <p:sp>
        <p:nvSpPr>
          <p:cNvPr id="13319" name="Slide Number Placeholder 8"/>
          <p:cNvSpPr>
            <a:spLocks noGrp="1"/>
          </p:cNvSpPr>
          <p:nvPr>
            <p:ph type="sldNum" sz="quarter" idx="10"/>
          </p:nvPr>
        </p:nvSpPr>
        <p:spPr bwMode="auto">
          <a:noFill/>
          <a:ln>
            <a:miter lim="800000"/>
            <a:headEnd/>
            <a:tailEnd/>
          </a:ln>
        </p:spPr>
        <p:txBody>
          <a:bodyPr/>
          <a:lstStyle/>
          <a:p>
            <a:fld id="{C1E71BB9-5CE6-4C95-99A1-689285721359}" type="slidenum">
              <a:rPr lang="en-US"/>
              <a:pPr/>
              <a:t>3</a:t>
            </a:fld>
            <a:endParaRPr lang="en-US"/>
          </a:p>
        </p:txBody>
      </p:sp>
      <p:grpSp>
        <p:nvGrpSpPr>
          <p:cNvPr id="2" name="Group 19"/>
          <p:cNvGrpSpPr/>
          <p:nvPr/>
        </p:nvGrpSpPr>
        <p:grpSpPr>
          <a:xfrm>
            <a:off x="4771144" y="3429029"/>
            <a:ext cx="1410575" cy="1412930"/>
            <a:chOff x="6308724" y="4309531"/>
            <a:chExt cx="1410575" cy="1412930"/>
          </a:xfrm>
        </p:grpSpPr>
        <p:sp>
          <p:nvSpPr>
            <p:cNvPr id="13" name="Oval 12"/>
            <p:cNvSpPr>
              <a:spLocks noChangeArrowheads="1"/>
            </p:cNvSpPr>
            <p:nvPr/>
          </p:nvSpPr>
          <p:spPr bwMode="auto">
            <a:xfrm>
              <a:off x="6308724" y="4309531"/>
              <a:ext cx="1410575" cy="1412930"/>
            </a:xfrm>
            <a:prstGeom prst="ellipse">
              <a:avLst/>
            </a:prstGeom>
            <a:solidFill>
              <a:srgbClr val="FFCC00"/>
            </a:solidFill>
            <a:ln w="53975">
              <a:solidFill>
                <a:schemeClr val="bg1"/>
              </a:solidFill>
              <a:round/>
              <a:headEnd/>
              <a:tailEnd/>
            </a:ln>
            <a:effectLst>
              <a:outerShdw dist="38101" dir="3239996"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16" name="TextBox 15"/>
            <p:cNvSpPr txBox="1"/>
            <p:nvPr/>
          </p:nvSpPr>
          <p:spPr>
            <a:xfrm>
              <a:off x="6442428" y="4547562"/>
              <a:ext cx="1159392" cy="1054562"/>
            </a:xfrm>
            <a:prstGeom prst="rect">
              <a:avLst/>
            </a:prstGeom>
            <a:noFill/>
          </p:spPr>
          <p:txBody>
            <a:bodyPr wrap="none" rtlCol="0">
              <a:spAutoFit/>
            </a:bodyPr>
            <a:lstStyle/>
            <a:p>
              <a:pPr algn="ctr">
                <a:lnSpc>
                  <a:spcPts val="3620"/>
                </a:lnSpc>
              </a:pPr>
              <a:r>
                <a:rPr lang="en-US" sz="3200" b="1" dirty="0" smtClean="0">
                  <a:solidFill>
                    <a:schemeClr val="tx1">
                      <a:lumMod val="50000"/>
                      <a:lumOff val="50000"/>
                    </a:schemeClr>
                  </a:solidFill>
                </a:rPr>
                <a:t>&lt; 3%</a:t>
              </a:r>
              <a:endParaRPr lang="el-GR" sz="3200" b="1" dirty="0" smtClean="0">
                <a:solidFill>
                  <a:schemeClr val="tx1">
                    <a:lumMod val="50000"/>
                    <a:lumOff val="50000"/>
                  </a:schemeClr>
                </a:solidFill>
              </a:endParaRPr>
            </a:p>
            <a:p>
              <a:pPr algn="ctr">
                <a:lnSpc>
                  <a:spcPts val="3620"/>
                </a:lnSpc>
              </a:pPr>
              <a:r>
                <a:rPr lang="el-GR" sz="3600" b="1" dirty="0" smtClean="0">
                  <a:solidFill>
                    <a:schemeClr val="bg1"/>
                  </a:solidFill>
                </a:rPr>
                <a:t>ΑΕΠ</a:t>
              </a:r>
              <a:endParaRPr lang="en-US" sz="3600" b="1" dirty="0" smtClean="0">
                <a:solidFill>
                  <a:schemeClr val="bg1"/>
                </a:solidFill>
                <a:latin typeface="Calibri"/>
                <a:cs typeface="Calibri"/>
              </a:endParaRPr>
            </a:p>
          </p:txBody>
        </p:sp>
      </p:grpSp>
      <p:grpSp>
        <p:nvGrpSpPr>
          <p:cNvPr id="3" name="Group 15"/>
          <p:cNvGrpSpPr>
            <a:grpSpLocks/>
          </p:cNvGrpSpPr>
          <p:nvPr/>
        </p:nvGrpSpPr>
        <p:grpSpPr bwMode="auto">
          <a:xfrm>
            <a:off x="860425" y="3751753"/>
            <a:ext cx="4033308" cy="714374"/>
            <a:chOff x="3878262" y="1583258"/>
            <a:chExt cx="4033308" cy="714369"/>
          </a:xfrm>
        </p:grpSpPr>
        <p:sp>
          <p:nvSpPr>
            <p:cNvPr id="18" name="TextBox 17"/>
            <p:cNvSpPr txBox="1"/>
            <p:nvPr/>
          </p:nvSpPr>
          <p:spPr>
            <a:xfrm>
              <a:off x="4673599" y="1716534"/>
              <a:ext cx="3237971" cy="400107"/>
            </a:xfrm>
            <a:prstGeom prst="rect">
              <a:avLst/>
            </a:prstGeom>
            <a:noFill/>
          </p:spPr>
          <p:txBody>
            <a:bodyPr wrap="square">
              <a:spAutoFit/>
            </a:bodyPr>
            <a:lstStyle/>
            <a:p>
              <a:pPr marL="0" lvl="1"/>
              <a:r>
                <a:rPr lang="el-GR" sz="2000" b="1" dirty="0" smtClean="0">
                  <a:solidFill>
                    <a:srgbClr val="7F7F7F"/>
                  </a:solidFill>
                </a:rPr>
                <a:t>Δημοσιονομικό έλλειμμα</a:t>
              </a:r>
              <a:endParaRPr lang="en-US" sz="2000" b="1" dirty="0">
                <a:solidFill>
                  <a:srgbClr val="FFCC00"/>
                </a:solidFill>
                <a:latin typeface="Calibri" charset="0"/>
              </a:endParaRPr>
            </a:p>
          </p:txBody>
        </p:sp>
        <p:sp>
          <p:nvSpPr>
            <p:cNvPr id="19" name="Right Arrow 18"/>
            <p:cNvSpPr/>
            <p:nvPr/>
          </p:nvSpPr>
          <p:spPr>
            <a:xfrm>
              <a:off x="3878262" y="1583258"/>
              <a:ext cx="795337" cy="714369"/>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 name="Group 20"/>
          <p:cNvGrpSpPr/>
          <p:nvPr/>
        </p:nvGrpSpPr>
        <p:grpSpPr>
          <a:xfrm>
            <a:off x="3621278" y="4685224"/>
            <a:ext cx="1410575" cy="1412930"/>
            <a:chOff x="6308724" y="4309531"/>
            <a:chExt cx="1410575" cy="1412930"/>
          </a:xfrm>
        </p:grpSpPr>
        <p:sp>
          <p:nvSpPr>
            <p:cNvPr id="22" name="Oval 21"/>
            <p:cNvSpPr>
              <a:spLocks noChangeArrowheads="1"/>
            </p:cNvSpPr>
            <p:nvPr/>
          </p:nvSpPr>
          <p:spPr bwMode="auto">
            <a:xfrm>
              <a:off x="6308724" y="4309531"/>
              <a:ext cx="1410575" cy="1412930"/>
            </a:xfrm>
            <a:prstGeom prst="ellipse">
              <a:avLst/>
            </a:prstGeom>
            <a:solidFill>
              <a:srgbClr val="FFCC00"/>
            </a:solidFill>
            <a:ln w="53975">
              <a:solidFill>
                <a:schemeClr val="bg1"/>
              </a:solidFill>
              <a:round/>
              <a:headEnd/>
              <a:tailEnd/>
            </a:ln>
            <a:effectLst>
              <a:outerShdw dist="38101" dir="3239996"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6345282" y="4547562"/>
              <a:ext cx="1359667" cy="1031052"/>
            </a:xfrm>
            <a:prstGeom prst="rect">
              <a:avLst/>
            </a:prstGeom>
            <a:noFill/>
          </p:spPr>
          <p:txBody>
            <a:bodyPr wrap="none" rtlCol="0">
              <a:spAutoFit/>
            </a:bodyPr>
            <a:lstStyle/>
            <a:p>
              <a:pPr algn="ctr">
                <a:lnSpc>
                  <a:spcPts val="3620"/>
                </a:lnSpc>
              </a:pPr>
              <a:r>
                <a:rPr lang="en-US" sz="3200" b="1" dirty="0" smtClean="0">
                  <a:solidFill>
                    <a:schemeClr val="tx1">
                      <a:lumMod val="50000"/>
                      <a:lumOff val="50000"/>
                    </a:schemeClr>
                  </a:solidFill>
                </a:rPr>
                <a:t>&lt; </a:t>
              </a:r>
              <a:r>
                <a:rPr lang="el-GR" sz="3200" b="1" dirty="0" smtClean="0">
                  <a:solidFill>
                    <a:schemeClr val="tx1">
                      <a:lumMod val="50000"/>
                      <a:lumOff val="50000"/>
                    </a:schemeClr>
                  </a:solidFill>
                </a:rPr>
                <a:t>60</a:t>
              </a:r>
              <a:r>
                <a:rPr lang="en-US" sz="3200" b="1" dirty="0" smtClean="0">
                  <a:solidFill>
                    <a:schemeClr val="tx1">
                      <a:lumMod val="50000"/>
                      <a:lumOff val="50000"/>
                    </a:schemeClr>
                  </a:solidFill>
                </a:rPr>
                <a:t>%</a:t>
              </a:r>
              <a:endParaRPr lang="el-GR" sz="3200" b="1" dirty="0" smtClean="0">
                <a:solidFill>
                  <a:schemeClr val="tx1">
                    <a:lumMod val="50000"/>
                    <a:lumOff val="50000"/>
                  </a:schemeClr>
                </a:solidFill>
              </a:endParaRPr>
            </a:p>
            <a:p>
              <a:pPr algn="ctr">
                <a:lnSpc>
                  <a:spcPts val="3620"/>
                </a:lnSpc>
              </a:pPr>
              <a:r>
                <a:rPr lang="el-GR" sz="3600" b="1" dirty="0" smtClean="0">
                  <a:solidFill>
                    <a:schemeClr val="bg1"/>
                  </a:solidFill>
                </a:rPr>
                <a:t>ΑΕΠ</a:t>
              </a:r>
              <a:endParaRPr lang="en-US" sz="3600" b="1" dirty="0" smtClean="0">
                <a:solidFill>
                  <a:schemeClr val="bg1"/>
                </a:solidFill>
                <a:latin typeface="Calibri"/>
                <a:cs typeface="Calibri"/>
              </a:endParaRPr>
            </a:p>
          </p:txBody>
        </p:sp>
      </p:grpSp>
      <p:grpSp>
        <p:nvGrpSpPr>
          <p:cNvPr id="5" name="Group 15"/>
          <p:cNvGrpSpPr>
            <a:grpSpLocks/>
          </p:cNvGrpSpPr>
          <p:nvPr/>
        </p:nvGrpSpPr>
        <p:grpSpPr bwMode="auto">
          <a:xfrm>
            <a:off x="860425" y="5050283"/>
            <a:ext cx="3101976" cy="714374"/>
            <a:chOff x="3878262" y="1583258"/>
            <a:chExt cx="3101976" cy="714369"/>
          </a:xfrm>
        </p:grpSpPr>
        <p:sp>
          <p:nvSpPr>
            <p:cNvPr id="25" name="TextBox 24"/>
            <p:cNvSpPr txBox="1"/>
            <p:nvPr/>
          </p:nvSpPr>
          <p:spPr>
            <a:xfrm>
              <a:off x="4673600" y="1733787"/>
              <a:ext cx="2306638" cy="400107"/>
            </a:xfrm>
            <a:prstGeom prst="rect">
              <a:avLst/>
            </a:prstGeom>
            <a:noFill/>
          </p:spPr>
          <p:txBody>
            <a:bodyPr wrap="square">
              <a:spAutoFit/>
            </a:bodyPr>
            <a:lstStyle/>
            <a:p>
              <a:pPr marL="0" lvl="1"/>
              <a:r>
                <a:rPr lang="el-GR" sz="2000" b="1" dirty="0" smtClean="0">
                  <a:solidFill>
                    <a:srgbClr val="7F7F7F"/>
                  </a:solidFill>
                </a:rPr>
                <a:t>Δημόσιο χρέος</a:t>
              </a:r>
              <a:endParaRPr lang="en-US" sz="2000" b="1" dirty="0">
                <a:solidFill>
                  <a:srgbClr val="FFCC00"/>
                </a:solidFill>
                <a:latin typeface="Calibri" charset="0"/>
              </a:endParaRPr>
            </a:p>
          </p:txBody>
        </p:sp>
        <p:sp>
          <p:nvSpPr>
            <p:cNvPr id="26" name="Right Arrow 25"/>
            <p:cNvSpPr/>
            <p:nvPr/>
          </p:nvSpPr>
          <p:spPr>
            <a:xfrm>
              <a:off x="3878262" y="1583258"/>
              <a:ext cx="795337" cy="714369"/>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1"/>
          <p:cNvGrpSpPr/>
          <p:nvPr/>
        </p:nvGrpSpPr>
        <p:grpSpPr>
          <a:xfrm>
            <a:off x="442908" y="1343483"/>
            <a:ext cx="4264026" cy="1550068"/>
            <a:chOff x="544512" y="1510115"/>
            <a:chExt cx="4264026" cy="1550068"/>
          </a:xfrm>
        </p:grpSpPr>
        <p:sp>
          <p:nvSpPr>
            <p:cNvPr id="14" name="TextBox 13"/>
            <p:cNvSpPr txBox="1">
              <a:spLocks noChangeArrowheads="1"/>
            </p:cNvSpPr>
            <p:nvPr/>
          </p:nvSpPr>
          <p:spPr bwMode="auto">
            <a:xfrm>
              <a:off x="719138" y="2598518"/>
              <a:ext cx="4089400" cy="461665"/>
            </a:xfrm>
            <a:prstGeom prst="rect">
              <a:avLst/>
            </a:prstGeom>
            <a:solidFill>
              <a:srgbClr val="FFCC00"/>
            </a:solidFill>
            <a:ln w="9525">
              <a:noFill/>
              <a:miter lim="800000"/>
              <a:headEnd/>
              <a:tailEnd/>
            </a:ln>
          </p:spPr>
          <p:txBody>
            <a:bodyPr>
              <a:spAutoFit/>
            </a:bodyPr>
            <a:lstStyle/>
            <a:p>
              <a:r>
                <a:rPr lang="el-GR" sz="2400" b="1" dirty="0" smtClean="0">
                  <a:solidFill>
                    <a:srgbClr val="595959"/>
                  </a:solidFill>
                  <a:latin typeface="Calibri" charset="0"/>
                  <a:cs typeface="Calibri" charset="0"/>
                </a:rPr>
                <a:t>ΕΛΕΓΧΟΣ ΑΠΟ ΤΟ ΔΗΜΟΣΙΟ</a:t>
              </a:r>
              <a:endParaRPr lang="en-US" sz="2400" b="1" dirty="0">
                <a:solidFill>
                  <a:srgbClr val="595959"/>
                </a:solidFill>
                <a:latin typeface="Calibri" charset="0"/>
                <a:cs typeface="Calibri" charset="0"/>
              </a:endParaRPr>
            </a:p>
          </p:txBody>
        </p:sp>
        <p:sp>
          <p:nvSpPr>
            <p:cNvPr id="21" name="TextBox 4"/>
            <p:cNvSpPr txBox="1">
              <a:spLocks noChangeArrowheads="1"/>
            </p:cNvSpPr>
            <p:nvPr/>
          </p:nvSpPr>
          <p:spPr bwMode="auto">
            <a:xfrm>
              <a:off x="544512" y="1510115"/>
              <a:ext cx="704640" cy="1323439"/>
            </a:xfrm>
            <a:prstGeom prst="rect">
              <a:avLst/>
            </a:prstGeom>
            <a:noFill/>
            <a:ln w="9525">
              <a:noFill/>
              <a:miter lim="800000"/>
              <a:headEnd/>
              <a:tailEnd/>
            </a:ln>
          </p:spPr>
          <p:txBody>
            <a:bodyPr wrap="none">
              <a:spAutoFit/>
            </a:bodyPr>
            <a:lstStyle/>
            <a:p>
              <a:r>
                <a:rPr lang="el-GR" sz="8000" b="1" dirty="0" smtClean="0">
                  <a:solidFill>
                    <a:srgbClr val="FFCC00"/>
                  </a:solidFill>
                  <a:latin typeface="Calibri" charset="0"/>
                  <a:cs typeface="Calibri" charset="0"/>
                </a:rPr>
                <a:t>3</a:t>
              </a:r>
              <a:endParaRPr lang="en-US" sz="8000" b="1" dirty="0">
                <a:solidFill>
                  <a:srgbClr val="FFCC00"/>
                </a:solidFill>
                <a:latin typeface="Calibri" charset="0"/>
                <a:cs typeface="Calibri" charset="0"/>
              </a:endParaRPr>
            </a:p>
          </p:txBody>
        </p:sp>
      </p:grpSp>
      <p:sp>
        <p:nvSpPr>
          <p:cNvPr id="5" name="Title 3"/>
          <p:cNvSpPr txBox="1">
            <a:spLocks/>
          </p:cNvSpPr>
          <p:nvPr/>
        </p:nvSpPr>
        <p:spPr bwMode="auto">
          <a:xfrm>
            <a:off x="569913" y="463550"/>
            <a:ext cx="8782050" cy="1093788"/>
          </a:xfrm>
          <a:prstGeom prst="rect">
            <a:avLst/>
          </a:prstGeom>
          <a:noFill/>
          <a:ln>
            <a:miter lim="800000"/>
            <a:headEnd/>
            <a:tailEnd/>
          </a:ln>
        </p:spPr>
        <p:txBody>
          <a:bodyPr/>
          <a:lstStyle/>
          <a:p>
            <a:r>
              <a:rPr lang="el-GR" sz="3600" dirty="0" smtClean="0">
                <a:solidFill>
                  <a:srgbClr val="595959"/>
                </a:solidFill>
                <a:latin typeface="Calibri" charset="0"/>
              </a:rPr>
              <a:t>ΚΡΙΤΗΡΙΑ ΕΝΤΑΞΗΣ</a:t>
            </a:r>
            <a:br>
              <a:rPr lang="el-GR" sz="3600" dirty="0" smtClean="0">
                <a:solidFill>
                  <a:srgbClr val="595959"/>
                </a:solidFill>
                <a:latin typeface="Calibri" charset="0"/>
              </a:rPr>
            </a:br>
            <a:r>
              <a:rPr lang="el-GR" sz="3600" dirty="0" smtClean="0">
                <a:solidFill>
                  <a:srgbClr val="595959"/>
                </a:solidFill>
                <a:latin typeface="Calibri" charset="0"/>
              </a:rPr>
              <a:t>ΣΤΗ ΓΕΝΙΚΗ ΚΥΒΕΡΝΗΣΗ</a:t>
            </a:r>
            <a:endParaRPr lang="en-US" sz="2400" dirty="0">
              <a:solidFill>
                <a:srgbClr val="595959"/>
              </a:solidFill>
              <a:latin typeface="Calibri" charset="0"/>
            </a:endParaRPr>
          </a:p>
        </p:txBody>
      </p:sp>
      <p:sp>
        <p:nvSpPr>
          <p:cNvPr id="37892" name="Slide Number Placeholder 3"/>
          <p:cNvSpPr>
            <a:spLocks noGrp="1"/>
          </p:cNvSpPr>
          <p:nvPr>
            <p:ph type="sldNum" sz="quarter" idx="10"/>
          </p:nvPr>
        </p:nvSpPr>
        <p:spPr bwMode="auto">
          <a:noFill/>
          <a:ln>
            <a:miter lim="800000"/>
            <a:headEnd/>
            <a:tailEnd/>
          </a:ln>
        </p:spPr>
        <p:txBody>
          <a:bodyPr/>
          <a:lstStyle/>
          <a:p>
            <a:fld id="{F2994D2E-476E-4B15-B837-6C8E85748847}" type="slidenum">
              <a:rPr lang="en-US"/>
              <a:pPr/>
              <a:t>30</a:t>
            </a:fld>
            <a:endParaRPr lang="en-US"/>
          </a:p>
        </p:txBody>
      </p:sp>
      <p:grpSp>
        <p:nvGrpSpPr>
          <p:cNvPr id="40" name="Group 39"/>
          <p:cNvGrpSpPr/>
          <p:nvPr/>
        </p:nvGrpSpPr>
        <p:grpSpPr>
          <a:xfrm>
            <a:off x="4706934" y="2459795"/>
            <a:ext cx="3145704" cy="365485"/>
            <a:chOff x="4936509" y="2010031"/>
            <a:chExt cx="3145704" cy="365485"/>
          </a:xfrm>
        </p:grpSpPr>
        <p:sp>
          <p:nvSpPr>
            <p:cNvPr id="12" name="TextBox 6"/>
            <p:cNvSpPr txBox="1">
              <a:spLocks noChangeArrowheads="1"/>
            </p:cNvSpPr>
            <p:nvPr/>
          </p:nvSpPr>
          <p:spPr bwMode="auto">
            <a:xfrm>
              <a:off x="5460983" y="2010031"/>
              <a:ext cx="2621230" cy="365485"/>
            </a:xfrm>
            <a:prstGeom prst="rect">
              <a:avLst/>
            </a:prstGeom>
            <a:noFill/>
            <a:ln w="9525">
              <a:noFill/>
              <a:miter lim="800000"/>
              <a:headEnd/>
              <a:tailEnd/>
            </a:ln>
          </p:spPr>
          <p:txBody>
            <a:bodyPr wrap="none">
              <a:spAutoFit/>
            </a:bodyPr>
            <a:lstStyle/>
            <a:p>
              <a:pPr>
                <a:lnSpc>
                  <a:spcPts val="2075"/>
                </a:lnSpc>
              </a:pPr>
              <a:r>
                <a:rPr lang="en-US" sz="1900" b="1" dirty="0" err="1" smtClean="0">
                  <a:solidFill>
                    <a:srgbClr val="7F7F7F"/>
                  </a:solidFill>
                  <a:latin typeface="Calibri" charset="0"/>
                  <a:cs typeface="Calibri" charset="0"/>
                </a:rPr>
                <a:t>Διορισμός</a:t>
              </a:r>
              <a:r>
                <a:rPr lang="en-US" sz="1900" b="1" dirty="0" smtClean="0">
                  <a:solidFill>
                    <a:srgbClr val="7F7F7F"/>
                  </a:solidFill>
                  <a:latin typeface="Calibri" charset="0"/>
                  <a:cs typeface="Calibri" charset="0"/>
                </a:rPr>
                <a:t> </a:t>
              </a:r>
              <a:r>
                <a:rPr lang="en-US" sz="1900" b="1" dirty="0" err="1" smtClean="0">
                  <a:solidFill>
                    <a:srgbClr val="7F7F7F"/>
                  </a:solidFill>
                  <a:latin typeface="Calibri" charset="0"/>
                  <a:cs typeface="Calibri" charset="0"/>
                </a:rPr>
                <a:t>ΔΣ</a:t>
              </a:r>
              <a:r>
                <a:rPr lang="en-US" sz="1900" b="1" dirty="0" smtClean="0">
                  <a:solidFill>
                    <a:srgbClr val="7F7F7F"/>
                  </a:solidFill>
                  <a:latin typeface="Calibri" charset="0"/>
                  <a:cs typeface="Calibri" charset="0"/>
                </a:rPr>
                <a:t>, </a:t>
              </a:r>
              <a:r>
                <a:rPr lang="en-US" sz="1900" b="1" dirty="0" err="1" smtClean="0">
                  <a:solidFill>
                    <a:srgbClr val="7F7F7F"/>
                  </a:solidFill>
                  <a:latin typeface="Calibri" charset="0"/>
                  <a:cs typeface="Calibri" charset="0"/>
                </a:rPr>
                <a:t>στελεχών</a:t>
              </a:r>
              <a:endParaRPr lang="en-US" sz="1900" b="1" dirty="0" smtClean="0">
                <a:solidFill>
                  <a:srgbClr val="7F7F7F"/>
                </a:solidFill>
                <a:latin typeface="Calibri" charset="0"/>
                <a:cs typeface="Calibri" charset="0"/>
              </a:endParaRPr>
            </a:p>
          </p:txBody>
        </p:sp>
        <p:sp>
          <p:nvSpPr>
            <p:cNvPr id="13" name="Right Triangle 12"/>
            <p:cNvSpPr/>
            <p:nvPr/>
          </p:nvSpPr>
          <p:spPr bwMode="auto">
            <a:xfrm rot="13500000">
              <a:off x="4936510" y="2044824"/>
              <a:ext cx="320281" cy="32028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1" name="Group 40"/>
          <p:cNvGrpSpPr/>
          <p:nvPr/>
        </p:nvGrpSpPr>
        <p:grpSpPr>
          <a:xfrm>
            <a:off x="4706935" y="2986675"/>
            <a:ext cx="4207656" cy="365485"/>
            <a:chOff x="4936510" y="2554105"/>
            <a:chExt cx="4207656" cy="365485"/>
          </a:xfrm>
        </p:grpSpPr>
        <p:sp>
          <p:nvSpPr>
            <p:cNvPr id="16" name="TextBox 15"/>
            <p:cNvSpPr txBox="1"/>
            <p:nvPr/>
          </p:nvSpPr>
          <p:spPr bwMode="auto">
            <a:xfrm>
              <a:off x="5460983" y="2554105"/>
              <a:ext cx="3683183" cy="365485"/>
            </a:xfrm>
            <a:prstGeom prst="rect">
              <a:avLst/>
            </a:prstGeom>
            <a:noFill/>
          </p:spPr>
          <p:txBody>
            <a:bodyPr wrap="none">
              <a:spAutoFit/>
            </a:bodyPr>
            <a:lstStyle/>
            <a:p>
              <a:pPr>
                <a:lnSpc>
                  <a:spcPts val="2075"/>
                </a:lnSpc>
              </a:pPr>
              <a:r>
                <a:rPr lang="en-US" sz="1900" b="1" dirty="0" err="1" smtClean="0">
                  <a:solidFill>
                    <a:srgbClr val="7F7F7F"/>
                  </a:solidFill>
                  <a:latin typeface="Calibri" charset="0"/>
                  <a:cs typeface="Calibri" charset="0"/>
                </a:rPr>
                <a:t>Πλειοψηφία</a:t>
              </a:r>
              <a:r>
                <a:rPr lang="en-US" sz="1900" b="1" dirty="0" smtClean="0">
                  <a:solidFill>
                    <a:srgbClr val="7F7F7F"/>
                  </a:solidFill>
                  <a:latin typeface="Calibri" charset="0"/>
                  <a:cs typeface="Calibri" charset="0"/>
                </a:rPr>
                <a:t> </a:t>
              </a:r>
              <a:r>
                <a:rPr lang="en-US" sz="1900" b="1" dirty="0" err="1" smtClean="0">
                  <a:solidFill>
                    <a:srgbClr val="7F7F7F"/>
                  </a:solidFill>
                  <a:latin typeface="Calibri" charset="0"/>
                  <a:cs typeface="Calibri" charset="0"/>
                </a:rPr>
                <a:t>δικαιωμάτων</a:t>
              </a:r>
              <a:r>
                <a:rPr lang="en-US" sz="1900" b="1" dirty="0" smtClean="0">
                  <a:solidFill>
                    <a:srgbClr val="7F7F7F"/>
                  </a:solidFill>
                  <a:latin typeface="Calibri" charset="0"/>
                  <a:cs typeface="Calibri" charset="0"/>
                </a:rPr>
                <a:t> </a:t>
              </a:r>
              <a:r>
                <a:rPr lang="en-US" sz="1900" b="1" dirty="0" err="1" smtClean="0">
                  <a:solidFill>
                    <a:srgbClr val="7F7F7F"/>
                  </a:solidFill>
                  <a:latin typeface="Calibri" charset="0"/>
                  <a:cs typeface="Calibri" charset="0"/>
                </a:rPr>
                <a:t>ψήφου</a:t>
              </a:r>
              <a:endParaRPr lang="en-US" sz="1900" b="1" dirty="0" smtClean="0">
                <a:solidFill>
                  <a:srgbClr val="7F7F7F"/>
                </a:solidFill>
                <a:latin typeface="Calibri" charset="0"/>
                <a:cs typeface="Calibri" charset="0"/>
              </a:endParaRPr>
            </a:p>
          </p:txBody>
        </p:sp>
        <p:sp>
          <p:nvSpPr>
            <p:cNvPr id="34" name="Right Triangle 33"/>
            <p:cNvSpPr/>
            <p:nvPr/>
          </p:nvSpPr>
          <p:spPr bwMode="auto">
            <a:xfrm rot="13500000">
              <a:off x="4936511" y="2588898"/>
              <a:ext cx="320281" cy="32028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2" name="Group 41"/>
          <p:cNvGrpSpPr/>
          <p:nvPr/>
        </p:nvGrpSpPr>
        <p:grpSpPr>
          <a:xfrm>
            <a:off x="4706935" y="3505088"/>
            <a:ext cx="4158802" cy="362920"/>
            <a:chOff x="4936510" y="3084265"/>
            <a:chExt cx="4158802" cy="362920"/>
          </a:xfrm>
        </p:grpSpPr>
        <p:sp>
          <p:nvSpPr>
            <p:cNvPr id="19" name="TextBox 22"/>
            <p:cNvSpPr txBox="1">
              <a:spLocks noChangeArrowheads="1"/>
            </p:cNvSpPr>
            <p:nvPr/>
          </p:nvSpPr>
          <p:spPr bwMode="auto">
            <a:xfrm>
              <a:off x="5460984" y="3084265"/>
              <a:ext cx="3634328" cy="362920"/>
            </a:xfrm>
            <a:prstGeom prst="rect">
              <a:avLst/>
            </a:prstGeom>
            <a:noFill/>
            <a:ln w="9525">
              <a:noFill/>
              <a:miter lim="800000"/>
              <a:headEnd/>
              <a:tailEnd/>
            </a:ln>
          </p:spPr>
          <p:txBody>
            <a:bodyPr wrap="none">
              <a:spAutoFit/>
            </a:bodyPr>
            <a:lstStyle/>
            <a:p>
              <a:pPr>
                <a:lnSpc>
                  <a:spcPts val="2075"/>
                </a:lnSpc>
              </a:pPr>
              <a:r>
                <a:rPr lang="en-US" b="1" dirty="0" err="1" smtClean="0">
                  <a:solidFill>
                    <a:srgbClr val="7F7F7F"/>
                  </a:solidFill>
                  <a:latin typeface="Calibri" charset="0"/>
                  <a:cs typeface="Calibri" charset="0"/>
                </a:rPr>
                <a:t>Δικαιώματα</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βάσει</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ειδικών</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μετοχών</a:t>
              </a:r>
              <a:endParaRPr lang="en-US" b="1" dirty="0" smtClean="0">
                <a:solidFill>
                  <a:srgbClr val="7F7F7F"/>
                </a:solidFill>
                <a:latin typeface="Calibri" charset="0"/>
                <a:cs typeface="Calibri" charset="0"/>
              </a:endParaRPr>
            </a:p>
          </p:txBody>
        </p:sp>
        <p:sp>
          <p:nvSpPr>
            <p:cNvPr id="35" name="Right Triangle 34"/>
            <p:cNvSpPr/>
            <p:nvPr/>
          </p:nvSpPr>
          <p:spPr bwMode="auto">
            <a:xfrm rot="13500000">
              <a:off x="4936511" y="3117776"/>
              <a:ext cx="320281" cy="32028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3" name="Group 42"/>
          <p:cNvGrpSpPr/>
          <p:nvPr/>
        </p:nvGrpSpPr>
        <p:grpSpPr>
          <a:xfrm>
            <a:off x="4706935" y="4017210"/>
            <a:ext cx="3855697" cy="365985"/>
            <a:chOff x="4936510" y="3573533"/>
            <a:chExt cx="3855697" cy="365985"/>
          </a:xfrm>
        </p:grpSpPr>
        <p:sp>
          <p:nvSpPr>
            <p:cNvPr id="23" name="TextBox 22"/>
            <p:cNvSpPr txBox="1">
              <a:spLocks noChangeArrowheads="1"/>
            </p:cNvSpPr>
            <p:nvPr/>
          </p:nvSpPr>
          <p:spPr bwMode="auto">
            <a:xfrm>
              <a:off x="5460984" y="3573533"/>
              <a:ext cx="3331223" cy="362920"/>
            </a:xfrm>
            <a:prstGeom prst="rect">
              <a:avLst/>
            </a:prstGeom>
            <a:noFill/>
            <a:ln w="9525">
              <a:noFill/>
              <a:miter lim="800000"/>
              <a:headEnd/>
              <a:tailEnd/>
            </a:ln>
          </p:spPr>
          <p:txBody>
            <a:bodyPr wrap="none">
              <a:spAutoFit/>
            </a:bodyPr>
            <a:lstStyle/>
            <a:p>
              <a:pPr>
                <a:lnSpc>
                  <a:spcPts val="2075"/>
                </a:lnSpc>
              </a:pPr>
              <a:r>
                <a:rPr lang="en-US" b="1" dirty="0" err="1" smtClean="0">
                  <a:solidFill>
                    <a:srgbClr val="7F7F7F"/>
                  </a:solidFill>
                  <a:latin typeface="Calibri" charset="0"/>
                  <a:cs typeface="Calibri" charset="0"/>
                </a:rPr>
                <a:t>Πωλήσεις</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μόνο</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προς</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το</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Δημόσιο</a:t>
              </a:r>
              <a:r>
                <a:rPr lang="en-US" b="1" dirty="0" smtClean="0">
                  <a:solidFill>
                    <a:srgbClr val="7F7F7F"/>
                  </a:solidFill>
                  <a:latin typeface="Calibri" charset="0"/>
                  <a:cs typeface="Calibri" charset="0"/>
                </a:rPr>
                <a:t> </a:t>
              </a:r>
            </a:p>
          </p:txBody>
        </p:sp>
        <p:sp>
          <p:nvSpPr>
            <p:cNvPr id="36" name="Right Triangle 35"/>
            <p:cNvSpPr/>
            <p:nvPr/>
          </p:nvSpPr>
          <p:spPr bwMode="auto">
            <a:xfrm rot="13500000">
              <a:off x="4936511" y="3619236"/>
              <a:ext cx="320281" cy="32028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4" name="Group 43"/>
          <p:cNvGrpSpPr/>
          <p:nvPr/>
        </p:nvGrpSpPr>
        <p:grpSpPr>
          <a:xfrm>
            <a:off x="4706936" y="4511381"/>
            <a:ext cx="4402458" cy="585203"/>
            <a:chOff x="4936511" y="4036415"/>
            <a:chExt cx="4402458" cy="585203"/>
          </a:xfrm>
        </p:grpSpPr>
        <p:sp>
          <p:nvSpPr>
            <p:cNvPr id="26" name="TextBox 25"/>
            <p:cNvSpPr txBox="1">
              <a:spLocks noChangeArrowheads="1"/>
            </p:cNvSpPr>
            <p:nvPr/>
          </p:nvSpPr>
          <p:spPr bwMode="auto">
            <a:xfrm>
              <a:off x="5460984" y="4036415"/>
              <a:ext cx="3877985" cy="585203"/>
            </a:xfrm>
            <a:prstGeom prst="rect">
              <a:avLst/>
            </a:prstGeom>
            <a:noFill/>
            <a:ln w="9525">
              <a:noFill/>
              <a:miter lim="800000"/>
              <a:headEnd/>
              <a:tailEnd/>
            </a:ln>
          </p:spPr>
          <p:txBody>
            <a:bodyPr wrap="none">
              <a:spAutoFit/>
            </a:bodyPr>
            <a:lstStyle/>
            <a:p>
              <a:pPr>
                <a:lnSpc>
                  <a:spcPts val="1875"/>
                </a:lnSpc>
              </a:pPr>
              <a:r>
                <a:rPr lang="en-US" b="1" dirty="0" err="1" smtClean="0">
                  <a:solidFill>
                    <a:srgbClr val="7F7F7F"/>
                  </a:solidFill>
                  <a:latin typeface="Calibri" charset="0"/>
                  <a:cs typeface="Calibri" charset="0"/>
                </a:rPr>
                <a:t>Δικαιώματα</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ελέγχου</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που</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προκύπτουν</a:t>
              </a:r>
              <a:r>
                <a:rPr lang="el-GR" b="1" dirty="0" smtClean="0">
                  <a:solidFill>
                    <a:srgbClr val="7F7F7F"/>
                  </a:solidFill>
                  <a:latin typeface="Calibri" charset="0"/>
                  <a:cs typeface="Calibri" charset="0"/>
                </a:rPr>
                <a:t/>
              </a:r>
              <a:br>
                <a:rPr lang="el-GR" b="1" dirty="0" smtClean="0">
                  <a:solidFill>
                    <a:srgbClr val="7F7F7F"/>
                  </a:solidFill>
                  <a:latin typeface="Calibri" charset="0"/>
                  <a:cs typeface="Calibri" charset="0"/>
                </a:rPr>
              </a:br>
              <a:r>
                <a:rPr lang="en-US" b="1" dirty="0" err="1" smtClean="0">
                  <a:solidFill>
                    <a:srgbClr val="7F7F7F"/>
                  </a:solidFill>
                  <a:latin typeface="Calibri" charset="0"/>
                  <a:cs typeface="Calibri" charset="0"/>
                </a:rPr>
                <a:t>από</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συμφωνίες</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δανεισμού</a:t>
              </a:r>
              <a:endParaRPr lang="en-US" b="1" dirty="0" smtClean="0">
                <a:solidFill>
                  <a:srgbClr val="7F7F7F"/>
                </a:solidFill>
                <a:latin typeface="Calibri" charset="0"/>
                <a:cs typeface="Calibri" charset="0"/>
              </a:endParaRPr>
            </a:p>
          </p:txBody>
        </p:sp>
        <p:sp>
          <p:nvSpPr>
            <p:cNvPr id="37" name="Right Triangle 36"/>
            <p:cNvSpPr/>
            <p:nvPr/>
          </p:nvSpPr>
          <p:spPr bwMode="auto">
            <a:xfrm rot="13500000">
              <a:off x="4936512" y="4175452"/>
              <a:ext cx="320281" cy="32028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5" name="Group 44"/>
          <p:cNvGrpSpPr/>
          <p:nvPr/>
        </p:nvGrpSpPr>
        <p:grpSpPr>
          <a:xfrm>
            <a:off x="4706936" y="5165804"/>
            <a:ext cx="4614768" cy="585203"/>
            <a:chOff x="4936511" y="4715218"/>
            <a:chExt cx="4614768" cy="585203"/>
          </a:xfrm>
        </p:grpSpPr>
        <p:sp>
          <p:nvSpPr>
            <p:cNvPr id="29" name="TextBox 28"/>
            <p:cNvSpPr txBox="1">
              <a:spLocks noChangeArrowheads="1"/>
            </p:cNvSpPr>
            <p:nvPr/>
          </p:nvSpPr>
          <p:spPr bwMode="auto">
            <a:xfrm>
              <a:off x="5460984" y="4715218"/>
              <a:ext cx="4090295" cy="585203"/>
            </a:xfrm>
            <a:prstGeom prst="rect">
              <a:avLst/>
            </a:prstGeom>
            <a:noFill/>
            <a:ln w="9525">
              <a:noFill/>
              <a:miter lim="800000"/>
              <a:headEnd/>
              <a:tailEnd/>
            </a:ln>
          </p:spPr>
          <p:txBody>
            <a:bodyPr wrap="none">
              <a:spAutoFit/>
            </a:bodyPr>
            <a:lstStyle/>
            <a:p>
              <a:pPr>
                <a:lnSpc>
                  <a:spcPts val="1875"/>
                </a:lnSpc>
              </a:pPr>
              <a:r>
                <a:rPr lang="en-US" b="1" dirty="0" err="1" smtClean="0">
                  <a:solidFill>
                    <a:srgbClr val="7F7F7F"/>
                  </a:solidFill>
                  <a:latin typeface="Calibri" charset="0"/>
                  <a:cs typeface="Calibri" charset="0"/>
                </a:rPr>
                <a:t>Ρυθμιστικές</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εξουσίες</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δικαιώματα</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του</a:t>
              </a:r>
              <a:r>
                <a:rPr lang="el-GR" b="1" dirty="0" smtClean="0">
                  <a:solidFill>
                    <a:srgbClr val="7F7F7F"/>
                  </a:solidFill>
                  <a:latin typeface="Calibri" charset="0"/>
                  <a:cs typeface="Calibri" charset="0"/>
                </a:rPr>
                <a:t/>
              </a:r>
              <a:br>
                <a:rPr lang="el-GR" b="1" dirty="0" smtClean="0">
                  <a:solidFill>
                    <a:srgbClr val="7F7F7F"/>
                  </a:solidFill>
                  <a:latin typeface="Calibri" charset="0"/>
                  <a:cs typeface="Calibri" charset="0"/>
                </a:rPr>
              </a:br>
              <a:r>
                <a:rPr lang="en-US" b="1" dirty="0" err="1" smtClean="0">
                  <a:solidFill>
                    <a:srgbClr val="7F7F7F"/>
                  </a:solidFill>
                  <a:latin typeface="Calibri" charset="0"/>
                  <a:cs typeface="Calibri" charset="0"/>
                </a:rPr>
                <a:t>Δημοσίου</a:t>
              </a:r>
              <a:r>
                <a:rPr lang="en-US" b="1" dirty="0" smtClean="0">
                  <a:solidFill>
                    <a:srgbClr val="7F7F7F"/>
                  </a:solidFill>
                  <a:latin typeface="Calibri" charset="0"/>
                  <a:cs typeface="Calibri" charset="0"/>
                </a:rPr>
                <a:t> </a:t>
              </a:r>
              <a:r>
                <a:rPr lang="en-US" sz="1200" dirty="0" smtClean="0">
                  <a:solidFill>
                    <a:srgbClr val="7F7F7F"/>
                  </a:solidFill>
                  <a:latin typeface="Calibri" charset="0"/>
                  <a:cs typeface="Calibri" charset="0"/>
                </a:rPr>
                <a:t>(</a:t>
              </a:r>
              <a:r>
                <a:rPr lang="en-US" sz="1200" dirty="0" err="1" smtClean="0">
                  <a:solidFill>
                    <a:srgbClr val="7F7F7F"/>
                  </a:solidFill>
                  <a:latin typeface="Calibri" charset="0"/>
                  <a:cs typeface="Calibri" charset="0"/>
                </a:rPr>
                <a:t>π.χ</a:t>
              </a:r>
              <a:r>
                <a:rPr lang="en-US" sz="1200" dirty="0" smtClean="0">
                  <a:solidFill>
                    <a:srgbClr val="7F7F7F"/>
                  </a:solidFill>
                  <a:latin typeface="Calibri" charset="0"/>
                  <a:cs typeface="Calibri" charset="0"/>
                </a:rPr>
                <a:t>. </a:t>
              </a:r>
              <a:r>
                <a:rPr lang="en-US" sz="1200" dirty="0" err="1" smtClean="0">
                  <a:solidFill>
                    <a:srgbClr val="7F7F7F"/>
                  </a:solidFill>
                  <a:latin typeface="Calibri" charset="0"/>
                  <a:cs typeface="Calibri" charset="0"/>
                </a:rPr>
                <a:t>έγκριση</a:t>
              </a:r>
              <a:r>
                <a:rPr lang="en-US" sz="1200" dirty="0" smtClean="0">
                  <a:solidFill>
                    <a:srgbClr val="7F7F7F"/>
                  </a:solidFill>
                  <a:latin typeface="Calibri" charset="0"/>
                  <a:cs typeface="Calibri" charset="0"/>
                </a:rPr>
                <a:t> </a:t>
              </a:r>
              <a:r>
                <a:rPr lang="en-US" sz="1200" dirty="0" err="1" smtClean="0">
                  <a:solidFill>
                    <a:srgbClr val="7F7F7F"/>
                  </a:solidFill>
                  <a:latin typeface="Calibri" charset="0"/>
                  <a:cs typeface="Calibri" charset="0"/>
                </a:rPr>
                <a:t>προϋπολογισμού</a:t>
              </a:r>
              <a:r>
                <a:rPr lang="en-US" sz="1200" dirty="0" smtClean="0">
                  <a:solidFill>
                    <a:srgbClr val="7F7F7F"/>
                  </a:solidFill>
                  <a:latin typeface="Calibri" charset="0"/>
                  <a:cs typeface="Calibri" charset="0"/>
                </a:rPr>
                <a:t>, </a:t>
              </a:r>
              <a:r>
                <a:rPr lang="en-US" sz="1200" dirty="0" err="1" smtClean="0">
                  <a:solidFill>
                    <a:srgbClr val="7F7F7F"/>
                  </a:solidFill>
                  <a:latin typeface="Calibri" charset="0"/>
                  <a:cs typeface="Calibri" charset="0"/>
                </a:rPr>
                <a:t>καταστατικού</a:t>
              </a:r>
              <a:r>
                <a:rPr lang="en-US" sz="1200" dirty="0" smtClean="0">
                  <a:solidFill>
                    <a:srgbClr val="7F7F7F"/>
                  </a:solidFill>
                  <a:latin typeface="Calibri" charset="0"/>
                  <a:cs typeface="Calibri" charset="0"/>
                </a:rPr>
                <a:t>) </a:t>
              </a:r>
            </a:p>
          </p:txBody>
        </p:sp>
        <p:sp>
          <p:nvSpPr>
            <p:cNvPr id="38" name="Right Triangle 37"/>
            <p:cNvSpPr/>
            <p:nvPr/>
          </p:nvSpPr>
          <p:spPr bwMode="auto">
            <a:xfrm rot="13500000">
              <a:off x="4936512" y="4834613"/>
              <a:ext cx="320281" cy="32028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6" name="Group 45"/>
          <p:cNvGrpSpPr/>
          <p:nvPr/>
        </p:nvGrpSpPr>
        <p:grpSpPr>
          <a:xfrm>
            <a:off x="4706936" y="5807016"/>
            <a:ext cx="3692071" cy="579646"/>
            <a:chOff x="4936511" y="5544539"/>
            <a:chExt cx="3692071" cy="579646"/>
          </a:xfrm>
        </p:grpSpPr>
        <p:sp>
          <p:nvSpPr>
            <p:cNvPr id="32" name="TextBox 31"/>
            <p:cNvSpPr txBox="1">
              <a:spLocks noChangeArrowheads="1"/>
            </p:cNvSpPr>
            <p:nvPr/>
          </p:nvSpPr>
          <p:spPr bwMode="auto">
            <a:xfrm>
              <a:off x="5460984" y="5544539"/>
              <a:ext cx="3167598" cy="579646"/>
            </a:xfrm>
            <a:prstGeom prst="rect">
              <a:avLst/>
            </a:prstGeom>
            <a:noFill/>
            <a:ln w="9525">
              <a:noFill/>
              <a:miter lim="800000"/>
              <a:headEnd/>
              <a:tailEnd/>
            </a:ln>
          </p:spPr>
          <p:txBody>
            <a:bodyPr wrap="none">
              <a:spAutoFit/>
            </a:bodyPr>
            <a:lstStyle/>
            <a:p>
              <a:pPr>
                <a:lnSpc>
                  <a:spcPts val="1875"/>
                </a:lnSpc>
              </a:pPr>
              <a:r>
                <a:rPr lang="en-US" b="1" dirty="0" err="1" smtClean="0">
                  <a:solidFill>
                    <a:srgbClr val="7F7F7F"/>
                  </a:solidFill>
                  <a:latin typeface="Calibri" charset="0"/>
                  <a:cs typeface="Calibri" charset="0"/>
                </a:rPr>
                <a:t>Χρηματοδότηση</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αποκλειστικά</a:t>
              </a:r>
              <a:r>
                <a:rPr lang="en-US" b="1" dirty="0" smtClean="0">
                  <a:solidFill>
                    <a:srgbClr val="7F7F7F"/>
                  </a:solidFill>
                  <a:latin typeface="Calibri" charset="0"/>
                  <a:cs typeface="Calibri" charset="0"/>
                </a:rPr>
                <a:t> </a:t>
              </a:r>
              <a:r>
                <a:rPr lang="el-GR" b="1" dirty="0" smtClean="0">
                  <a:solidFill>
                    <a:srgbClr val="7F7F7F"/>
                  </a:solidFill>
                  <a:latin typeface="Calibri" charset="0"/>
                  <a:cs typeface="Calibri" charset="0"/>
                </a:rPr>
                <a:t/>
              </a:r>
              <a:br>
                <a:rPr lang="el-GR" b="1" dirty="0" smtClean="0">
                  <a:solidFill>
                    <a:srgbClr val="7F7F7F"/>
                  </a:solidFill>
                  <a:latin typeface="Calibri" charset="0"/>
                  <a:cs typeface="Calibri" charset="0"/>
                </a:rPr>
              </a:br>
              <a:r>
                <a:rPr lang="en-US" b="1" dirty="0" smtClean="0">
                  <a:solidFill>
                    <a:srgbClr val="7F7F7F"/>
                  </a:solidFill>
                  <a:latin typeface="Calibri" charset="0"/>
                  <a:cs typeface="Calibri" charset="0"/>
                </a:rPr>
                <a:t>(ή </a:t>
              </a:r>
              <a:r>
                <a:rPr lang="en-US" b="1" dirty="0" err="1" smtClean="0">
                  <a:solidFill>
                    <a:srgbClr val="7F7F7F"/>
                  </a:solidFill>
                  <a:latin typeface="Calibri" charset="0"/>
                  <a:cs typeface="Calibri" charset="0"/>
                </a:rPr>
                <a:t>σχεδόν</a:t>
              </a:r>
              <a:r>
                <a:rPr lang="en-US" b="1" dirty="0" smtClean="0">
                  <a:solidFill>
                    <a:srgbClr val="7F7F7F"/>
                  </a:solidFill>
                  <a:latin typeface="Calibri" charset="0"/>
                  <a:cs typeface="Calibri" charset="0"/>
                </a:rPr>
                <a:t>)</a:t>
              </a:r>
              <a:r>
                <a:rPr lang="el-GR"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από</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το</a:t>
              </a:r>
              <a:r>
                <a:rPr lang="en-US" b="1" dirty="0" smtClean="0">
                  <a:solidFill>
                    <a:srgbClr val="7F7F7F"/>
                  </a:solidFill>
                  <a:latin typeface="Calibri" charset="0"/>
                  <a:cs typeface="Calibri" charset="0"/>
                </a:rPr>
                <a:t> </a:t>
              </a:r>
              <a:r>
                <a:rPr lang="en-US" b="1" dirty="0" err="1" smtClean="0">
                  <a:solidFill>
                    <a:srgbClr val="7F7F7F"/>
                  </a:solidFill>
                  <a:latin typeface="Calibri" charset="0"/>
                  <a:cs typeface="Calibri" charset="0"/>
                </a:rPr>
                <a:t>Δημόσιο</a:t>
              </a:r>
              <a:endParaRPr lang="en-US" b="1" dirty="0" smtClean="0">
                <a:solidFill>
                  <a:srgbClr val="7F7F7F"/>
                </a:solidFill>
                <a:latin typeface="Calibri" charset="0"/>
                <a:cs typeface="Calibri" charset="0"/>
              </a:endParaRPr>
            </a:p>
          </p:txBody>
        </p:sp>
        <p:sp>
          <p:nvSpPr>
            <p:cNvPr id="39" name="Right Triangle 38"/>
            <p:cNvSpPr/>
            <p:nvPr/>
          </p:nvSpPr>
          <p:spPr bwMode="auto">
            <a:xfrm rot="13500000">
              <a:off x="4936512" y="5651742"/>
              <a:ext cx="320281" cy="32028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7" name="Rectangle 46"/>
          <p:cNvSpPr/>
          <p:nvPr/>
        </p:nvSpPr>
        <p:spPr>
          <a:xfrm>
            <a:off x="617534" y="2956532"/>
            <a:ext cx="3758691" cy="1246495"/>
          </a:xfrm>
          <a:prstGeom prst="rect">
            <a:avLst/>
          </a:prstGeom>
        </p:spPr>
        <p:txBody>
          <a:bodyPr wrap="square">
            <a:spAutoFit/>
          </a:bodyPr>
          <a:lstStyle/>
          <a:p>
            <a:r>
              <a:rPr lang="el-GR" sz="1500" b="1" dirty="0" smtClean="0">
                <a:solidFill>
                  <a:schemeClr val="tx1">
                    <a:lumMod val="65000"/>
                    <a:lumOff val="35000"/>
                  </a:schemeClr>
                </a:solidFill>
                <a:latin typeface="+mn-lt"/>
              </a:rPr>
              <a:t>Οι τρεις πρώτοι δείκτες επαρκούν </a:t>
            </a:r>
            <a:r>
              <a:rPr lang="el-GR" sz="1500" dirty="0" smtClean="0">
                <a:solidFill>
                  <a:schemeClr val="tx1">
                    <a:lumMod val="65000"/>
                    <a:lumOff val="35000"/>
                  </a:schemeClr>
                </a:solidFill>
                <a:latin typeface="+mn-lt"/>
              </a:rPr>
              <a:t>για την τεκμηρίωση της άσκησης ελέγχου. Σε άλλες περιπτώσεις περισσότεροι μεμονωμένοι δείκτες μπορεί από κοινού να υποδηλώνουν την άσκηση ελέγχου.</a:t>
            </a:r>
            <a:endParaRPr lang="en-US" sz="1500" dirty="0">
              <a:solidFill>
                <a:schemeClr val="tx1">
                  <a:lumMod val="65000"/>
                  <a:lumOff val="3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slide(from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slide(from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slide(from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slide(fromLeft)">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slide(fromLeft)">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lide(fromLeft)">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slide(fromLeft)">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3"/>
          <p:cNvSpPr txBox="1">
            <a:spLocks/>
          </p:cNvSpPr>
          <p:nvPr/>
        </p:nvSpPr>
        <p:spPr bwMode="auto">
          <a:xfrm>
            <a:off x="569913" y="463550"/>
            <a:ext cx="8782050" cy="1093788"/>
          </a:xfrm>
          <a:prstGeom prst="rect">
            <a:avLst/>
          </a:prstGeom>
          <a:noFill/>
          <a:ln>
            <a:miter lim="800000"/>
            <a:headEnd/>
            <a:tailEnd/>
          </a:ln>
        </p:spPr>
        <p:txBody>
          <a:bodyPr/>
          <a:lstStyle/>
          <a:p>
            <a:r>
              <a:rPr lang="el-GR" sz="3600" dirty="0" smtClean="0">
                <a:solidFill>
                  <a:srgbClr val="595959"/>
                </a:solidFill>
                <a:latin typeface="Calibri" charset="0"/>
              </a:rPr>
              <a:t>ΚΡΙΤΗΡΙΑ ΕΝΤΑΞΗΣ</a:t>
            </a:r>
            <a:br>
              <a:rPr lang="el-GR" sz="3600" dirty="0" smtClean="0">
                <a:solidFill>
                  <a:srgbClr val="595959"/>
                </a:solidFill>
                <a:latin typeface="Calibri" charset="0"/>
              </a:rPr>
            </a:br>
            <a:r>
              <a:rPr lang="el-GR" sz="3600" dirty="0" smtClean="0">
                <a:solidFill>
                  <a:srgbClr val="595959"/>
                </a:solidFill>
                <a:latin typeface="Calibri" charset="0"/>
              </a:rPr>
              <a:t>ΣΤΗ ΓΕΝΙΚΗ ΚΥΒΕΡΝΗΣΗ</a:t>
            </a:r>
            <a:endParaRPr lang="en-US" sz="2400" dirty="0">
              <a:solidFill>
                <a:srgbClr val="595959"/>
              </a:solidFill>
              <a:latin typeface="Calibri" charset="0"/>
            </a:endParaRPr>
          </a:p>
        </p:txBody>
      </p:sp>
      <p:sp>
        <p:nvSpPr>
          <p:cNvPr id="37892" name="Slide Number Placeholder 3"/>
          <p:cNvSpPr>
            <a:spLocks noGrp="1"/>
          </p:cNvSpPr>
          <p:nvPr>
            <p:ph type="sldNum" sz="quarter" idx="10"/>
          </p:nvPr>
        </p:nvSpPr>
        <p:spPr bwMode="auto">
          <a:noFill/>
          <a:ln>
            <a:miter lim="800000"/>
            <a:headEnd/>
            <a:tailEnd/>
          </a:ln>
        </p:spPr>
        <p:txBody>
          <a:bodyPr/>
          <a:lstStyle/>
          <a:p>
            <a:fld id="{F2994D2E-476E-4B15-B837-6C8E85748847}" type="slidenum">
              <a:rPr lang="en-US"/>
              <a:pPr/>
              <a:t>31</a:t>
            </a:fld>
            <a:endParaRPr lang="en-US"/>
          </a:p>
        </p:txBody>
      </p:sp>
      <p:grpSp>
        <p:nvGrpSpPr>
          <p:cNvPr id="3" name="Group 39"/>
          <p:cNvGrpSpPr/>
          <p:nvPr/>
        </p:nvGrpSpPr>
        <p:grpSpPr>
          <a:xfrm>
            <a:off x="4706934" y="2566141"/>
            <a:ext cx="2837928" cy="365485"/>
            <a:chOff x="4936509" y="2022223"/>
            <a:chExt cx="2837928" cy="365485"/>
          </a:xfrm>
        </p:grpSpPr>
        <p:sp>
          <p:nvSpPr>
            <p:cNvPr id="12" name="TextBox 6"/>
            <p:cNvSpPr txBox="1">
              <a:spLocks noChangeArrowheads="1"/>
            </p:cNvSpPr>
            <p:nvPr/>
          </p:nvSpPr>
          <p:spPr bwMode="auto">
            <a:xfrm>
              <a:off x="5460983" y="2022223"/>
              <a:ext cx="2313454" cy="365485"/>
            </a:xfrm>
            <a:prstGeom prst="rect">
              <a:avLst/>
            </a:prstGeom>
            <a:noFill/>
            <a:ln w="9525">
              <a:noFill/>
              <a:miter lim="800000"/>
              <a:headEnd/>
              <a:tailEnd/>
            </a:ln>
          </p:spPr>
          <p:txBody>
            <a:bodyPr wrap="none">
              <a:spAutoFit/>
            </a:bodyPr>
            <a:lstStyle/>
            <a:p>
              <a:pPr>
                <a:lnSpc>
                  <a:spcPts val="2075"/>
                </a:lnSpc>
              </a:pPr>
              <a:r>
                <a:rPr lang="en-US" sz="1900" b="1" dirty="0" err="1" smtClean="0">
                  <a:solidFill>
                    <a:srgbClr val="7F7F7F"/>
                  </a:solidFill>
                  <a:latin typeface="Calibri" charset="0"/>
                  <a:cs typeface="Calibri" charset="0"/>
                </a:rPr>
                <a:t>Διορισμός</a:t>
              </a:r>
              <a:r>
                <a:rPr lang="en-US" sz="1900" b="1" dirty="0" smtClean="0">
                  <a:solidFill>
                    <a:srgbClr val="7F7F7F"/>
                  </a:solidFill>
                  <a:latin typeface="Calibri" charset="0"/>
                  <a:cs typeface="Calibri" charset="0"/>
                </a:rPr>
                <a:t> </a:t>
              </a:r>
              <a:r>
                <a:rPr lang="el-GR" sz="1900" b="1" dirty="0" smtClean="0">
                  <a:solidFill>
                    <a:srgbClr val="7F7F7F"/>
                  </a:solidFill>
                  <a:latin typeface="Calibri" charset="0"/>
                  <a:cs typeface="Calibri" charset="0"/>
                </a:rPr>
                <a:t>αρμοδίων</a:t>
              </a:r>
              <a:endParaRPr lang="en-US" sz="1900" b="1" dirty="0" smtClean="0">
                <a:solidFill>
                  <a:srgbClr val="7F7F7F"/>
                </a:solidFill>
                <a:latin typeface="Calibri" charset="0"/>
                <a:cs typeface="Calibri" charset="0"/>
              </a:endParaRPr>
            </a:p>
          </p:txBody>
        </p:sp>
        <p:sp>
          <p:nvSpPr>
            <p:cNvPr id="13" name="Right Triangle 12"/>
            <p:cNvSpPr/>
            <p:nvPr/>
          </p:nvSpPr>
          <p:spPr bwMode="auto">
            <a:xfrm rot="13500000">
              <a:off x="4936510" y="2044824"/>
              <a:ext cx="320281" cy="32028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 name="Group 40"/>
          <p:cNvGrpSpPr/>
          <p:nvPr/>
        </p:nvGrpSpPr>
        <p:grpSpPr>
          <a:xfrm>
            <a:off x="4706935" y="3093021"/>
            <a:ext cx="4147336" cy="365485"/>
            <a:chOff x="4936510" y="2566297"/>
            <a:chExt cx="4147336" cy="365485"/>
          </a:xfrm>
        </p:grpSpPr>
        <p:sp>
          <p:nvSpPr>
            <p:cNvPr id="16" name="TextBox 15"/>
            <p:cNvSpPr txBox="1"/>
            <p:nvPr/>
          </p:nvSpPr>
          <p:spPr bwMode="auto">
            <a:xfrm>
              <a:off x="5460983" y="2566297"/>
              <a:ext cx="3622863" cy="365485"/>
            </a:xfrm>
            <a:prstGeom prst="rect">
              <a:avLst/>
            </a:prstGeom>
            <a:noFill/>
          </p:spPr>
          <p:txBody>
            <a:bodyPr wrap="none">
              <a:spAutoFit/>
            </a:bodyPr>
            <a:lstStyle/>
            <a:p>
              <a:pPr>
                <a:lnSpc>
                  <a:spcPts val="2075"/>
                </a:lnSpc>
              </a:pPr>
              <a:r>
                <a:rPr lang="el-GR" sz="1900" b="1" dirty="0" smtClean="0">
                  <a:solidFill>
                    <a:srgbClr val="7F7F7F"/>
                  </a:solidFill>
                  <a:latin typeface="Calibri" charset="0"/>
                  <a:cs typeface="Calibri" charset="0"/>
                </a:rPr>
                <a:t>Υποχρεώσεις βάσει καταστατικού </a:t>
              </a:r>
              <a:endParaRPr lang="en-US" sz="1900" b="1" dirty="0" smtClean="0">
                <a:solidFill>
                  <a:srgbClr val="7F7F7F"/>
                </a:solidFill>
                <a:latin typeface="Calibri" charset="0"/>
                <a:cs typeface="Calibri" charset="0"/>
              </a:endParaRPr>
            </a:p>
          </p:txBody>
        </p:sp>
        <p:sp>
          <p:nvSpPr>
            <p:cNvPr id="34" name="Right Triangle 33"/>
            <p:cNvSpPr/>
            <p:nvPr/>
          </p:nvSpPr>
          <p:spPr bwMode="auto">
            <a:xfrm rot="13500000">
              <a:off x="4936511" y="2588898"/>
              <a:ext cx="320281" cy="32028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 name="Group 41"/>
          <p:cNvGrpSpPr/>
          <p:nvPr/>
        </p:nvGrpSpPr>
        <p:grpSpPr>
          <a:xfrm>
            <a:off x="4706935" y="3611434"/>
            <a:ext cx="2935523" cy="362920"/>
            <a:chOff x="4936510" y="3096457"/>
            <a:chExt cx="2935523" cy="362920"/>
          </a:xfrm>
        </p:grpSpPr>
        <p:sp>
          <p:nvSpPr>
            <p:cNvPr id="19" name="TextBox 22"/>
            <p:cNvSpPr txBox="1">
              <a:spLocks noChangeArrowheads="1"/>
            </p:cNvSpPr>
            <p:nvPr/>
          </p:nvSpPr>
          <p:spPr bwMode="auto">
            <a:xfrm>
              <a:off x="5460984" y="3096457"/>
              <a:ext cx="2411049" cy="362920"/>
            </a:xfrm>
            <a:prstGeom prst="rect">
              <a:avLst/>
            </a:prstGeom>
            <a:noFill/>
            <a:ln w="9525">
              <a:noFill/>
              <a:miter lim="800000"/>
              <a:headEnd/>
              <a:tailEnd/>
            </a:ln>
          </p:spPr>
          <p:txBody>
            <a:bodyPr wrap="none">
              <a:spAutoFit/>
            </a:bodyPr>
            <a:lstStyle/>
            <a:p>
              <a:pPr>
                <a:lnSpc>
                  <a:spcPts val="2075"/>
                </a:lnSpc>
              </a:pPr>
              <a:r>
                <a:rPr lang="el-GR" b="1" dirty="0" smtClean="0">
                  <a:solidFill>
                    <a:srgbClr val="7F7F7F"/>
                  </a:solidFill>
                  <a:latin typeface="Calibri" charset="0"/>
                  <a:cs typeface="Calibri" charset="0"/>
                </a:rPr>
                <a:t>Συμβατικές συμφωνίες</a:t>
              </a:r>
              <a:endParaRPr lang="en-US" b="1" dirty="0" smtClean="0">
                <a:solidFill>
                  <a:srgbClr val="7F7F7F"/>
                </a:solidFill>
                <a:latin typeface="Calibri" charset="0"/>
                <a:cs typeface="Calibri" charset="0"/>
              </a:endParaRPr>
            </a:p>
          </p:txBody>
        </p:sp>
        <p:sp>
          <p:nvSpPr>
            <p:cNvPr id="35" name="Right Triangle 34"/>
            <p:cNvSpPr/>
            <p:nvPr/>
          </p:nvSpPr>
          <p:spPr bwMode="auto">
            <a:xfrm rot="13500000">
              <a:off x="4936511" y="3117776"/>
              <a:ext cx="320281" cy="32028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7" name="Group 42"/>
          <p:cNvGrpSpPr/>
          <p:nvPr/>
        </p:nvGrpSpPr>
        <p:grpSpPr>
          <a:xfrm>
            <a:off x="4706935" y="4135748"/>
            <a:ext cx="3137952" cy="362920"/>
            <a:chOff x="4936510" y="3597917"/>
            <a:chExt cx="3137952" cy="362920"/>
          </a:xfrm>
        </p:grpSpPr>
        <p:sp>
          <p:nvSpPr>
            <p:cNvPr id="23" name="TextBox 22"/>
            <p:cNvSpPr txBox="1">
              <a:spLocks noChangeArrowheads="1"/>
            </p:cNvSpPr>
            <p:nvPr/>
          </p:nvSpPr>
          <p:spPr bwMode="auto">
            <a:xfrm>
              <a:off x="5460984" y="3597917"/>
              <a:ext cx="2613478" cy="362920"/>
            </a:xfrm>
            <a:prstGeom prst="rect">
              <a:avLst/>
            </a:prstGeom>
            <a:noFill/>
            <a:ln w="9525">
              <a:noFill/>
              <a:miter lim="800000"/>
              <a:headEnd/>
              <a:tailEnd/>
            </a:ln>
          </p:spPr>
          <p:txBody>
            <a:bodyPr wrap="none">
              <a:spAutoFit/>
            </a:bodyPr>
            <a:lstStyle/>
            <a:p>
              <a:pPr>
                <a:lnSpc>
                  <a:spcPts val="2075"/>
                </a:lnSpc>
              </a:pPr>
              <a:r>
                <a:rPr lang="el-GR" b="1" dirty="0" smtClean="0">
                  <a:solidFill>
                    <a:srgbClr val="7F7F7F"/>
                  </a:solidFill>
                  <a:latin typeface="Calibri" charset="0"/>
                  <a:cs typeface="Calibri" charset="0"/>
                </a:rPr>
                <a:t>Βαθμός χρηματοδότησης</a:t>
              </a:r>
              <a:endParaRPr lang="en-US" b="1" dirty="0" smtClean="0">
                <a:solidFill>
                  <a:srgbClr val="7F7F7F"/>
                </a:solidFill>
                <a:latin typeface="Calibri" charset="0"/>
                <a:cs typeface="Calibri" charset="0"/>
              </a:endParaRPr>
            </a:p>
          </p:txBody>
        </p:sp>
        <p:sp>
          <p:nvSpPr>
            <p:cNvPr id="36" name="Right Triangle 35"/>
            <p:cNvSpPr/>
            <p:nvPr/>
          </p:nvSpPr>
          <p:spPr bwMode="auto">
            <a:xfrm rot="13500000">
              <a:off x="4936511" y="3619236"/>
              <a:ext cx="320281" cy="32028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 name="Group 43"/>
          <p:cNvGrpSpPr/>
          <p:nvPr/>
        </p:nvGrpSpPr>
        <p:grpSpPr>
          <a:xfrm>
            <a:off x="4706936" y="4756765"/>
            <a:ext cx="4127580" cy="344414"/>
            <a:chOff x="4936511" y="4175453"/>
            <a:chExt cx="4127580" cy="344414"/>
          </a:xfrm>
        </p:grpSpPr>
        <p:sp>
          <p:nvSpPr>
            <p:cNvPr id="26" name="TextBox 25"/>
            <p:cNvSpPr txBox="1">
              <a:spLocks noChangeArrowheads="1"/>
            </p:cNvSpPr>
            <p:nvPr/>
          </p:nvSpPr>
          <p:spPr bwMode="auto">
            <a:xfrm>
              <a:off x="5478592" y="4178320"/>
              <a:ext cx="3585499" cy="341547"/>
            </a:xfrm>
            <a:prstGeom prst="rect">
              <a:avLst/>
            </a:prstGeom>
            <a:noFill/>
            <a:ln w="9525">
              <a:noFill/>
              <a:miter lim="800000"/>
              <a:headEnd/>
              <a:tailEnd/>
            </a:ln>
          </p:spPr>
          <p:txBody>
            <a:bodyPr wrap="none">
              <a:spAutoFit/>
            </a:bodyPr>
            <a:lstStyle/>
            <a:p>
              <a:pPr>
                <a:lnSpc>
                  <a:spcPts val="1875"/>
                </a:lnSpc>
              </a:pPr>
              <a:r>
                <a:rPr lang="el-GR" b="1" dirty="0" smtClean="0">
                  <a:solidFill>
                    <a:srgbClr val="7F7F7F"/>
                  </a:solidFill>
                  <a:latin typeface="Calibri" charset="0"/>
                  <a:cs typeface="Calibri" charset="0"/>
                </a:rPr>
                <a:t>Έκθεση σε επιχειρηματικό κίνδυνο</a:t>
              </a:r>
              <a:endParaRPr lang="en-US" b="1" dirty="0" smtClean="0">
                <a:solidFill>
                  <a:srgbClr val="7F7F7F"/>
                </a:solidFill>
                <a:latin typeface="Calibri" charset="0"/>
                <a:cs typeface="Calibri" charset="0"/>
              </a:endParaRPr>
            </a:p>
          </p:txBody>
        </p:sp>
        <p:sp>
          <p:nvSpPr>
            <p:cNvPr id="37" name="Right Triangle 36"/>
            <p:cNvSpPr/>
            <p:nvPr/>
          </p:nvSpPr>
          <p:spPr bwMode="auto">
            <a:xfrm rot="13500000">
              <a:off x="4936512" y="4175452"/>
              <a:ext cx="320281" cy="32028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1" name="Group 30"/>
          <p:cNvGrpSpPr/>
          <p:nvPr/>
        </p:nvGrpSpPr>
        <p:grpSpPr>
          <a:xfrm>
            <a:off x="442908" y="1425445"/>
            <a:ext cx="4264026" cy="1859101"/>
            <a:chOff x="442908" y="1425445"/>
            <a:chExt cx="4264026" cy="1859101"/>
          </a:xfrm>
        </p:grpSpPr>
        <p:sp>
          <p:nvSpPr>
            <p:cNvPr id="14" name="TextBox 13"/>
            <p:cNvSpPr txBox="1">
              <a:spLocks noChangeArrowheads="1"/>
            </p:cNvSpPr>
            <p:nvPr/>
          </p:nvSpPr>
          <p:spPr bwMode="auto">
            <a:xfrm>
              <a:off x="617534" y="2513848"/>
              <a:ext cx="4089400" cy="461665"/>
            </a:xfrm>
            <a:prstGeom prst="rect">
              <a:avLst/>
            </a:prstGeom>
            <a:solidFill>
              <a:srgbClr val="FFCC00"/>
            </a:solidFill>
            <a:ln w="9525">
              <a:noFill/>
              <a:miter lim="800000"/>
              <a:headEnd/>
              <a:tailEnd/>
            </a:ln>
          </p:spPr>
          <p:txBody>
            <a:bodyPr>
              <a:spAutoFit/>
            </a:bodyPr>
            <a:lstStyle/>
            <a:p>
              <a:r>
                <a:rPr lang="el-GR" sz="2400" b="1" dirty="0" smtClean="0">
                  <a:solidFill>
                    <a:srgbClr val="595959"/>
                  </a:solidFill>
                  <a:latin typeface="Calibri" charset="0"/>
                  <a:cs typeface="Calibri" charset="0"/>
                </a:rPr>
                <a:t>ΕΛΕΓΧΟΣ ΑΠΟ ΤΟ ΔΗΜΟΣΙΟ</a:t>
              </a:r>
              <a:endParaRPr lang="en-US" sz="2400" b="1" dirty="0">
                <a:solidFill>
                  <a:srgbClr val="595959"/>
                </a:solidFill>
                <a:latin typeface="Calibri" charset="0"/>
                <a:cs typeface="Calibri" charset="0"/>
              </a:endParaRPr>
            </a:p>
          </p:txBody>
        </p:sp>
        <p:sp>
          <p:nvSpPr>
            <p:cNvPr id="21" name="TextBox 4"/>
            <p:cNvSpPr txBox="1">
              <a:spLocks noChangeArrowheads="1"/>
            </p:cNvSpPr>
            <p:nvPr/>
          </p:nvSpPr>
          <p:spPr bwMode="auto">
            <a:xfrm>
              <a:off x="442908" y="1425445"/>
              <a:ext cx="704640" cy="1323439"/>
            </a:xfrm>
            <a:prstGeom prst="rect">
              <a:avLst/>
            </a:prstGeom>
            <a:noFill/>
            <a:ln w="9525">
              <a:noFill/>
              <a:miter lim="800000"/>
              <a:headEnd/>
              <a:tailEnd/>
            </a:ln>
          </p:spPr>
          <p:txBody>
            <a:bodyPr wrap="none">
              <a:spAutoFit/>
            </a:bodyPr>
            <a:lstStyle/>
            <a:p>
              <a:r>
                <a:rPr lang="el-GR" sz="8000" b="1" dirty="0" smtClean="0">
                  <a:solidFill>
                    <a:srgbClr val="FFCC00"/>
                  </a:solidFill>
                  <a:latin typeface="Calibri" charset="0"/>
                  <a:cs typeface="Calibri" charset="0"/>
                </a:rPr>
                <a:t>3</a:t>
              </a:r>
              <a:endParaRPr lang="en-US" sz="8000" b="1" dirty="0">
                <a:solidFill>
                  <a:srgbClr val="FFCC00"/>
                </a:solidFill>
                <a:latin typeface="Calibri" charset="0"/>
                <a:cs typeface="Calibri" charset="0"/>
              </a:endParaRPr>
            </a:p>
          </p:txBody>
        </p:sp>
        <p:sp>
          <p:nvSpPr>
            <p:cNvPr id="47" name="Rectangle 46"/>
            <p:cNvSpPr/>
            <p:nvPr/>
          </p:nvSpPr>
          <p:spPr>
            <a:xfrm>
              <a:off x="617534" y="2915214"/>
              <a:ext cx="3758691" cy="369332"/>
            </a:xfrm>
            <a:prstGeom prst="rect">
              <a:avLst/>
            </a:prstGeom>
          </p:spPr>
          <p:txBody>
            <a:bodyPr wrap="square">
              <a:spAutoFit/>
            </a:bodyPr>
            <a:lstStyle/>
            <a:p>
              <a:r>
                <a:rPr lang="el-GR" b="1" dirty="0" smtClean="0">
                  <a:solidFill>
                    <a:schemeClr val="tx1">
                      <a:lumMod val="65000"/>
                      <a:lumOff val="35000"/>
                    </a:schemeClr>
                  </a:solidFill>
                  <a:latin typeface="+mn-lt"/>
                </a:rPr>
                <a:t>Για Μη Κερδοσκοπικά Ιδρύματα</a:t>
              </a:r>
              <a:endParaRPr lang="en-US" b="1" dirty="0">
                <a:solidFill>
                  <a:schemeClr val="tx1">
                    <a:lumMod val="65000"/>
                    <a:lumOff val="35000"/>
                  </a:schemeClr>
                </a:solidFill>
                <a:latin typeface="+mn-lt"/>
              </a:endParaRPr>
            </a:p>
          </p:txBody>
        </p:sp>
      </p:grpSp>
      <p:sp>
        <p:nvSpPr>
          <p:cNvPr id="30" name="Rectangle 29"/>
          <p:cNvSpPr/>
          <p:nvPr/>
        </p:nvSpPr>
        <p:spPr>
          <a:xfrm>
            <a:off x="617534" y="3389578"/>
            <a:ext cx="3758691" cy="553998"/>
          </a:xfrm>
          <a:prstGeom prst="rect">
            <a:avLst/>
          </a:prstGeom>
        </p:spPr>
        <p:txBody>
          <a:bodyPr wrap="square">
            <a:spAutoFit/>
          </a:bodyPr>
          <a:lstStyle/>
          <a:p>
            <a:r>
              <a:rPr lang="en-US" sz="1500" dirty="0" err="1" smtClean="0">
                <a:solidFill>
                  <a:schemeClr val="tx1">
                    <a:lumMod val="65000"/>
                    <a:lumOff val="35000"/>
                  </a:schemeClr>
                </a:solidFill>
                <a:latin typeface="+mn-lt"/>
              </a:rPr>
              <a:t>Αρκεί</a:t>
            </a:r>
            <a:r>
              <a:rPr lang="en-US" sz="1500" dirty="0" smtClean="0">
                <a:solidFill>
                  <a:schemeClr val="tx1">
                    <a:lumMod val="65000"/>
                    <a:lumOff val="35000"/>
                  </a:schemeClr>
                </a:solidFill>
                <a:latin typeface="+mn-lt"/>
              </a:rPr>
              <a:t> </a:t>
            </a:r>
            <a:r>
              <a:rPr lang="en-US" sz="1500" dirty="0" err="1" smtClean="0">
                <a:solidFill>
                  <a:schemeClr val="tx1">
                    <a:lumMod val="65000"/>
                    <a:lumOff val="35000"/>
                  </a:schemeClr>
                </a:solidFill>
                <a:latin typeface="+mn-lt"/>
              </a:rPr>
              <a:t>να</a:t>
            </a:r>
            <a:r>
              <a:rPr lang="en-US" sz="1500" dirty="0" smtClean="0">
                <a:solidFill>
                  <a:schemeClr val="tx1">
                    <a:lumMod val="65000"/>
                    <a:lumOff val="35000"/>
                  </a:schemeClr>
                </a:solidFill>
                <a:latin typeface="+mn-lt"/>
              </a:rPr>
              <a:t> </a:t>
            </a:r>
            <a:r>
              <a:rPr lang="en-US" sz="1500" dirty="0" err="1" smtClean="0">
                <a:solidFill>
                  <a:schemeClr val="tx1">
                    <a:lumMod val="65000"/>
                    <a:lumOff val="35000"/>
                  </a:schemeClr>
                </a:solidFill>
                <a:latin typeface="+mn-lt"/>
              </a:rPr>
              <a:t>ισχύει</a:t>
            </a:r>
            <a:r>
              <a:rPr lang="en-US" sz="1500" dirty="0" smtClean="0">
                <a:solidFill>
                  <a:schemeClr val="tx1">
                    <a:lumMod val="65000"/>
                    <a:lumOff val="35000"/>
                  </a:schemeClr>
                </a:solidFill>
                <a:latin typeface="+mn-lt"/>
              </a:rPr>
              <a:t> </a:t>
            </a:r>
            <a:r>
              <a:rPr lang="en-US" sz="1500" dirty="0" err="1" smtClean="0">
                <a:solidFill>
                  <a:schemeClr val="tx1">
                    <a:lumMod val="65000"/>
                    <a:lumOff val="35000"/>
                  </a:schemeClr>
                </a:solidFill>
                <a:latin typeface="+mn-lt"/>
              </a:rPr>
              <a:t>ένας</a:t>
            </a:r>
            <a:r>
              <a:rPr lang="en-US" sz="1500" dirty="0" smtClean="0">
                <a:solidFill>
                  <a:schemeClr val="tx1">
                    <a:lumMod val="65000"/>
                    <a:lumOff val="35000"/>
                  </a:schemeClr>
                </a:solidFill>
                <a:latin typeface="+mn-lt"/>
              </a:rPr>
              <a:t> </a:t>
            </a:r>
            <a:r>
              <a:rPr lang="en-US" sz="1500" dirty="0" err="1" smtClean="0">
                <a:solidFill>
                  <a:schemeClr val="tx1">
                    <a:lumMod val="65000"/>
                    <a:lumOff val="35000"/>
                  </a:schemeClr>
                </a:solidFill>
                <a:latin typeface="+mn-lt"/>
              </a:rPr>
              <a:t>δείκτης</a:t>
            </a:r>
            <a:r>
              <a:rPr lang="en-US" sz="1500" dirty="0" smtClean="0">
                <a:solidFill>
                  <a:schemeClr val="tx1">
                    <a:lumMod val="65000"/>
                    <a:lumOff val="35000"/>
                  </a:schemeClr>
                </a:solidFill>
                <a:latin typeface="+mn-lt"/>
              </a:rPr>
              <a:t> </a:t>
            </a:r>
            <a:r>
              <a:rPr lang="en-US" sz="1500" dirty="0" err="1" smtClean="0">
                <a:solidFill>
                  <a:schemeClr val="tx1">
                    <a:lumMod val="65000"/>
                    <a:lumOff val="35000"/>
                  </a:schemeClr>
                </a:solidFill>
                <a:latin typeface="+mn-lt"/>
              </a:rPr>
              <a:t>για</a:t>
            </a:r>
            <a:r>
              <a:rPr lang="en-US" sz="1500" dirty="0" smtClean="0">
                <a:solidFill>
                  <a:schemeClr val="tx1">
                    <a:lumMod val="65000"/>
                    <a:lumOff val="35000"/>
                  </a:schemeClr>
                </a:solidFill>
                <a:latin typeface="+mn-lt"/>
              </a:rPr>
              <a:t> </a:t>
            </a:r>
            <a:r>
              <a:rPr lang="en-US" sz="1500" dirty="0" err="1" smtClean="0">
                <a:solidFill>
                  <a:schemeClr val="tx1">
                    <a:lumMod val="65000"/>
                    <a:lumOff val="35000"/>
                  </a:schemeClr>
                </a:solidFill>
                <a:latin typeface="+mn-lt"/>
              </a:rPr>
              <a:t>να</a:t>
            </a:r>
            <a:r>
              <a:rPr lang="en-US" sz="1500" dirty="0" smtClean="0">
                <a:solidFill>
                  <a:schemeClr val="tx1">
                    <a:lumMod val="65000"/>
                    <a:lumOff val="35000"/>
                  </a:schemeClr>
                </a:solidFill>
                <a:latin typeface="+mn-lt"/>
              </a:rPr>
              <a:t> </a:t>
            </a:r>
            <a:r>
              <a:rPr lang="en-US" sz="1500" dirty="0" err="1" smtClean="0">
                <a:solidFill>
                  <a:schemeClr val="tx1">
                    <a:lumMod val="65000"/>
                    <a:lumOff val="35000"/>
                  </a:schemeClr>
                </a:solidFill>
                <a:latin typeface="+mn-lt"/>
              </a:rPr>
              <a:t>τεκμηριωθεί</a:t>
            </a:r>
            <a:r>
              <a:rPr lang="en-US" sz="1500" dirty="0" smtClean="0">
                <a:solidFill>
                  <a:schemeClr val="tx1">
                    <a:lumMod val="65000"/>
                    <a:lumOff val="35000"/>
                  </a:schemeClr>
                </a:solidFill>
                <a:latin typeface="+mn-lt"/>
              </a:rPr>
              <a:t> </a:t>
            </a:r>
            <a:r>
              <a:rPr lang="en-US" sz="1500" dirty="0" err="1" smtClean="0">
                <a:solidFill>
                  <a:schemeClr val="tx1">
                    <a:lumMod val="65000"/>
                    <a:lumOff val="35000"/>
                  </a:schemeClr>
                </a:solidFill>
                <a:latin typeface="+mn-lt"/>
              </a:rPr>
              <a:t>ο</a:t>
            </a:r>
            <a:r>
              <a:rPr lang="en-US" sz="1500" dirty="0" smtClean="0">
                <a:solidFill>
                  <a:schemeClr val="tx1">
                    <a:lumMod val="65000"/>
                    <a:lumOff val="35000"/>
                  </a:schemeClr>
                </a:solidFill>
                <a:latin typeface="+mn-lt"/>
              </a:rPr>
              <a:t> </a:t>
            </a:r>
            <a:r>
              <a:rPr lang="en-US" sz="1500" dirty="0" err="1" smtClean="0">
                <a:solidFill>
                  <a:schemeClr val="tx1">
                    <a:lumMod val="65000"/>
                    <a:lumOff val="35000"/>
                  </a:schemeClr>
                </a:solidFill>
                <a:latin typeface="+mn-lt"/>
              </a:rPr>
              <a:t>έλεγχος</a:t>
            </a:r>
            <a:r>
              <a:rPr lang="en-US" sz="1500" dirty="0" smtClean="0">
                <a:solidFill>
                  <a:schemeClr val="tx1">
                    <a:lumMod val="65000"/>
                    <a:lumOff val="35000"/>
                  </a:schemeClr>
                </a:solidFill>
                <a:latin typeface="+mn-lt"/>
              </a:rPr>
              <a:t> </a:t>
            </a:r>
            <a:r>
              <a:rPr lang="en-US" sz="1500" dirty="0" err="1" smtClean="0">
                <a:solidFill>
                  <a:schemeClr val="tx1">
                    <a:lumMod val="65000"/>
                    <a:lumOff val="35000"/>
                  </a:schemeClr>
                </a:solidFill>
                <a:latin typeface="+mn-lt"/>
              </a:rPr>
              <a:t>του</a:t>
            </a:r>
            <a:r>
              <a:rPr lang="en-US" sz="1500" dirty="0" smtClean="0">
                <a:solidFill>
                  <a:schemeClr val="tx1">
                    <a:lumMod val="65000"/>
                    <a:lumOff val="35000"/>
                  </a:schemeClr>
                </a:solidFill>
                <a:latin typeface="+mn-lt"/>
              </a:rPr>
              <a:t> </a:t>
            </a:r>
            <a:r>
              <a:rPr lang="en-US" sz="1500" dirty="0" err="1" smtClean="0">
                <a:solidFill>
                  <a:schemeClr val="tx1">
                    <a:lumMod val="65000"/>
                    <a:lumOff val="35000"/>
                  </a:schemeClr>
                </a:solidFill>
                <a:latin typeface="+mn-lt"/>
              </a:rPr>
              <a:t>Δημοσίου</a:t>
            </a:r>
            <a:r>
              <a:rPr lang="el-GR" sz="1500" dirty="0" smtClean="0">
                <a:solidFill>
                  <a:schemeClr val="tx1">
                    <a:lumMod val="65000"/>
                    <a:lumOff val="35000"/>
                  </a:schemeClr>
                </a:solidFill>
                <a:latin typeface="+mn-lt"/>
              </a:rPr>
              <a:t>.</a:t>
            </a:r>
            <a:endParaRPr lang="en-US" sz="1500" dirty="0" smtClean="0">
              <a:solidFill>
                <a:schemeClr val="tx1">
                  <a:lumMod val="65000"/>
                  <a:lumOff val="3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lide(from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3"/>
          <p:cNvSpPr txBox="1">
            <a:spLocks/>
          </p:cNvSpPr>
          <p:nvPr/>
        </p:nvSpPr>
        <p:spPr bwMode="auto">
          <a:xfrm>
            <a:off x="569913" y="463550"/>
            <a:ext cx="8782050" cy="1093788"/>
          </a:xfrm>
          <a:prstGeom prst="rect">
            <a:avLst/>
          </a:prstGeom>
          <a:noFill/>
          <a:ln w="9525">
            <a:noFill/>
            <a:miter lim="800000"/>
            <a:headEnd/>
            <a:tailEnd/>
          </a:ln>
        </p:spPr>
        <p:txBody>
          <a:bodyPr/>
          <a:lstStyle/>
          <a:p>
            <a:r>
              <a:rPr lang="el-GR" sz="3600" dirty="0" smtClean="0">
                <a:solidFill>
                  <a:srgbClr val="595959"/>
                </a:solidFill>
                <a:latin typeface="Calibri" charset="0"/>
              </a:rPr>
              <a:t>ΚΡΙΤΗΡΙΑ ΕΝΤΑΞΗΣ</a:t>
            </a:r>
          </a:p>
          <a:p>
            <a:r>
              <a:rPr lang="el-GR" sz="3600" dirty="0" smtClean="0">
                <a:solidFill>
                  <a:srgbClr val="595959"/>
                </a:solidFill>
                <a:latin typeface="Calibri" charset="0"/>
              </a:rPr>
              <a:t>ΣΤΗ ΓΕΝΙΚΗ ΚΥΒΕΡΝΗΣΗ</a:t>
            </a:r>
            <a:endParaRPr lang="en-US" sz="2400" dirty="0">
              <a:solidFill>
                <a:srgbClr val="595959"/>
              </a:solidFill>
              <a:latin typeface="Calibri" charset="0"/>
            </a:endParaRPr>
          </a:p>
        </p:txBody>
      </p:sp>
      <p:sp>
        <p:nvSpPr>
          <p:cNvPr id="6" name="Rectangle 3"/>
          <p:cNvSpPr>
            <a:spLocks noChangeArrowheads="1"/>
          </p:cNvSpPr>
          <p:nvPr/>
        </p:nvSpPr>
        <p:spPr bwMode="auto">
          <a:xfrm>
            <a:off x="569913" y="2073275"/>
            <a:ext cx="3635375" cy="1211263"/>
          </a:xfrm>
          <a:prstGeom prst="rect">
            <a:avLst/>
          </a:prstGeom>
          <a:noFill/>
          <a:ln w="9525">
            <a:noFill/>
            <a:miter lim="800000"/>
            <a:headEnd/>
            <a:tailEnd/>
          </a:ln>
        </p:spPr>
        <p:txBody>
          <a:bodyPr/>
          <a:lstStyle/>
          <a:p>
            <a:r>
              <a:rPr lang="el-GR" sz="1600" dirty="0">
                <a:solidFill>
                  <a:schemeClr val="tx1">
                    <a:lumMod val="65000"/>
                    <a:lumOff val="35000"/>
                  </a:schemeClr>
                </a:solidFill>
              </a:rPr>
              <a:t>Οι φορείς που ταξινομούνται </a:t>
            </a:r>
            <a:r>
              <a:rPr lang="el-GR" sz="1600" dirty="0" smtClean="0">
                <a:solidFill>
                  <a:schemeClr val="tx1">
                    <a:lumMod val="65000"/>
                    <a:lumOff val="35000"/>
                  </a:schemeClr>
                </a:solidFill>
              </a:rPr>
              <a:t>στον</a:t>
            </a:r>
            <a:r>
              <a:rPr lang="en-US" sz="1600" dirty="0" smtClean="0">
                <a:solidFill>
                  <a:schemeClr val="tx1">
                    <a:lumMod val="65000"/>
                    <a:lumOff val="35000"/>
                  </a:schemeClr>
                </a:solidFill>
              </a:rPr>
              <a:t> </a:t>
            </a:r>
            <a:r>
              <a:rPr lang="el-GR" sz="1600" dirty="0">
                <a:solidFill>
                  <a:schemeClr val="tx1">
                    <a:lumMod val="65000"/>
                    <a:lumOff val="35000"/>
                  </a:schemeClr>
                </a:solidFill>
              </a:rPr>
              <a:t/>
            </a:r>
            <a:br>
              <a:rPr lang="el-GR" sz="1600" dirty="0">
                <a:solidFill>
                  <a:schemeClr val="tx1">
                    <a:lumMod val="65000"/>
                    <a:lumOff val="35000"/>
                  </a:schemeClr>
                </a:solidFill>
              </a:rPr>
            </a:br>
            <a:r>
              <a:rPr lang="el-GR" sz="1600" dirty="0">
                <a:solidFill>
                  <a:schemeClr val="tx1">
                    <a:lumMod val="65000"/>
                    <a:lumOff val="35000"/>
                  </a:schemeClr>
                </a:solidFill>
              </a:rPr>
              <a:t>θεσμικό τομέα Γενικής</a:t>
            </a:r>
            <a:r>
              <a:rPr lang="el-GR" sz="1600" dirty="0" smtClean="0">
                <a:solidFill>
                  <a:schemeClr val="tx1">
                    <a:lumMod val="65000"/>
                    <a:lumOff val="35000"/>
                  </a:schemeClr>
                </a:solidFill>
              </a:rPr>
              <a:t> Κυβέρνησης </a:t>
            </a:r>
            <a:r>
              <a:rPr lang="el-GR" sz="1600" dirty="0">
                <a:solidFill>
                  <a:schemeClr val="tx1">
                    <a:lumMod val="65000"/>
                    <a:lumOff val="35000"/>
                  </a:schemeClr>
                </a:solidFill>
              </a:rPr>
              <a:t/>
            </a:r>
            <a:br>
              <a:rPr lang="el-GR" sz="1600" dirty="0">
                <a:solidFill>
                  <a:schemeClr val="tx1">
                    <a:lumMod val="65000"/>
                    <a:lumOff val="35000"/>
                  </a:schemeClr>
                </a:solidFill>
              </a:rPr>
            </a:br>
            <a:r>
              <a:rPr lang="el-GR" sz="1600" b="1" dirty="0">
                <a:solidFill>
                  <a:schemeClr val="tx1">
                    <a:lumMod val="65000"/>
                    <a:lumOff val="35000"/>
                  </a:schemeClr>
                </a:solidFill>
              </a:rPr>
              <a:t>σύμφωνα με τα κριτήρια του </a:t>
            </a:r>
            <a:br>
              <a:rPr lang="el-GR" sz="1600" b="1" dirty="0">
                <a:solidFill>
                  <a:schemeClr val="tx1">
                    <a:lumMod val="65000"/>
                    <a:lumOff val="35000"/>
                  </a:schemeClr>
                </a:solidFill>
              </a:rPr>
            </a:br>
            <a:r>
              <a:rPr lang="en-US" sz="1600" b="1" dirty="0">
                <a:solidFill>
                  <a:schemeClr val="tx1">
                    <a:lumMod val="65000"/>
                    <a:lumOff val="35000"/>
                  </a:schemeClr>
                </a:solidFill>
              </a:rPr>
              <a:t>ESA </a:t>
            </a:r>
            <a:r>
              <a:rPr lang="el-GR" sz="1600" b="1" dirty="0">
                <a:solidFill>
                  <a:schemeClr val="tx1">
                    <a:lumMod val="65000"/>
                    <a:lumOff val="35000"/>
                  </a:schemeClr>
                </a:solidFill>
              </a:rPr>
              <a:t>(Κανονισμός 549/</a:t>
            </a:r>
            <a:r>
              <a:rPr lang="el-GR" sz="1600" b="1" dirty="0" smtClean="0">
                <a:solidFill>
                  <a:schemeClr val="tx1">
                    <a:lumMod val="65000"/>
                    <a:lumOff val="35000"/>
                  </a:schemeClr>
                </a:solidFill>
              </a:rPr>
              <a:t>2013)</a:t>
            </a:r>
            <a:endParaRPr lang="el-GR" sz="1100" dirty="0">
              <a:solidFill>
                <a:schemeClr val="tx1">
                  <a:lumMod val="65000"/>
                  <a:lumOff val="35000"/>
                </a:schemeClr>
              </a:solidFill>
            </a:endParaRPr>
          </a:p>
        </p:txBody>
      </p:sp>
      <p:grpSp>
        <p:nvGrpSpPr>
          <p:cNvPr id="2" name="Group 65"/>
          <p:cNvGrpSpPr>
            <a:grpSpLocks/>
          </p:cNvGrpSpPr>
          <p:nvPr/>
        </p:nvGrpSpPr>
        <p:grpSpPr bwMode="auto">
          <a:xfrm>
            <a:off x="5746750" y="3183827"/>
            <a:ext cx="3784600" cy="1077912"/>
            <a:chOff x="5747539" y="3293080"/>
            <a:chExt cx="3784336" cy="1077218"/>
          </a:xfrm>
        </p:grpSpPr>
        <p:sp>
          <p:nvSpPr>
            <p:cNvPr id="17" name="Right Arrow 16"/>
            <p:cNvSpPr/>
            <p:nvPr/>
          </p:nvSpPr>
          <p:spPr>
            <a:xfrm>
              <a:off x="5747539" y="3474954"/>
              <a:ext cx="795283" cy="715501"/>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009" name="TextBox 50"/>
            <p:cNvSpPr txBox="1">
              <a:spLocks noChangeArrowheads="1"/>
            </p:cNvSpPr>
            <p:nvPr/>
          </p:nvSpPr>
          <p:spPr bwMode="auto">
            <a:xfrm>
              <a:off x="6510979" y="3293080"/>
              <a:ext cx="3020896" cy="1077218"/>
            </a:xfrm>
            <a:prstGeom prst="rect">
              <a:avLst/>
            </a:prstGeom>
            <a:noFill/>
            <a:ln w="9525">
              <a:noFill/>
              <a:miter lim="800000"/>
              <a:headEnd/>
              <a:tailEnd/>
            </a:ln>
          </p:spPr>
          <p:txBody>
            <a:bodyPr>
              <a:spAutoFit/>
            </a:bodyPr>
            <a:lstStyle/>
            <a:p>
              <a:r>
                <a:rPr lang="en-US" sz="1600" dirty="0" err="1">
                  <a:solidFill>
                    <a:schemeClr val="tx1">
                      <a:lumMod val="65000"/>
                      <a:lumOff val="35000"/>
                    </a:schemeClr>
                  </a:solidFill>
                  <a:latin typeface="Calibri" charset="0"/>
                  <a:cs typeface="Calibri" charset="0"/>
                </a:rPr>
                <a:t>Αποτελεί</a:t>
              </a:r>
              <a:r>
                <a:rPr lang="en-US" sz="1600" dirty="0">
                  <a:solidFill>
                    <a:schemeClr val="tx1">
                      <a:lumMod val="65000"/>
                      <a:lumOff val="35000"/>
                    </a:schemeClr>
                  </a:solidFill>
                  <a:latin typeface="Calibri" charset="0"/>
                  <a:cs typeface="Calibri" charset="0"/>
                </a:rPr>
                <a:t> </a:t>
              </a:r>
              <a:r>
                <a:rPr lang="en-US" sz="1600" b="1" dirty="0" err="1">
                  <a:solidFill>
                    <a:schemeClr val="tx1">
                      <a:lumMod val="65000"/>
                      <a:lumOff val="35000"/>
                    </a:schemeClr>
                  </a:solidFill>
                  <a:latin typeface="Calibri" charset="0"/>
                  <a:cs typeface="Calibri" charset="0"/>
                </a:rPr>
                <a:t>αντικείμενο</a:t>
              </a:r>
              <a:r>
                <a:rPr lang="en-US" sz="1600" b="1" dirty="0">
                  <a:solidFill>
                    <a:schemeClr val="tx1">
                      <a:lumMod val="65000"/>
                      <a:lumOff val="35000"/>
                    </a:schemeClr>
                  </a:solidFill>
                  <a:latin typeface="Calibri" charset="0"/>
                  <a:cs typeface="Calibri" charset="0"/>
                </a:rPr>
                <a:t> </a:t>
              </a:r>
              <a:r>
                <a:rPr lang="en-US" sz="1600" b="1" dirty="0" err="1">
                  <a:solidFill>
                    <a:schemeClr val="tx1">
                      <a:lumMod val="65000"/>
                      <a:lumOff val="35000"/>
                    </a:schemeClr>
                  </a:solidFill>
                  <a:latin typeface="Calibri" charset="0"/>
                  <a:cs typeface="Calibri" charset="0"/>
                </a:rPr>
                <a:t>εξέτασης</a:t>
              </a:r>
              <a:r>
                <a:rPr lang="en-US" sz="1600" b="1" dirty="0">
                  <a:solidFill>
                    <a:schemeClr val="tx1">
                      <a:lumMod val="65000"/>
                      <a:lumOff val="35000"/>
                    </a:schemeClr>
                  </a:solidFill>
                  <a:latin typeface="Calibri" charset="0"/>
                  <a:cs typeface="Calibri" charset="0"/>
                </a:rPr>
                <a:t> (assessment) </a:t>
              </a:r>
              <a:r>
                <a:rPr lang="en-US" sz="1600" b="1" dirty="0" err="1">
                  <a:solidFill>
                    <a:schemeClr val="tx1">
                      <a:lumMod val="65000"/>
                      <a:lumOff val="35000"/>
                    </a:schemeClr>
                  </a:solidFill>
                  <a:latin typeface="Calibri" charset="0"/>
                  <a:cs typeface="Calibri" charset="0"/>
                </a:rPr>
                <a:t>από</a:t>
              </a:r>
              <a:r>
                <a:rPr lang="en-US" sz="1600" b="1" dirty="0">
                  <a:solidFill>
                    <a:schemeClr val="tx1">
                      <a:lumMod val="65000"/>
                      <a:lumOff val="35000"/>
                    </a:schemeClr>
                  </a:solidFill>
                  <a:latin typeface="Calibri" charset="0"/>
                  <a:cs typeface="Calibri" charset="0"/>
                </a:rPr>
                <a:t> </a:t>
              </a:r>
              <a:r>
                <a:rPr lang="en-US" sz="1600" b="1" dirty="0" err="1">
                  <a:solidFill>
                    <a:schemeClr val="tx1">
                      <a:lumMod val="65000"/>
                      <a:lumOff val="35000"/>
                    </a:schemeClr>
                  </a:solidFill>
                  <a:latin typeface="Calibri" charset="0"/>
                  <a:cs typeface="Calibri" charset="0"/>
                </a:rPr>
                <a:t>τη</a:t>
              </a:r>
              <a:r>
                <a:rPr lang="en-US" sz="1600" b="1" dirty="0">
                  <a:solidFill>
                    <a:schemeClr val="tx1">
                      <a:lumMod val="65000"/>
                      <a:lumOff val="35000"/>
                    </a:schemeClr>
                  </a:solidFill>
                  <a:latin typeface="Calibri" charset="0"/>
                  <a:cs typeface="Calibri" charset="0"/>
                </a:rPr>
                <a:t> </a:t>
              </a:r>
              <a:r>
                <a:rPr lang="en-US" sz="1600" b="1" dirty="0" err="1">
                  <a:solidFill>
                    <a:schemeClr val="tx1">
                      <a:lumMod val="65000"/>
                      <a:lumOff val="35000"/>
                    </a:schemeClr>
                  </a:solidFill>
                  <a:latin typeface="Calibri" charset="0"/>
                  <a:cs typeface="Calibri" charset="0"/>
                </a:rPr>
                <a:t>Eurostat</a:t>
              </a:r>
              <a:r>
                <a:rPr lang="en-US" sz="1600" b="1" dirty="0">
                  <a:solidFill>
                    <a:schemeClr val="tx1">
                      <a:lumMod val="65000"/>
                      <a:lumOff val="35000"/>
                    </a:schemeClr>
                  </a:solidFill>
                  <a:latin typeface="Calibri" charset="0"/>
                  <a:cs typeface="Calibri" charset="0"/>
                </a:rPr>
                <a:t> </a:t>
              </a:r>
              <a:r>
                <a:rPr lang="en-US" sz="1600" dirty="0">
                  <a:solidFill>
                    <a:schemeClr val="tx1">
                      <a:lumMod val="65000"/>
                      <a:lumOff val="35000"/>
                    </a:schemeClr>
                  </a:solidFill>
                  <a:latin typeface="Calibri" charset="0"/>
                  <a:cs typeface="Calibri" charset="0"/>
                </a:rPr>
                <a:t/>
              </a:r>
              <a:br>
                <a:rPr lang="en-US" sz="1600" dirty="0">
                  <a:solidFill>
                    <a:schemeClr val="tx1">
                      <a:lumMod val="65000"/>
                      <a:lumOff val="35000"/>
                    </a:schemeClr>
                  </a:solidFill>
                  <a:latin typeface="Calibri" charset="0"/>
                  <a:cs typeface="Calibri" charset="0"/>
                </a:rPr>
              </a:br>
              <a:r>
                <a:rPr lang="en-US" sz="1600" dirty="0">
                  <a:solidFill>
                    <a:schemeClr val="tx1">
                      <a:lumMod val="65000"/>
                      <a:lumOff val="35000"/>
                    </a:schemeClr>
                  </a:solidFill>
                  <a:latin typeface="Calibri" charset="0"/>
                  <a:cs typeface="Calibri" charset="0"/>
                </a:rPr>
                <a:t>(</a:t>
              </a:r>
              <a:r>
                <a:rPr lang="en-US" sz="1600" dirty="0" err="1">
                  <a:solidFill>
                    <a:schemeClr val="tx1">
                      <a:lumMod val="65000"/>
                      <a:lumOff val="35000"/>
                    </a:schemeClr>
                  </a:solidFill>
                  <a:latin typeface="Calibri" charset="0"/>
                  <a:cs typeface="Calibri" charset="0"/>
                </a:rPr>
                <a:t>σύμφωνα</a:t>
              </a:r>
              <a:r>
                <a:rPr lang="en-US" sz="1600" dirty="0">
                  <a:solidFill>
                    <a:schemeClr val="tx1">
                      <a:lumMod val="65000"/>
                      <a:lumOff val="35000"/>
                    </a:schemeClr>
                  </a:solidFill>
                  <a:latin typeface="Calibri" charset="0"/>
                  <a:cs typeface="Calibri" charset="0"/>
                </a:rPr>
                <a:t> </a:t>
              </a:r>
              <a:r>
                <a:rPr lang="en-US" sz="1600" dirty="0" err="1">
                  <a:solidFill>
                    <a:schemeClr val="tx1">
                      <a:lumMod val="65000"/>
                      <a:lumOff val="35000"/>
                    </a:schemeClr>
                  </a:solidFill>
                  <a:latin typeface="Calibri" charset="0"/>
                  <a:cs typeface="Calibri" charset="0"/>
                </a:rPr>
                <a:t>με</a:t>
              </a:r>
              <a:r>
                <a:rPr lang="en-US" sz="1600" dirty="0">
                  <a:solidFill>
                    <a:schemeClr val="tx1">
                      <a:lumMod val="65000"/>
                      <a:lumOff val="35000"/>
                    </a:schemeClr>
                  </a:solidFill>
                  <a:latin typeface="Calibri" charset="0"/>
                  <a:cs typeface="Calibri" charset="0"/>
                </a:rPr>
                <a:t> </a:t>
              </a:r>
              <a:r>
                <a:rPr lang="en-US" sz="1600" dirty="0" err="1">
                  <a:solidFill>
                    <a:schemeClr val="tx1">
                      <a:lumMod val="65000"/>
                      <a:lumOff val="35000"/>
                    </a:schemeClr>
                  </a:solidFill>
                  <a:latin typeface="Calibri" charset="0"/>
                  <a:cs typeface="Calibri" charset="0"/>
                </a:rPr>
                <a:t>τον</a:t>
              </a:r>
              <a:r>
                <a:rPr lang="en-US" sz="1600" dirty="0">
                  <a:solidFill>
                    <a:schemeClr val="tx1">
                      <a:lumMod val="65000"/>
                      <a:lumOff val="35000"/>
                    </a:schemeClr>
                  </a:solidFill>
                  <a:latin typeface="Calibri" charset="0"/>
                  <a:cs typeface="Calibri" charset="0"/>
                </a:rPr>
                <a:t> </a:t>
              </a:r>
              <a:r>
                <a:rPr lang="en-US" sz="1600" dirty="0" err="1">
                  <a:solidFill>
                    <a:schemeClr val="tx1">
                      <a:lumMod val="65000"/>
                      <a:lumOff val="35000"/>
                    </a:schemeClr>
                  </a:solidFill>
                  <a:latin typeface="Calibri" charset="0"/>
                  <a:cs typeface="Calibri" charset="0"/>
                </a:rPr>
                <a:t>Κανονισμό</a:t>
              </a:r>
              <a:r>
                <a:rPr lang="en-US" sz="1600" dirty="0">
                  <a:solidFill>
                    <a:schemeClr val="tx1">
                      <a:lumMod val="65000"/>
                      <a:lumOff val="35000"/>
                    </a:schemeClr>
                  </a:solidFill>
                  <a:latin typeface="Calibri" charset="0"/>
                  <a:cs typeface="Calibri" charset="0"/>
                </a:rPr>
                <a:t> 479/2009)</a:t>
              </a:r>
              <a:endParaRPr lang="el-GR" sz="1600" b="1" dirty="0">
                <a:solidFill>
                  <a:schemeClr val="tx1">
                    <a:lumMod val="65000"/>
                    <a:lumOff val="35000"/>
                  </a:schemeClr>
                </a:solidFill>
                <a:latin typeface="Calibri" charset="0"/>
                <a:cs typeface="Calibri" charset="0"/>
              </a:endParaRPr>
            </a:p>
          </p:txBody>
        </p:sp>
      </p:grpSp>
      <p:grpSp>
        <p:nvGrpSpPr>
          <p:cNvPr id="3" name="Group 66"/>
          <p:cNvGrpSpPr>
            <a:grpSpLocks/>
          </p:cNvGrpSpPr>
          <p:nvPr/>
        </p:nvGrpSpPr>
        <p:grpSpPr bwMode="auto">
          <a:xfrm>
            <a:off x="4775771" y="4480814"/>
            <a:ext cx="4485702" cy="714375"/>
            <a:chOff x="4775885" y="4578396"/>
            <a:chExt cx="4485057" cy="714375"/>
          </a:xfrm>
        </p:grpSpPr>
        <p:sp>
          <p:nvSpPr>
            <p:cNvPr id="19" name="Right Arrow 18"/>
            <p:cNvSpPr/>
            <p:nvPr/>
          </p:nvSpPr>
          <p:spPr>
            <a:xfrm>
              <a:off x="4775885" y="4578396"/>
              <a:ext cx="1758697" cy="714375"/>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007" name="TextBox 54"/>
            <p:cNvSpPr txBox="1">
              <a:spLocks noChangeArrowheads="1"/>
            </p:cNvSpPr>
            <p:nvPr/>
          </p:nvSpPr>
          <p:spPr bwMode="auto">
            <a:xfrm>
              <a:off x="6542877" y="4758848"/>
              <a:ext cx="2718065" cy="338554"/>
            </a:xfrm>
            <a:prstGeom prst="rect">
              <a:avLst/>
            </a:prstGeom>
            <a:noFill/>
            <a:ln w="9525">
              <a:noFill/>
              <a:miter lim="800000"/>
              <a:headEnd/>
              <a:tailEnd/>
            </a:ln>
          </p:spPr>
          <p:txBody>
            <a:bodyPr>
              <a:spAutoFit/>
            </a:bodyPr>
            <a:lstStyle/>
            <a:p>
              <a:r>
                <a:rPr lang="el-GR" sz="1600" dirty="0">
                  <a:solidFill>
                    <a:schemeClr val="tx1">
                      <a:lumMod val="65000"/>
                      <a:lumOff val="35000"/>
                    </a:schemeClr>
                  </a:solidFill>
                  <a:latin typeface="Calibri" charset="0"/>
                  <a:cs typeface="Calibri" charset="0"/>
                </a:rPr>
                <a:t>Ανανεώνεται </a:t>
              </a:r>
              <a:r>
                <a:rPr lang="el-GR" sz="1600" b="1" dirty="0">
                  <a:solidFill>
                    <a:schemeClr val="tx1">
                      <a:lumMod val="65000"/>
                      <a:lumOff val="35000"/>
                    </a:schemeClr>
                  </a:solidFill>
                  <a:latin typeface="Calibri" charset="0"/>
                  <a:cs typeface="Calibri" charset="0"/>
                </a:rPr>
                <a:t>κάθε τρίμηνο</a:t>
              </a:r>
            </a:p>
          </p:txBody>
        </p:sp>
      </p:grpSp>
      <p:sp>
        <p:nvSpPr>
          <p:cNvPr id="28" name="TextBox 27"/>
          <p:cNvSpPr txBox="1"/>
          <p:nvPr/>
        </p:nvSpPr>
        <p:spPr>
          <a:xfrm>
            <a:off x="685800" y="3524250"/>
            <a:ext cx="2635250" cy="400050"/>
          </a:xfrm>
          <a:prstGeom prst="rect">
            <a:avLst/>
          </a:prstGeom>
          <a:solidFill>
            <a:srgbClr val="FFCC00"/>
          </a:solidFill>
        </p:spPr>
        <p:txBody>
          <a:bodyPr>
            <a:spAutoFit/>
          </a:bodyPr>
          <a:lstStyle/>
          <a:p>
            <a:r>
              <a:rPr lang="el-GR" sz="2000" b="1" dirty="0" smtClean="0">
                <a:solidFill>
                  <a:srgbClr val="595959"/>
                </a:solidFill>
                <a:latin typeface="Calibri" charset="0"/>
              </a:rPr>
              <a:t>Καταχωρίζονται</a:t>
            </a:r>
            <a:r>
              <a:rPr lang="en-US" sz="2000" b="1" dirty="0" smtClean="0">
                <a:solidFill>
                  <a:srgbClr val="595959"/>
                </a:solidFill>
                <a:latin typeface="Calibri" charset="0"/>
              </a:rPr>
              <a:t> </a:t>
            </a:r>
            <a:r>
              <a:rPr lang="el-GR" sz="2000" b="1" dirty="0">
                <a:solidFill>
                  <a:srgbClr val="595959"/>
                </a:solidFill>
                <a:latin typeface="Calibri" charset="0"/>
              </a:rPr>
              <a:t>στο</a:t>
            </a:r>
            <a:endParaRPr lang="en-US" sz="2000" b="1" dirty="0">
              <a:solidFill>
                <a:srgbClr val="595959"/>
              </a:solidFill>
              <a:latin typeface="Calibri" charset="0"/>
              <a:cs typeface="Calibri" charset="0"/>
            </a:endParaRPr>
          </a:p>
        </p:txBody>
      </p:sp>
      <p:grpSp>
        <p:nvGrpSpPr>
          <p:cNvPr id="4" name="Group 63"/>
          <p:cNvGrpSpPr>
            <a:grpSpLocks/>
          </p:cNvGrpSpPr>
          <p:nvPr/>
        </p:nvGrpSpPr>
        <p:grpSpPr bwMode="auto">
          <a:xfrm>
            <a:off x="1479550" y="2636838"/>
            <a:ext cx="4267200" cy="3814762"/>
            <a:chOff x="1480173" y="2637512"/>
            <a:chExt cx="4267366" cy="3813785"/>
          </a:xfrm>
        </p:grpSpPr>
        <p:sp>
          <p:nvSpPr>
            <p:cNvPr id="7" name="Oval 6"/>
            <p:cNvSpPr>
              <a:spLocks noChangeArrowheads="1"/>
            </p:cNvSpPr>
            <p:nvPr/>
          </p:nvSpPr>
          <p:spPr bwMode="auto">
            <a:xfrm>
              <a:off x="3321745" y="2637512"/>
              <a:ext cx="2425794" cy="2429840"/>
            </a:xfrm>
            <a:prstGeom prst="ellipse">
              <a:avLst/>
            </a:prstGeom>
            <a:solidFill>
              <a:schemeClr val="bg1"/>
            </a:solidFill>
            <a:ln w="73025">
              <a:solidFill>
                <a:srgbClr val="FFCC00"/>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grpSp>
          <p:nvGrpSpPr>
            <p:cNvPr id="41995" name="Group 62"/>
            <p:cNvGrpSpPr>
              <a:grpSpLocks/>
            </p:cNvGrpSpPr>
            <p:nvPr/>
          </p:nvGrpSpPr>
          <p:grpSpPr bwMode="auto">
            <a:xfrm>
              <a:off x="1480173" y="4182208"/>
              <a:ext cx="2583828" cy="2269089"/>
              <a:chOff x="1480173" y="4182208"/>
              <a:chExt cx="2583828" cy="2269089"/>
            </a:xfrm>
          </p:grpSpPr>
          <p:cxnSp>
            <p:nvCxnSpPr>
              <p:cNvPr id="40" name="Straight Connector 39"/>
              <p:cNvCxnSpPr>
                <a:cxnSpLocks noChangeShapeType="1"/>
              </p:cNvCxnSpPr>
              <p:nvPr/>
            </p:nvCxnSpPr>
            <p:spPr bwMode="auto">
              <a:xfrm rot="5400000" flipH="1" flipV="1">
                <a:off x="2659122" y="5069581"/>
                <a:ext cx="1247456" cy="1030327"/>
              </a:xfrm>
              <a:prstGeom prst="line">
                <a:avLst/>
              </a:prstGeom>
              <a:noFill/>
              <a:ln w="34925">
                <a:solidFill>
                  <a:srgbClr val="FFCC00"/>
                </a:solidFill>
                <a:round/>
                <a:headEnd/>
                <a:tailEnd type="triangle" w="med" len="med"/>
              </a:ln>
              <a:effectLst>
                <a:outerShdw dist="20000" dir="5400000" rotWithShape="0">
                  <a:srgbClr val="808080">
                    <a:alpha val="37999"/>
                  </a:srgbClr>
                </a:outerShdw>
              </a:effectLst>
            </p:spPr>
          </p:cxnSp>
          <p:sp>
            <p:nvSpPr>
              <p:cNvPr id="39" name="Oval 38"/>
              <p:cNvSpPr>
                <a:spLocks noChangeArrowheads="1"/>
              </p:cNvSpPr>
              <p:nvPr/>
            </p:nvSpPr>
            <p:spPr bwMode="auto">
              <a:xfrm rot="-3236459">
                <a:off x="2468485" y="6082243"/>
                <a:ext cx="368206" cy="369902"/>
              </a:xfrm>
              <a:prstGeom prst="ellipse">
                <a:avLst/>
              </a:prstGeom>
              <a:solidFill>
                <a:schemeClr val="bg1"/>
              </a:solidFill>
              <a:ln w="107950">
                <a:solidFill>
                  <a:srgbClr val="FFCC00"/>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cxnSp>
            <p:nvCxnSpPr>
              <p:cNvPr id="53" name="Straight Connector 52"/>
              <p:cNvCxnSpPr>
                <a:cxnSpLocks noChangeShapeType="1"/>
                <a:stCxn id="47" idx="5"/>
              </p:cNvCxnSpPr>
              <p:nvPr/>
            </p:nvCxnSpPr>
            <p:spPr bwMode="auto">
              <a:xfrm flipV="1">
                <a:off x="2839126" y="4256347"/>
                <a:ext cx="482619" cy="80941"/>
              </a:xfrm>
              <a:prstGeom prst="line">
                <a:avLst/>
              </a:prstGeom>
              <a:noFill/>
              <a:ln w="34925">
                <a:solidFill>
                  <a:srgbClr val="FFCC00"/>
                </a:solidFill>
                <a:round/>
                <a:headEnd/>
                <a:tailEnd type="triangle" w="med" len="med"/>
              </a:ln>
              <a:effectLst>
                <a:outerShdw dist="20000" dir="5400000" rotWithShape="0">
                  <a:srgbClr val="808080">
                    <a:alpha val="37999"/>
                  </a:srgbClr>
                </a:outerShdw>
              </a:effectLst>
            </p:spPr>
          </p:cxnSp>
          <p:sp>
            <p:nvSpPr>
              <p:cNvPr id="47" name="Oval 46"/>
              <p:cNvSpPr>
                <a:spLocks noChangeArrowheads="1"/>
              </p:cNvSpPr>
              <p:nvPr/>
            </p:nvSpPr>
            <p:spPr bwMode="auto">
              <a:xfrm rot="-3236459">
                <a:off x="2473248" y="4180905"/>
                <a:ext cx="368206" cy="369901"/>
              </a:xfrm>
              <a:prstGeom prst="ellipse">
                <a:avLst/>
              </a:prstGeom>
              <a:solidFill>
                <a:schemeClr val="bg1"/>
              </a:solidFill>
              <a:ln w="107950">
                <a:solidFill>
                  <a:srgbClr val="FFCC00"/>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cxnSp>
            <p:nvCxnSpPr>
              <p:cNvPr id="56" name="Straight Connector 55"/>
              <p:cNvCxnSpPr>
                <a:cxnSpLocks noChangeShapeType="1"/>
                <a:stCxn id="50" idx="5"/>
              </p:cNvCxnSpPr>
              <p:nvPr/>
            </p:nvCxnSpPr>
            <p:spPr bwMode="auto">
              <a:xfrm flipV="1">
                <a:off x="2656557" y="4794371"/>
                <a:ext cx="935074" cy="634837"/>
              </a:xfrm>
              <a:prstGeom prst="line">
                <a:avLst/>
              </a:prstGeom>
              <a:noFill/>
              <a:ln w="34925">
                <a:solidFill>
                  <a:srgbClr val="FFCC00"/>
                </a:solidFill>
                <a:round/>
                <a:headEnd/>
                <a:tailEnd type="triangle" w="med" len="med"/>
              </a:ln>
              <a:effectLst>
                <a:outerShdw dist="20000" dir="5400000" rotWithShape="0">
                  <a:srgbClr val="808080">
                    <a:alpha val="37999"/>
                  </a:srgbClr>
                </a:outerShdw>
              </a:effectLst>
            </p:spPr>
          </p:cxnSp>
          <p:sp>
            <p:nvSpPr>
              <p:cNvPr id="50" name="Oval 49"/>
              <p:cNvSpPr>
                <a:spLocks noChangeArrowheads="1"/>
              </p:cNvSpPr>
              <p:nvPr/>
            </p:nvSpPr>
            <p:spPr bwMode="auto">
              <a:xfrm rot="-3953285">
                <a:off x="2299410" y="5310123"/>
                <a:ext cx="369792" cy="369902"/>
              </a:xfrm>
              <a:prstGeom prst="ellipse">
                <a:avLst/>
              </a:prstGeom>
              <a:solidFill>
                <a:schemeClr val="bg1"/>
              </a:solidFill>
              <a:ln w="107950">
                <a:solidFill>
                  <a:srgbClr val="FFCC00"/>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cxnSp>
            <p:nvCxnSpPr>
              <p:cNvPr id="60" name="Straight Connector 59"/>
              <p:cNvCxnSpPr>
                <a:cxnSpLocks noChangeShapeType="1"/>
                <a:stCxn id="48" idx="5"/>
              </p:cNvCxnSpPr>
              <p:nvPr/>
            </p:nvCxnSpPr>
            <p:spPr bwMode="auto">
              <a:xfrm flipV="1">
                <a:off x="3798014" y="5067351"/>
                <a:ext cx="266710" cy="804657"/>
              </a:xfrm>
              <a:prstGeom prst="line">
                <a:avLst/>
              </a:prstGeom>
              <a:noFill/>
              <a:ln w="34925">
                <a:solidFill>
                  <a:srgbClr val="FFCC00"/>
                </a:solidFill>
                <a:round/>
                <a:headEnd/>
                <a:tailEnd type="triangle" w="med" len="med"/>
              </a:ln>
              <a:effectLst>
                <a:outerShdw dist="20000" dir="5400000" rotWithShape="0">
                  <a:srgbClr val="808080">
                    <a:alpha val="37999"/>
                  </a:srgbClr>
                </a:outerShdw>
              </a:effectLst>
            </p:spPr>
          </p:cxnSp>
          <p:sp>
            <p:nvSpPr>
              <p:cNvPr id="48" name="Oval 47"/>
              <p:cNvSpPr>
                <a:spLocks noChangeArrowheads="1"/>
              </p:cNvSpPr>
              <p:nvPr/>
            </p:nvSpPr>
            <p:spPr bwMode="auto">
              <a:xfrm rot="-5635289">
                <a:off x="3493256" y="5827515"/>
                <a:ext cx="368206" cy="368314"/>
              </a:xfrm>
              <a:prstGeom prst="ellipse">
                <a:avLst/>
              </a:prstGeom>
              <a:solidFill>
                <a:schemeClr val="bg1"/>
              </a:solidFill>
              <a:ln w="107950">
                <a:solidFill>
                  <a:srgbClr val="FFCC00"/>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cxnSp>
            <p:nvCxnSpPr>
              <p:cNvPr id="45" name="Straight Connector 44"/>
              <p:cNvCxnSpPr>
                <a:cxnSpLocks noChangeShapeType="1"/>
                <a:stCxn id="44" idx="5"/>
              </p:cNvCxnSpPr>
              <p:nvPr/>
            </p:nvCxnSpPr>
            <p:spPr bwMode="auto">
              <a:xfrm flipV="1">
                <a:off x="1837375" y="4624553"/>
                <a:ext cx="1554223" cy="561831"/>
              </a:xfrm>
              <a:prstGeom prst="line">
                <a:avLst/>
              </a:prstGeom>
              <a:noFill/>
              <a:ln w="34925">
                <a:solidFill>
                  <a:srgbClr val="FFCC00"/>
                </a:solidFill>
                <a:round/>
                <a:headEnd/>
                <a:tailEnd type="triangle" w="med" len="med"/>
              </a:ln>
              <a:effectLst>
                <a:outerShdw dist="20000" dir="5400000" rotWithShape="0">
                  <a:srgbClr val="808080">
                    <a:alpha val="37999"/>
                  </a:srgbClr>
                </a:outerShdw>
              </a:effectLst>
            </p:spPr>
          </p:cxnSp>
          <p:sp>
            <p:nvSpPr>
              <p:cNvPr id="44" name="Oval 43"/>
              <p:cNvSpPr>
                <a:spLocks noChangeArrowheads="1"/>
              </p:cNvSpPr>
              <p:nvPr/>
            </p:nvSpPr>
            <p:spPr bwMode="auto">
              <a:xfrm rot="-3953285">
                <a:off x="1481021" y="5066503"/>
                <a:ext cx="368206" cy="369902"/>
              </a:xfrm>
              <a:prstGeom prst="ellipse">
                <a:avLst/>
              </a:prstGeom>
              <a:solidFill>
                <a:schemeClr val="bg1"/>
              </a:solidFill>
              <a:ln w="107950">
                <a:solidFill>
                  <a:srgbClr val="FFCC00"/>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grpSp>
      </p:grpSp>
      <p:sp>
        <p:nvSpPr>
          <p:cNvPr id="65" name="TextBox 47"/>
          <p:cNvSpPr txBox="1">
            <a:spLocks noChangeArrowheads="1"/>
          </p:cNvSpPr>
          <p:nvPr/>
        </p:nvSpPr>
        <p:spPr bwMode="auto">
          <a:xfrm>
            <a:off x="3254374" y="3157010"/>
            <a:ext cx="2544763" cy="1212725"/>
          </a:xfrm>
          <a:prstGeom prst="rect">
            <a:avLst/>
          </a:prstGeom>
          <a:noFill/>
          <a:ln w="9525">
            <a:noFill/>
            <a:miter lim="800000"/>
            <a:headEnd/>
            <a:tailEnd/>
          </a:ln>
        </p:spPr>
        <p:txBody>
          <a:bodyPr>
            <a:spAutoFit/>
          </a:bodyPr>
          <a:lstStyle/>
          <a:p>
            <a:pPr algn="ctr">
              <a:lnSpc>
                <a:spcPts val="2920"/>
              </a:lnSpc>
            </a:pPr>
            <a:r>
              <a:rPr lang="el-GR" sz="2600" b="1" dirty="0">
                <a:solidFill>
                  <a:srgbClr val="7F7F7F"/>
                </a:solidFill>
                <a:latin typeface="Calibri" charset="0"/>
                <a:cs typeface="Calibri" charset="0"/>
              </a:rPr>
              <a:t>Μητρώο</a:t>
            </a:r>
            <a:br>
              <a:rPr lang="el-GR" sz="2600" b="1" dirty="0">
                <a:solidFill>
                  <a:srgbClr val="7F7F7F"/>
                </a:solidFill>
                <a:latin typeface="Calibri" charset="0"/>
                <a:cs typeface="Calibri" charset="0"/>
              </a:rPr>
            </a:br>
            <a:r>
              <a:rPr lang="el-GR" sz="2600" b="1" dirty="0">
                <a:solidFill>
                  <a:srgbClr val="7F7F7F"/>
                </a:solidFill>
                <a:latin typeface="Calibri" charset="0"/>
                <a:cs typeface="Calibri" charset="0"/>
              </a:rPr>
              <a:t>Φορέων Γενικής</a:t>
            </a:r>
            <a:br>
              <a:rPr lang="el-GR" sz="2600" b="1" dirty="0">
                <a:solidFill>
                  <a:srgbClr val="7F7F7F"/>
                </a:solidFill>
                <a:latin typeface="Calibri" charset="0"/>
                <a:cs typeface="Calibri" charset="0"/>
              </a:rPr>
            </a:br>
            <a:r>
              <a:rPr lang="el-GR" sz="2600" b="1" dirty="0" smtClean="0">
                <a:solidFill>
                  <a:srgbClr val="7F7F7F"/>
                </a:solidFill>
                <a:latin typeface="Calibri" charset="0"/>
                <a:cs typeface="Calibri" charset="0"/>
              </a:rPr>
              <a:t>Κυβέρνησης</a:t>
            </a:r>
            <a:endParaRPr lang="en-US" sz="2600" b="1" dirty="0">
              <a:solidFill>
                <a:srgbClr val="7F7F7F"/>
              </a:solidFill>
              <a:latin typeface="Calibri" charset="0"/>
              <a:cs typeface="Calibri" charset="0"/>
            </a:endParaRPr>
          </a:p>
        </p:txBody>
      </p:sp>
      <p:sp>
        <p:nvSpPr>
          <p:cNvPr id="41993" name="Slide Number Placeholder 24"/>
          <p:cNvSpPr>
            <a:spLocks noGrp="1"/>
          </p:cNvSpPr>
          <p:nvPr>
            <p:ph type="sldNum" sz="quarter" idx="10"/>
          </p:nvPr>
        </p:nvSpPr>
        <p:spPr bwMode="auto">
          <a:noFill/>
          <a:ln>
            <a:miter lim="800000"/>
            <a:headEnd/>
            <a:tailEnd/>
          </a:ln>
        </p:spPr>
        <p:txBody>
          <a:bodyPr/>
          <a:lstStyle/>
          <a:p>
            <a:fld id="{C338A408-2CD0-47DD-AD0E-7A293270B027}" type="slidenum">
              <a:rPr lang="en-US"/>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lide(from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lide(from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slide(from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animBg="1"/>
      <p:bldP spid="65"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8" name="Group 47"/>
          <p:cNvGrpSpPr/>
          <p:nvPr/>
        </p:nvGrpSpPr>
        <p:grpSpPr>
          <a:xfrm>
            <a:off x="1905000" y="5226050"/>
            <a:ext cx="2606675" cy="1574800"/>
            <a:chOff x="1905000" y="5226050"/>
            <a:chExt cx="2606675" cy="1574800"/>
          </a:xfrm>
        </p:grpSpPr>
        <p:pic>
          <p:nvPicPr>
            <p:cNvPr id="50211" name="Picture 35"/>
            <p:cNvPicPr>
              <a:picLocks noChangeAspect="1" noChangeArrowheads="1"/>
            </p:cNvPicPr>
            <p:nvPr/>
          </p:nvPicPr>
          <p:blipFill>
            <a:blip r:embed="rId2"/>
            <a:srcRect/>
            <a:stretch>
              <a:fillRect/>
            </a:stretch>
          </p:blipFill>
          <p:spPr bwMode="auto">
            <a:xfrm>
              <a:off x="3714750" y="5226050"/>
              <a:ext cx="796925" cy="900113"/>
            </a:xfrm>
            <a:prstGeom prst="rect">
              <a:avLst/>
            </a:prstGeom>
            <a:noFill/>
            <a:ln w="9525">
              <a:noFill/>
              <a:miter lim="800000"/>
              <a:headEnd/>
              <a:tailEnd/>
            </a:ln>
          </p:spPr>
        </p:pic>
        <p:grpSp>
          <p:nvGrpSpPr>
            <p:cNvPr id="2" name="Group 33"/>
            <p:cNvGrpSpPr>
              <a:grpSpLocks/>
            </p:cNvGrpSpPr>
            <p:nvPr/>
          </p:nvGrpSpPr>
          <p:grpSpPr bwMode="auto">
            <a:xfrm>
              <a:off x="1905000" y="5299075"/>
              <a:ext cx="2259013" cy="1501775"/>
              <a:chOff x="4833116" y="4978604"/>
              <a:chExt cx="2258959" cy="1501946"/>
            </a:xfrm>
          </p:grpSpPr>
          <p:cxnSp>
            <p:nvCxnSpPr>
              <p:cNvPr id="28" name="Straight Connector 27"/>
              <p:cNvCxnSpPr/>
              <p:nvPr/>
            </p:nvCxnSpPr>
            <p:spPr>
              <a:xfrm>
                <a:off x="4833116" y="4978604"/>
                <a:ext cx="1225521" cy="619195"/>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9" name="Oval 28"/>
              <p:cNvSpPr>
                <a:spLocks noChangeArrowheads="1"/>
              </p:cNvSpPr>
              <p:nvPr/>
            </p:nvSpPr>
            <p:spPr bwMode="auto">
              <a:xfrm>
                <a:off x="5837980" y="5286614"/>
                <a:ext cx="1193771" cy="1193936"/>
              </a:xfrm>
              <a:prstGeom prst="ellipse">
                <a:avLst/>
              </a:prstGeom>
              <a:solidFill>
                <a:srgbClr val="7F7F7F"/>
              </a:solidFill>
              <a:ln w="0">
                <a:no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43049" name="TextBox 29"/>
              <p:cNvSpPr txBox="1">
                <a:spLocks noChangeArrowheads="1"/>
              </p:cNvSpPr>
              <p:nvPr/>
            </p:nvSpPr>
            <p:spPr bwMode="auto">
              <a:xfrm>
                <a:off x="5843015" y="5508481"/>
                <a:ext cx="1249060" cy="603584"/>
              </a:xfrm>
              <a:prstGeom prst="rect">
                <a:avLst/>
              </a:prstGeom>
              <a:noFill/>
              <a:ln w="9525">
                <a:noFill/>
                <a:miter lim="800000"/>
                <a:headEnd/>
                <a:tailEnd/>
              </a:ln>
            </p:spPr>
            <p:txBody>
              <a:bodyPr wrap="none">
                <a:spAutoFit/>
              </a:bodyPr>
              <a:lstStyle/>
              <a:p>
                <a:pPr algn="ctr">
                  <a:lnSpc>
                    <a:spcPts val="1863"/>
                  </a:lnSpc>
                </a:pPr>
                <a:r>
                  <a:rPr lang="el-GR" sz="1600" b="1" dirty="0">
                    <a:solidFill>
                      <a:schemeClr val="bg1"/>
                    </a:solidFill>
                    <a:latin typeface="Calibri" charset="0"/>
                    <a:cs typeface="Calibri" charset="0"/>
                  </a:rPr>
                  <a:t>Δημόσια</a:t>
                </a:r>
              </a:p>
              <a:p>
                <a:pPr algn="ctr">
                  <a:lnSpc>
                    <a:spcPts val="1863"/>
                  </a:lnSpc>
                </a:pPr>
                <a:r>
                  <a:rPr lang="el-GR" sz="1600" b="1" dirty="0">
                    <a:solidFill>
                      <a:schemeClr val="bg1"/>
                    </a:solidFill>
                    <a:latin typeface="Calibri" charset="0"/>
                    <a:cs typeface="Calibri" charset="0"/>
                  </a:rPr>
                  <a:t>Νοσοκομεία</a:t>
                </a:r>
                <a:endParaRPr lang="en-US" sz="1600" b="1" dirty="0">
                  <a:solidFill>
                    <a:schemeClr val="bg1"/>
                  </a:solidFill>
                  <a:latin typeface="Calibri" charset="0"/>
                  <a:cs typeface="Calibri" charset="0"/>
                </a:endParaRPr>
              </a:p>
            </p:txBody>
          </p:sp>
        </p:grpSp>
      </p:grpSp>
      <p:grpSp>
        <p:nvGrpSpPr>
          <p:cNvPr id="47" name="Group 46"/>
          <p:cNvGrpSpPr/>
          <p:nvPr/>
        </p:nvGrpSpPr>
        <p:grpSpPr>
          <a:xfrm>
            <a:off x="2540000" y="3576638"/>
            <a:ext cx="3013075" cy="1709737"/>
            <a:chOff x="2540000" y="3576638"/>
            <a:chExt cx="3013075" cy="1709737"/>
          </a:xfrm>
        </p:grpSpPr>
        <p:pic>
          <p:nvPicPr>
            <p:cNvPr id="50213" name="Picture 37"/>
            <p:cNvPicPr>
              <a:picLocks noChangeAspect="1" noChangeArrowheads="1"/>
            </p:cNvPicPr>
            <p:nvPr/>
          </p:nvPicPr>
          <p:blipFill>
            <a:blip r:embed="rId3"/>
            <a:srcRect/>
            <a:stretch>
              <a:fillRect/>
            </a:stretch>
          </p:blipFill>
          <p:spPr bwMode="auto">
            <a:xfrm>
              <a:off x="4932363" y="3576638"/>
              <a:ext cx="620712" cy="735012"/>
            </a:xfrm>
            <a:prstGeom prst="rect">
              <a:avLst/>
            </a:prstGeom>
            <a:noFill/>
            <a:ln w="9525">
              <a:noFill/>
              <a:miter lim="800000"/>
              <a:headEnd/>
              <a:tailEnd/>
            </a:ln>
          </p:spPr>
        </p:pic>
        <p:grpSp>
          <p:nvGrpSpPr>
            <p:cNvPr id="3" name="Group 25"/>
            <p:cNvGrpSpPr>
              <a:grpSpLocks/>
            </p:cNvGrpSpPr>
            <p:nvPr/>
          </p:nvGrpSpPr>
          <p:grpSpPr bwMode="auto">
            <a:xfrm>
              <a:off x="2540000" y="4010025"/>
              <a:ext cx="2746375" cy="1276350"/>
              <a:chOff x="3930575" y="3863094"/>
              <a:chExt cx="2746639" cy="1276610"/>
            </a:xfrm>
          </p:grpSpPr>
          <p:cxnSp>
            <p:nvCxnSpPr>
              <p:cNvPr id="20" name="Straight Connector 19"/>
              <p:cNvCxnSpPr/>
              <p:nvPr/>
            </p:nvCxnSpPr>
            <p:spPr>
              <a:xfrm>
                <a:off x="3930575" y="4463291"/>
                <a:ext cx="1471754" cy="158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Oval 20"/>
              <p:cNvSpPr>
                <a:spLocks noChangeArrowheads="1"/>
              </p:cNvSpPr>
              <p:nvPr/>
            </p:nvSpPr>
            <p:spPr bwMode="auto">
              <a:xfrm>
                <a:off x="5381689" y="3863094"/>
                <a:ext cx="1274886" cy="1276610"/>
              </a:xfrm>
              <a:prstGeom prst="ellipse">
                <a:avLst/>
              </a:prstGeom>
              <a:solidFill>
                <a:srgbClr val="7F7F7F"/>
              </a:solidFill>
              <a:ln w="0">
                <a:no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43046" name="TextBox 21"/>
              <p:cNvSpPr txBox="1">
                <a:spLocks noChangeArrowheads="1"/>
              </p:cNvSpPr>
              <p:nvPr/>
            </p:nvSpPr>
            <p:spPr bwMode="auto">
              <a:xfrm>
                <a:off x="5402506" y="4120906"/>
                <a:ext cx="1274708" cy="603584"/>
              </a:xfrm>
              <a:prstGeom prst="rect">
                <a:avLst/>
              </a:prstGeom>
              <a:noFill/>
              <a:ln w="9525">
                <a:noFill/>
                <a:miter lim="800000"/>
                <a:headEnd/>
                <a:tailEnd/>
              </a:ln>
            </p:spPr>
            <p:txBody>
              <a:bodyPr wrap="none">
                <a:spAutoFit/>
              </a:bodyPr>
              <a:lstStyle/>
              <a:p>
                <a:pPr algn="ctr">
                  <a:lnSpc>
                    <a:spcPts val="1863"/>
                  </a:lnSpc>
                </a:pPr>
                <a:r>
                  <a:rPr lang="el-GR" sz="1600" b="1" dirty="0">
                    <a:solidFill>
                      <a:schemeClr val="bg1"/>
                    </a:solidFill>
                    <a:latin typeface="Calibri" charset="0"/>
                    <a:cs typeface="Calibri" charset="0"/>
                  </a:rPr>
                  <a:t>Δημόσιες</a:t>
                </a:r>
              </a:p>
              <a:p>
                <a:pPr algn="ctr">
                  <a:lnSpc>
                    <a:spcPts val="1863"/>
                  </a:lnSpc>
                </a:pPr>
                <a:r>
                  <a:rPr lang="el-GR" sz="1600" b="1" dirty="0">
                    <a:solidFill>
                      <a:schemeClr val="bg1"/>
                    </a:solidFill>
                    <a:latin typeface="Calibri" charset="0"/>
                    <a:cs typeface="Calibri" charset="0"/>
                  </a:rPr>
                  <a:t>Επιχειρήσεις</a:t>
                </a:r>
                <a:endParaRPr lang="en-US" sz="1600" b="1" dirty="0">
                  <a:solidFill>
                    <a:schemeClr val="bg1"/>
                  </a:solidFill>
                  <a:latin typeface="Calibri" charset="0"/>
                  <a:cs typeface="Calibri" charset="0"/>
                </a:endParaRPr>
              </a:p>
            </p:txBody>
          </p:sp>
        </p:grpSp>
      </p:grpSp>
      <p:grpSp>
        <p:nvGrpSpPr>
          <p:cNvPr id="46" name="Group 45"/>
          <p:cNvGrpSpPr/>
          <p:nvPr/>
        </p:nvGrpSpPr>
        <p:grpSpPr>
          <a:xfrm>
            <a:off x="2540000" y="2613025"/>
            <a:ext cx="1979613" cy="1397000"/>
            <a:chOff x="2540000" y="2613025"/>
            <a:chExt cx="1979613" cy="1397000"/>
          </a:xfrm>
        </p:grpSpPr>
        <p:pic>
          <p:nvPicPr>
            <p:cNvPr id="50212" name="Picture 36"/>
            <p:cNvPicPr>
              <a:picLocks noChangeAspect="1" noChangeArrowheads="1"/>
            </p:cNvPicPr>
            <p:nvPr/>
          </p:nvPicPr>
          <p:blipFill>
            <a:blip r:embed="rId4"/>
            <a:srcRect/>
            <a:stretch>
              <a:fillRect/>
            </a:stretch>
          </p:blipFill>
          <p:spPr bwMode="auto">
            <a:xfrm>
              <a:off x="3503613" y="2613025"/>
              <a:ext cx="1016000" cy="460375"/>
            </a:xfrm>
            <a:prstGeom prst="rect">
              <a:avLst/>
            </a:prstGeom>
            <a:noFill/>
            <a:ln w="9525">
              <a:noFill/>
              <a:miter lim="800000"/>
              <a:headEnd/>
              <a:tailEnd/>
            </a:ln>
          </p:spPr>
        </p:pic>
        <p:grpSp>
          <p:nvGrpSpPr>
            <p:cNvPr id="5" name="Group 17"/>
            <p:cNvGrpSpPr>
              <a:grpSpLocks/>
            </p:cNvGrpSpPr>
            <p:nvPr/>
          </p:nvGrpSpPr>
          <p:grpSpPr bwMode="auto">
            <a:xfrm>
              <a:off x="2540000" y="2843213"/>
              <a:ext cx="1573213" cy="1166812"/>
              <a:chOff x="3342604" y="2918895"/>
              <a:chExt cx="1572404" cy="1167722"/>
            </a:xfrm>
          </p:grpSpPr>
          <p:cxnSp>
            <p:nvCxnSpPr>
              <p:cNvPr id="12" name="Straight Connector 11"/>
              <p:cNvCxnSpPr/>
              <p:nvPr/>
            </p:nvCxnSpPr>
            <p:spPr>
              <a:xfrm flipV="1">
                <a:off x="3342604" y="3722796"/>
                <a:ext cx="590246" cy="297094"/>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a:spLocks noChangeArrowheads="1"/>
              </p:cNvSpPr>
              <p:nvPr/>
            </p:nvSpPr>
            <p:spPr bwMode="auto">
              <a:xfrm>
                <a:off x="3748795" y="2918895"/>
                <a:ext cx="1166213" cy="1167722"/>
              </a:xfrm>
              <a:prstGeom prst="ellipse">
                <a:avLst/>
              </a:prstGeom>
              <a:solidFill>
                <a:srgbClr val="7F7F7F"/>
              </a:solidFill>
              <a:ln w="0">
                <a:no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43043" name="TextBox 15"/>
              <p:cNvSpPr txBox="1">
                <a:spLocks noChangeArrowheads="1"/>
              </p:cNvSpPr>
              <p:nvPr/>
            </p:nvSpPr>
            <p:spPr bwMode="auto">
              <a:xfrm>
                <a:off x="3825712" y="3010973"/>
                <a:ext cx="1032123" cy="969825"/>
              </a:xfrm>
              <a:prstGeom prst="rect">
                <a:avLst/>
              </a:prstGeom>
              <a:noFill/>
              <a:ln w="9525">
                <a:noFill/>
                <a:miter lim="800000"/>
                <a:headEnd/>
                <a:tailEnd/>
              </a:ln>
            </p:spPr>
            <p:txBody>
              <a:bodyPr wrap="none">
                <a:spAutoFit/>
              </a:bodyPr>
              <a:lstStyle/>
              <a:p>
                <a:pPr algn="ctr">
                  <a:lnSpc>
                    <a:spcPts val="1663"/>
                  </a:lnSpc>
                </a:pPr>
                <a:r>
                  <a:rPr lang="el-GR" sz="1600" b="1" dirty="0">
                    <a:solidFill>
                      <a:schemeClr val="bg1"/>
                    </a:solidFill>
                    <a:latin typeface="Calibri" charset="0"/>
                    <a:cs typeface="Calibri" charset="0"/>
                  </a:rPr>
                  <a:t>Νομικά </a:t>
                </a:r>
                <a:endParaRPr lang="en-US" sz="1600" b="1" dirty="0">
                  <a:solidFill>
                    <a:schemeClr val="bg1"/>
                  </a:solidFill>
                  <a:latin typeface="Calibri" charset="0"/>
                  <a:cs typeface="Calibri" charset="0"/>
                </a:endParaRPr>
              </a:p>
              <a:p>
                <a:pPr algn="ctr">
                  <a:lnSpc>
                    <a:spcPts val="1663"/>
                  </a:lnSpc>
                </a:pPr>
                <a:r>
                  <a:rPr lang="el-GR" sz="1600" b="1" dirty="0">
                    <a:solidFill>
                      <a:schemeClr val="bg1"/>
                    </a:solidFill>
                    <a:latin typeface="Calibri" charset="0"/>
                    <a:cs typeface="Calibri" charset="0"/>
                  </a:rPr>
                  <a:t>Πρόσωπα </a:t>
                </a:r>
              </a:p>
              <a:p>
                <a:pPr algn="ctr">
                  <a:lnSpc>
                    <a:spcPts val="1663"/>
                  </a:lnSpc>
                </a:pPr>
                <a:r>
                  <a:rPr lang="el-GR" sz="1600" b="1" dirty="0">
                    <a:solidFill>
                      <a:schemeClr val="bg1"/>
                    </a:solidFill>
                    <a:latin typeface="Calibri" charset="0"/>
                    <a:cs typeface="Calibri" charset="0"/>
                  </a:rPr>
                  <a:t>Δημοσίου</a:t>
                </a:r>
                <a:endParaRPr lang="en-US" sz="1600" b="1" dirty="0">
                  <a:solidFill>
                    <a:schemeClr val="bg1"/>
                  </a:solidFill>
                  <a:latin typeface="Calibri" charset="0"/>
                  <a:cs typeface="Calibri" charset="0"/>
                </a:endParaRPr>
              </a:p>
              <a:p>
                <a:pPr algn="ctr">
                  <a:lnSpc>
                    <a:spcPts val="1663"/>
                  </a:lnSpc>
                </a:pPr>
                <a:r>
                  <a:rPr lang="el-GR" sz="1600" b="1" dirty="0">
                    <a:solidFill>
                      <a:schemeClr val="bg1"/>
                    </a:solidFill>
                    <a:latin typeface="Calibri" charset="0"/>
                    <a:cs typeface="Calibri" charset="0"/>
                  </a:rPr>
                  <a:t>Δικαίου</a:t>
                </a:r>
                <a:endParaRPr lang="en-US" sz="1600" b="1" dirty="0">
                  <a:solidFill>
                    <a:schemeClr val="bg1"/>
                  </a:solidFill>
                  <a:latin typeface="Calibri" charset="0"/>
                  <a:cs typeface="Calibri" charset="0"/>
                </a:endParaRPr>
              </a:p>
            </p:txBody>
          </p:sp>
        </p:grpSp>
      </p:grpSp>
      <p:sp>
        <p:nvSpPr>
          <p:cNvPr id="43016"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595959"/>
                </a:solidFill>
              </a:rPr>
              <a:t>A. </a:t>
            </a:r>
            <a:r>
              <a:rPr lang="el-GR" dirty="0" smtClean="0">
                <a:solidFill>
                  <a:srgbClr val="595959"/>
                </a:solidFill>
              </a:rPr>
              <a:t>ΚΕΝΤΡΙΚΗ ΚΥΒΕΡΝΗΣΗ </a:t>
            </a:r>
            <a:r>
              <a:rPr lang="el-GR" sz="2400" dirty="0" smtClean="0">
                <a:solidFill>
                  <a:srgbClr val="595959"/>
                </a:solidFill>
              </a:rPr>
              <a:t>(</a:t>
            </a:r>
            <a:r>
              <a:rPr lang="en-US" sz="2400" dirty="0" smtClean="0">
                <a:solidFill>
                  <a:srgbClr val="595959"/>
                </a:solidFill>
              </a:rPr>
              <a:t>S</a:t>
            </a:r>
            <a:r>
              <a:rPr lang="el-GR" sz="2400" dirty="0" smtClean="0">
                <a:solidFill>
                  <a:srgbClr val="595959"/>
                </a:solidFill>
              </a:rPr>
              <a:t>.</a:t>
            </a:r>
            <a:r>
              <a:rPr lang="en-US" sz="2400" dirty="0" smtClean="0">
                <a:solidFill>
                  <a:srgbClr val="595959"/>
                </a:solidFill>
              </a:rPr>
              <a:t>1311)</a:t>
            </a:r>
          </a:p>
        </p:txBody>
      </p:sp>
      <p:grpSp>
        <p:nvGrpSpPr>
          <p:cNvPr id="6" name="Group 8"/>
          <p:cNvGrpSpPr>
            <a:grpSpLocks/>
          </p:cNvGrpSpPr>
          <p:nvPr/>
        </p:nvGrpSpPr>
        <p:grpSpPr bwMode="auto">
          <a:xfrm>
            <a:off x="564621" y="1706563"/>
            <a:ext cx="2427287" cy="1778000"/>
            <a:chOff x="354386" y="1918777"/>
            <a:chExt cx="2427617" cy="1777150"/>
          </a:xfrm>
        </p:grpSpPr>
        <p:sp>
          <p:nvSpPr>
            <p:cNvPr id="4" name="Oval 3"/>
            <p:cNvSpPr>
              <a:spLocks noChangeArrowheads="1"/>
            </p:cNvSpPr>
            <p:nvPr/>
          </p:nvSpPr>
          <p:spPr bwMode="auto">
            <a:xfrm>
              <a:off x="667695" y="1918777"/>
              <a:ext cx="1775066" cy="1777150"/>
            </a:xfrm>
            <a:prstGeom prst="ellipse">
              <a:avLst/>
            </a:prstGeom>
            <a:solidFill>
              <a:srgbClr val="FFCC00"/>
            </a:solidFill>
            <a:ln w="53975">
              <a:solidFill>
                <a:schemeClr val="bg1"/>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43040" name="Rectangle 4"/>
            <p:cNvSpPr>
              <a:spLocks noChangeArrowheads="1"/>
            </p:cNvSpPr>
            <p:nvPr/>
          </p:nvSpPr>
          <p:spPr bwMode="auto">
            <a:xfrm>
              <a:off x="354386" y="2272392"/>
              <a:ext cx="2427617" cy="1010050"/>
            </a:xfrm>
            <a:prstGeom prst="rect">
              <a:avLst/>
            </a:prstGeom>
            <a:noFill/>
            <a:ln w="9525">
              <a:noFill/>
              <a:miter lim="800000"/>
              <a:headEnd/>
              <a:tailEnd/>
            </a:ln>
          </p:spPr>
          <p:txBody>
            <a:bodyPr>
              <a:spAutoFit/>
            </a:bodyPr>
            <a:lstStyle/>
            <a:p>
              <a:pPr marL="0" lvl="1" algn="ctr">
                <a:lnSpc>
                  <a:spcPts val="2440"/>
                </a:lnSpc>
              </a:pPr>
              <a:r>
                <a:rPr lang="el-GR" sz="3200" b="1" dirty="0">
                  <a:solidFill>
                    <a:schemeClr val="tx1">
                      <a:lumMod val="65000"/>
                      <a:lumOff val="35000"/>
                    </a:schemeClr>
                  </a:solidFill>
                  <a:latin typeface="Calibri" charset="0"/>
                </a:rPr>
                <a:t>ΚΡΑΤΟΣ</a:t>
              </a:r>
            </a:p>
            <a:p>
              <a:pPr marL="0" lvl="1" algn="ctr">
                <a:lnSpc>
                  <a:spcPts val="2440"/>
                </a:lnSpc>
              </a:pPr>
              <a:r>
                <a:rPr lang="en-US" dirty="0">
                  <a:solidFill>
                    <a:schemeClr val="tx1">
                      <a:lumMod val="65000"/>
                      <a:lumOff val="35000"/>
                    </a:schemeClr>
                  </a:solidFill>
                  <a:latin typeface="Calibri" charset="0"/>
                </a:rPr>
                <a:t>(</a:t>
              </a:r>
              <a:r>
                <a:rPr lang="en-US" dirty="0" smtClean="0">
                  <a:solidFill>
                    <a:schemeClr val="tx1">
                      <a:lumMod val="65000"/>
                      <a:lumOff val="35000"/>
                    </a:schemeClr>
                  </a:solidFill>
                  <a:latin typeface="Calibri" charset="0"/>
                </a:rPr>
                <a:t>S</a:t>
              </a:r>
              <a:r>
                <a:rPr lang="el-GR" dirty="0" smtClean="0">
                  <a:solidFill>
                    <a:schemeClr val="tx1">
                      <a:lumMod val="65000"/>
                      <a:lumOff val="35000"/>
                    </a:schemeClr>
                  </a:solidFill>
                  <a:latin typeface="Calibri" charset="0"/>
                </a:rPr>
                <a:t>.</a:t>
              </a:r>
              <a:r>
                <a:rPr lang="en-US" dirty="0" smtClean="0">
                  <a:solidFill>
                    <a:schemeClr val="tx1">
                      <a:lumMod val="65000"/>
                      <a:lumOff val="35000"/>
                    </a:schemeClr>
                  </a:solidFill>
                  <a:latin typeface="Calibri" charset="0"/>
                </a:rPr>
                <a:t>1311.1</a:t>
              </a:r>
              <a:r>
                <a:rPr lang="en-US" dirty="0">
                  <a:solidFill>
                    <a:schemeClr val="tx1">
                      <a:lumMod val="65000"/>
                      <a:lumOff val="35000"/>
                    </a:schemeClr>
                  </a:solidFill>
                  <a:latin typeface="Calibri" charset="0"/>
                </a:rPr>
                <a:t>)</a:t>
              </a:r>
            </a:p>
            <a:p>
              <a:pPr marL="0" lvl="1" algn="ctr">
                <a:lnSpc>
                  <a:spcPts val="2440"/>
                </a:lnSpc>
              </a:pPr>
              <a:r>
                <a:rPr lang="en-US" b="1" dirty="0" err="1">
                  <a:solidFill>
                    <a:schemeClr val="tx1">
                      <a:lumMod val="65000"/>
                      <a:lumOff val="35000"/>
                    </a:schemeClr>
                  </a:solidFill>
                  <a:latin typeface="Calibri" charset="0"/>
                </a:rPr>
                <a:t>Υπουργεία</a:t>
              </a:r>
              <a:r>
                <a:rPr lang="en-US" b="1" dirty="0">
                  <a:solidFill>
                    <a:schemeClr val="tx1">
                      <a:lumMod val="65000"/>
                      <a:lumOff val="35000"/>
                    </a:schemeClr>
                  </a:solidFill>
                  <a:latin typeface="Calibri" charset="0"/>
                </a:rPr>
                <a:t> </a:t>
              </a:r>
              <a:r>
                <a:rPr lang="en-US" b="1" dirty="0" err="1">
                  <a:solidFill>
                    <a:schemeClr val="tx1">
                      <a:lumMod val="65000"/>
                      <a:lumOff val="35000"/>
                    </a:schemeClr>
                  </a:solidFill>
                  <a:latin typeface="Calibri" charset="0"/>
                </a:rPr>
                <a:t>κλπ</a:t>
              </a:r>
              <a:r>
                <a:rPr lang="en-US" b="1" dirty="0">
                  <a:solidFill>
                    <a:schemeClr val="tx1">
                      <a:lumMod val="65000"/>
                      <a:lumOff val="35000"/>
                    </a:schemeClr>
                  </a:solidFill>
                  <a:latin typeface="Calibri" charset="0"/>
                </a:rPr>
                <a:t>.</a:t>
              </a:r>
              <a:endParaRPr lang="el-GR" b="1" dirty="0">
                <a:solidFill>
                  <a:schemeClr val="tx1">
                    <a:lumMod val="65000"/>
                    <a:lumOff val="35000"/>
                  </a:schemeClr>
                </a:solidFill>
                <a:latin typeface="Calibri" charset="0"/>
              </a:endParaRPr>
            </a:p>
          </p:txBody>
        </p:sp>
      </p:grpSp>
      <p:grpSp>
        <p:nvGrpSpPr>
          <p:cNvPr id="8" name="Group 9"/>
          <p:cNvGrpSpPr>
            <a:grpSpLocks/>
          </p:cNvGrpSpPr>
          <p:nvPr/>
        </p:nvGrpSpPr>
        <p:grpSpPr bwMode="auto">
          <a:xfrm>
            <a:off x="92074" y="3324225"/>
            <a:ext cx="2784475" cy="2208213"/>
            <a:chOff x="185609" y="4042950"/>
            <a:chExt cx="2784427" cy="2208398"/>
          </a:xfrm>
        </p:grpSpPr>
        <p:sp>
          <p:nvSpPr>
            <p:cNvPr id="7" name="Oval 6"/>
            <p:cNvSpPr>
              <a:spLocks noChangeArrowheads="1"/>
            </p:cNvSpPr>
            <p:nvPr/>
          </p:nvSpPr>
          <p:spPr bwMode="auto">
            <a:xfrm>
              <a:off x="477705" y="4042950"/>
              <a:ext cx="2205000" cy="2208398"/>
            </a:xfrm>
            <a:prstGeom prst="ellipse">
              <a:avLst/>
            </a:prstGeom>
            <a:solidFill>
              <a:srgbClr val="FFCC00"/>
            </a:solidFill>
            <a:ln w="53975">
              <a:solidFill>
                <a:schemeClr val="bg1"/>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43038" name="Rectangle 7"/>
            <p:cNvSpPr>
              <a:spLocks noChangeArrowheads="1"/>
            </p:cNvSpPr>
            <p:nvPr/>
          </p:nvSpPr>
          <p:spPr bwMode="auto">
            <a:xfrm>
              <a:off x="185609" y="4418821"/>
              <a:ext cx="2784427" cy="1423158"/>
            </a:xfrm>
            <a:prstGeom prst="rect">
              <a:avLst/>
            </a:prstGeom>
            <a:noFill/>
            <a:ln w="9525">
              <a:noFill/>
              <a:miter lim="800000"/>
              <a:headEnd/>
              <a:tailEnd/>
            </a:ln>
          </p:spPr>
          <p:txBody>
            <a:bodyPr>
              <a:spAutoFit/>
            </a:bodyPr>
            <a:lstStyle/>
            <a:p>
              <a:pPr marL="0" lvl="1" algn="ctr">
                <a:lnSpc>
                  <a:spcPts val="2940"/>
                </a:lnSpc>
              </a:pPr>
              <a:r>
                <a:rPr lang="el-GR" sz="3200" b="1" dirty="0">
                  <a:solidFill>
                    <a:srgbClr val="595959"/>
                  </a:solidFill>
                  <a:latin typeface="Calibri" charset="0"/>
                </a:rPr>
                <a:t>ΝΟΜΙΚΑ</a:t>
              </a:r>
            </a:p>
            <a:p>
              <a:pPr marL="0" lvl="1" algn="ctr">
                <a:lnSpc>
                  <a:spcPts val="2940"/>
                </a:lnSpc>
              </a:pPr>
              <a:r>
                <a:rPr lang="el-GR" sz="3200" b="1" dirty="0">
                  <a:solidFill>
                    <a:srgbClr val="595959"/>
                  </a:solidFill>
                  <a:latin typeface="Calibri" charset="0"/>
                </a:rPr>
                <a:t>ΠΡΟΣΩΠΑ</a:t>
              </a:r>
              <a:endParaRPr lang="en-US" sz="3200" b="1" dirty="0">
                <a:solidFill>
                  <a:srgbClr val="595959"/>
                </a:solidFill>
                <a:latin typeface="Calibri" charset="0"/>
              </a:endParaRPr>
            </a:p>
            <a:p>
              <a:pPr marL="0" lvl="1" algn="ctr">
                <a:lnSpc>
                  <a:spcPts val="2240"/>
                </a:lnSpc>
              </a:pPr>
              <a:r>
                <a:rPr lang="en-US" b="1" dirty="0">
                  <a:solidFill>
                    <a:srgbClr val="595959"/>
                  </a:solidFill>
                  <a:latin typeface="Calibri" charset="0"/>
                </a:rPr>
                <a:t>(Extra Budgetary</a:t>
              </a:r>
            </a:p>
            <a:p>
              <a:pPr marL="0" lvl="1" algn="ctr">
                <a:lnSpc>
                  <a:spcPts val="2240"/>
                </a:lnSpc>
              </a:pPr>
              <a:r>
                <a:rPr lang="en-US" b="1" dirty="0">
                  <a:solidFill>
                    <a:srgbClr val="595959"/>
                  </a:solidFill>
                  <a:latin typeface="Calibri" charset="0"/>
                </a:rPr>
                <a:t>Funds </a:t>
              </a:r>
              <a:r>
                <a:rPr lang="en-US" dirty="0">
                  <a:solidFill>
                    <a:srgbClr val="595959"/>
                  </a:solidFill>
                  <a:latin typeface="Calibri" charset="0"/>
                </a:rPr>
                <a:t>– </a:t>
              </a:r>
              <a:r>
                <a:rPr lang="en-US" dirty="0" smtClean="0">
                  <a:solidFill>
                    <a:srgbClr val="595959"/>
                  </a:solidFill>
                  <a:latin typeface="Calibri" charset="0"/>
                </a:rPr>
                <a:t>S</a:t>
              </a:r>
              <a:r>
                <a:rPr lang="el-GR" dirty="0" smtClean="0">
                  <a:solidFill>
                    <a:srgbClr val="595959"/>
                  </a:solidFill>
                  <a:latin typeface="Calibri" charset="0"/>
                </a:rPr>
                <a:t>.</a:t>
              </a:r>
              <a:r>
                <a:rPr lang="en-US" dirty="0" smtClean="0">
                  <a:solidFill>
                    <a:srgbClr val="595959"/>
                  </a:solidFill>
                  <a:latin typeface="Calibri" charset="0"/>
                </a:rPr>
                <a:t>1311.2</a:t>
              </a:r>
              <a:r>
                <a:rPr lang="en-US" b="1" dirty="0">
                  <a:solidFill>
                    <a:srgbClr val="595959"/>
                  </a:solidFill>
                  <a:latin typeface="Calibri" charset="0"/>
                </a:rPr>
                <a:t>)</a:t>
              </a:r>
              <a:endParaRPr lang="el-GR" b="1" dirty="0">
                <a:solidFill>
                  <a:srgbClr val="595959"/>
                </a:solidFill>
                <a:latin typeface="Calibri" charset="0"/>
              </a:endParaRPr>
            </a:p>
          </p:txBody>
        </p:sp>
      </p:grpSp>
      <p:grpSp>
        <p:nvGrpSpPr>
          <p:cNvPr id="51" name="Group 50"/>
          <p:cNvGrpSpPr/>
          <p:nvPr/>
        </p:nvGrpSpPr>
        <p:grpSpPr>
          <a:xfrm>
            <a:off x="5719763" y="1339850"/>
            <a:ext cx="3673475" cy="5093350"/>
            <a:chOff x="5719763" y="1339850"/>
            <a:chExt cx="3673475" cy="5093350"/>
          </a:xfrm>
        </p:grpSpPr>
        <p:sp>
          <p:nvSpPr>
            <p:cNvPr id="35" name="TextBox 34"/>
            <p:cNvSpPr txBox="1">
              <a:spLocks noChangeArrowheads="1"/>
            </p:cNvSpPr>
            <p:nvPr/>
          </p:nvSpPr>
          <p:spPr bwMode="auto">
            <a:xfrm>
              <a:off x="5719763" y="1339850"/>
              <a:ext cx="3673475" cy="584200"/>
            </a:xfrm>
            <a:prstGeom prst="rect">
              <a:avLst/>
            </a:prstGeom>
            <a:noFill/>
            <a:ln w="9525">
              <a:noFill/>
              <a:miter lim="800000"/>
              <a:headEnd/>
              <a:tailEnd/>
            </a:ln>
          </p:spPr>
          <p:txBody>
            <a:bodyPr wrap="none">
              <a:spAutoFit/>
            </a:bodyPr>
            <a:lstStyle/>
            <a:p>
              <a:r>
                <a:rPr lang="el-GR" sz="3200" b="1" dirty="0">
                  <a:solidFill>
                    <a:srgbClr val="7F7F7F"/>
                  </a:solidFill>
                  <a:latin typeface="Calibri" charset="0"/>
                  <a:cs typeface="Calibri" charset="0"/>
                </a:rPr>
                <a:t>ΠΗΓΕΣ ΔΕΔΟΜΕΝΩΝ</a:t>
              </a:r>
              <a:endParaRPr lang="en-US" sz="3200" b="1" dirty="0">
                <a:solidFill>
                  <a:srgbClr val="7F7F7F"/>
                </a:solidFill>
                <a:latin typeface="Calibri" charset="0"/>
                <a:cs typeface="Calibri" charset="0"/>
              </a:endParaRPr>
            </a:p>
          </p:txBody>
        </p:sp>
        <p:cxnSp>
          <p:nvCxnSpPr>
            <p:cNvPr id="50" name="Straight Connector 49"/>
            <p:cNvCxnSpPr>
              <a:cxnSpLocks noChangeShapeType="1"/>
            </p:cNvCxnSpPr>
            <p:nvPr/>
          </p:nvCxnSpPr>
          <p:spPr bwMode="auto">
            <a:xfrm rot="5400000">
              <a:off x="3620931" y="4154186"/>
              <a:ext cx="4556440" cy="1588"/>
            </a:xfrm>
            <a:prstGeom prst="line">
              <a:avLst/>
            </a:prstGeom>
            <a:noFill/>
            <a:ln w="47625">
              <a:solidFill>
                <a:srgbClr val="FFCC00"/>
              </a:solidFill>
              <a:round/>
              <a:headEnd/>
              <a:tailEnd/>
            </a:ln>
            <a:effectLst>
              <a:outerShdw dist="20000" dir="5400000" rotWithShape="0">
                <a:srgbClr val="808080">
                  <a:alpha val="37999"/>
                </a:srgbClr>
              </a:outerShdw>
            </a:effectLst>
          </p:spPr>
        </p:cxnSp>
      </p:grpSp>
      <p:grpSp>
        <p:nvGrpSpPr>
          <p:cNvPr id="9" name="Group 59"/>
          <p:cNvGrpSpPr>
            <a:grpSpLocks/>
          </p:cNvGrpSpPr>
          <p:nvPr/>
        </p:nvGrpSpPr>
        <p:grpSpPr bwMode="auto">
          <a:xfrm>
            <a:off x="5654675" y="1978023"/>
            <a:ext cx="3652838" cy="488950"/>
            <a:chOff x="5654515" y="1986961"/>
            <a:chExt cx="3653640" cy="488975"/>
          </a:xfrm>
        </p:grpSpPr>
        <p:sp>
          <p:nvSpPr>
            <p:cNvPr id="36" name="TextBox 35"/>
            <p:cNvSpPr txBox="1"/>
            <p:nvPr/>
          </p:nvSpPr>
          <p:spPr>
            <a:xfrm>
              <a:off x="6264249" y="1992294"/>
              <a:ext cx="3043906" cy="400070"/>
            </a:xfrm>
            <a:prstGeom prst="rect">
              <a:avLst/>
            </a:prstGeom>
            <a:noFill/>
          </p:spPr>
          <p:txBody>
            <a:bodyPr wrap="none">
              <a:spAutoFit/>
            </a:bodyPr>
            <a:lstStyle/>
            <a:p>
              <a:r>
                <a:rPr lang="en-US" sz="2000" b="1" dirty="0" err="1">
                  <a:solidFill>
                    <a:srgbClr val="7F7F7F"/>
                  </a:solidFill>
                  <a:latin typeface="Calibri" charset="0"/>
                  <a:cs typeface="Calibri" charset="0"/>
                </a:rPr>
                <a:t>Κρατικός</a:t>
              </a:r>
              <a:r>
                <a:rPr lang="en-US" sz="2000" b="1" dirty="0">
                  <a:solidFill>
                    <a:srgbClr val="7F7F7F"/>
                  </a:solidFill>
                  <a:latin typeface="Calibri" charset="0"/>
                  <a:cs typeface="Calibri" charset="0"/>
                </a:rPr>
                <a:t> </a:t>
              </a:r>
              <a:r>
                <a:rPr lang="en-US" sz="2000" b="1" dirty="0" err="1">
                  <a:solidFill>
                    <a:srgbClr val="7F7F7F"/>
                  </a:solidFill>
                  <a:latin typeface="Calibri" charset="0"/>
                  <a:cs typeface="Calibri" charset="0"/>
                </a:rPr>
                <a:t>Προϋπολογισμός</a:t>
              </a:r>
              <a:endParaRPr lang="en-US" sz="2000" b="1" dirty="0">
                <a:solidFill>
                  <a:srgbClr val="7F7F7F"/>
                </a:solidFill>
                <a:latin typeface="Calibri" charset="0"/>
                <a:cs typeface="Calibri" charset="0"/>
              </a:endParaRPr>
            </a:p>
          </p:txBody>
        </p:sp>
        <p:sp>
          <p:nvSpPr>
            <p:cNvPr id="54" name="Right Triangle 53"/>
            <p:cNvSpPr/>
            <p:nvPr/>
          </p:nvSpPr>
          <p:spPr>
            <a:xfrm rot="13500000">
              <a:off x="5654556" y="1986920"/>
              <a:ext cx="488975" cy="489057"/>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 name="Group 60"/>
          <p:cNvGrpSpPr>
            <a:grpSpLocks/>
          </p:cNvGrpSpPr>
          <p:nvPr/>
        </p:nvGrpSpPr>
        <p:grpSpPr bwMode="auto">
          <a:xfrm>
            <a:off x="5654675" y="2516734"/>
            <a:ext cx="2224088" cy="493693"/>
            <a:chOff x="5654515" y="2742916"/>
            <a:chExt cx="2224488" cy="493040"/>
          </a:xfrm>
        </p:grpSpPr>
        <p:sp>
          <p:nvSpPr>
            <p:cNvPr id="43033" name="TextBox 36"/>
            <p:cNvSpPr txBox="1">
              <a:spLocks noChangeArrowheads="1"/>
            </p:cNvSpPr>
            <p:nvPr/>
          </p:nvSpPr>
          <p:spPr bwMode="auto">
            <a:xfrm>
              <a:off x="6263732" y="2742916"/>
              <a:ext cx="1615271" cy="400109"/>
            </a:xfrm>
            <a:prstGeom prst="rect">
              <a:avLst/>
            </a:prstGeom>
            <a:noFill/>
            <a:ln w="9525">
              <a:noFill/>
              <a:miter lim="800000"/>
              <a:headEnd/>
              <a:tailEnd/>
            </a:ln>
          </p:spPr>
          <p:txBody>
            <a:bodyPr wrap="none">
              <a:spAutoFit/>
            </a:bodyPr>
            <a:lstStyle/>
            <a:p>
              <a:r>
                <a:rPr lang="en-US" sz="2000" b="1" dirty="0" err="1">
                  <a:solidFill>
                    <a:srgbClr val="7F7F7F"/>
                  </a:solidFill>
                  <a:latin typeface="Calibri" charset="0"/>
                  <a:cs typeface="Calibri" charset="0"/>
                </a:rPr>
                <a:t>Απολογισμός</a:t>
              </a:r>
              <a:endParaRPr lang="en-US" sz="2000" b="1" dirty="0">
                <a:solidFill>
                  <a:srgbClr val="7F7F7F"/>
                </a:solidFill>
                <a:latin typeface="Calibri" charset="0"/>
                <a:cs typeface="Calibri" charset="0"/>
              </a:endParaRPr>
            </a:p>
          </p:txBody>
        </p:sp>
        <p:sp>
          <p:nvSpPr>
            <p:cNvPr id="56" name="Right Triangle 55"/>
            <p:cNvSpPr/>
            <p:nvPr/>
          </p:nvSpPr>
          <p:spPr>
            <a:xfrm rot="13500000">
              <a:off x="5654089" y="2746492"/>
              <a:ext cx="489890" cy="489038"/>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1" name="Group 61"/>
          <p:cNvGrpSpPr>
            <a:grpSpLocks/>
          </p:cNvGrpSpPr>
          <p:nvPr/>
        </p:nvGrpSpPr>
        <p:grpSpPr bwMode="auto">
          <a:xfrm>
            <a:off x="5654675" y="3026336"/>
            <a:ext cx="2855393" cy="630942"/>
            <a:chOff x="5654515" y="3451485"/>
            <a:chExt cx="2855779" cy="630457"/>
          </a:xfrm>
        </p:grpSpPr>
        <p:sp>
          <p:nvSpPr>
            <p:cNvPr id="43031" name="TextBox 37"/>
            <p:cNvSpPr txBox="1">
              <a:spLocks noChangeArrowheads="1"/>
            </p:cNvSpPr>
            <p:nvPr/>
          </p:nvSpPr>
          <p:spPr bwMode="auto">
            <a:xfrm>
              <a:off x="6263734" y="3451485"/>
              <a:ext cx="2246560" cy="630457"/>
            </a:xfrm>
            <a:prstGeom prst="rect">
              <a:avLst/>
            </a:prstGeom>
            <a:noFill/>
            <a:ln w="9525">
              <a:noFill/>
              <a:miter lim="800000"/>
              <a:headEnd/>
              <a:tailEnd/>
            </a:ln>
          </p:spPr>
          <p:txBody>
            <a:bodyPr wrap="none">
              <a:spAutoFit/>
            </a:bodyPr>
            <a:lstStyle/>
            <a:p>
              <a:pPr>
                <a:lnSpc>
                  <a:spcPts val="2100"/>
                </a:lnSpc>
              </a:pPr>
              <a:r>
                <a:rPr lang="en-US" sz="2000" b="1" dirty="0" err="1">
                  <a:solidFill>
                    <a:srgbClr val="7F7F7F"/>
                  </a:solidFill>
                  <a:latin typeface="Calibri" charset="0"/>
                  <a:cs typeface="Calibri" charset="0"/>
                </a:rPr>
                <a:t>Εισηγητική</a:t>
              </a:r>
              <a:r>
                <a:rPr lang="en-US" sz="2000" b="1" dirty="0" smtClean="0">
                  <a:solidFill>
                    <a:srgbClr val="7F7F7F"/>
                  </a:solidFill>
                  <a:latin typeface="Calibri" charset="0"/>
                  <a:cs typeface="Calibri" charset="0"/>
                </a:rPr>
                <a:t> </a:t>
              </a:r>
              <a:r>
                <a:rPr lang="el-GR" sz="2000" b="1" dirty="0" smtClean="0">
                  <a:solidFill>
                    <a:srgbClr val="7F7F7F"/>
                  </a:solidFill>
                  <a:latin typeface="Calibri" charset="0"/>
                  <a:cs typeface="Calibri" charset="0"/>
                </a:rPr>
                <a:t>Έ</a:t>
              </a:r>
              <a:r>
                <a:rPr lang="en-US" sz="2000" b="1" dirty="0" err="1" smtClean="0">
                  <a:solidFill>
                    <a:srgbClr val="7F7F7F"/>
                  </a:solidFill>
                  <a:latin typeface="Calibri" charset="0"/>
                  <a:cs typeface="Calibri" charset="0"/>
                </a:rPr>
                <a:t>κθεση</a:t>
              </a:r>
              <a:r>
                <a:rPr lang="en-US" sz="2000" b="1" dirty="0" smtClean="0">
                  <a:solidFill>
                    <a:srgbClr val="7F7F7F"/>
                  </a:solidFill>
                  <a:latin typeface="Calibri" charset="0"/>
                  <a:cs typeface="Calibri" charset="0"/>
                </a:rPr>
                <a:t> </a:t>
              </a:r>
              <a:r>
                <a:rPr lang="el-GR" sz="2000" b="1" dirty="0">
                  <a:solidFill>
                    <a:srgbClr val="7F7F7F"/>
                  </a:solidFill>
                  <a:latin typeface="Calibri" charset="0"/>
                  <a:cs typeface="Calibri" charset="0"/>
                </a:rPr>
                <a:t/>
              </a:r>
              <a:br>
                <a:rPr lang="el-GR" sz="2000" b="1" dirty="0">
                  <a:solidFill>
                    <a:srgbClr val="7F7F7F"/>
                  </a:solidFill>
                  <a:latin typeface="Calibri" charset="0"/>
                  <a:cs typeface="Calibri" charset="0"/>
                </a:rPr>
              </a:br>
              <a:r>
                <a:rPr lang="el-GR" sz="2000" b="1" dirty="0">
                  <a:solidFill>
                    <a:srgbClr val="7F7F7F"/>
                  </a:solidFill>
                  <a:latin typeface="Calibri" charset="0"/>
                  <a:cs typeface="Calibri" charset="0"/>
                </a:rPr>
                <a:t>Προϋπολογισμού</a:t>
              </a:r>
              <a:endParaRPr lang="en-US" sz="2000" b="1" dirty="0">
                <a:solidFill>
                  <a:srgbClr val="7F7F7F"/>
                </a:solidFill>
                <a:latin typeface="Calibri" charset="0"/>
                <a:cs typeface="Calibri" charset="0"/>
              </a:endParaRPr>
            </a:p>
          </p:txBody>
        </p:sp>
        <p:sp>
          <p:nvSpPr>
            <p:cNvPr id="57" name="Right Triangle 56"/>
            <p:cNvSpPr/>
            <p:nvPr/>
          </p:nvSpPr>
          <p:spPr>
            <a:xfrm rot="13500000">
              <a:off x="5653942" y="3526570"/>
              <a:ext cx="490161" cy="489016"/>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3" name="Group 62"/>
          <p:cNvGrpSpPr>
            <a:grpSpLocks/>
          </p:cNvGrpSpPr>
          <p:nvPr/>
        </p:nvGrpSpPr>
        <p:grpSpPr bwMode="auto">
          <a:xfrm>
            <a:off x="5654674" y="3741681"/>
            <a:ext cx="4513264" cy="1369606"/>
            <a:chOff x="5654514" y="4235513"/>
            <a:chExt cx="4514382" cy="1370643"/>
          </a:xfrm>
        </p:grpSpPr>
        <p:sp>
          <p:nvSpPr>
            <p:cNvPr id="43029" name="TextBox 38"/>
            <p:cNvSpPr txBox="1">
              <a:spLocks noChangeArrowheads="1"/>
            </p:cNvSpPr>
            <p:nvPr/>
          </p:nvSpPr>
          <p:spPr bwMode="auto">
            <a:xfrm>
              <a:off x="6263732" y="4235513"/>
              <a:ext cx="3905164" cy="1370643"/>
            </a:xfrm>
            <a:prstGeom prst="rect">
              <a:avLst/>
            </a:prstGeom>
            <a:noFill/>
            <a:ln w="9525">
              <a:noFill/>
              <a:miter lim="800000"/>
              <a:headEnd/>
              <a:tailEnd/>
            </a:ln>
          </p:spPr>
          <p:txBody>
            <a:bodyPr>
              <a:spAutoFit/>
            </a:bodyPr>
            <a:lstStyle/>
            <a:p>
              <a:pPr>
                <a:lnSpc>
                  <a:spcPts val="2100"/>
                </a:lnSpc>
              </a:pPr>
              <a:r>
                <a:rPr lang="en-US" sz="2000" dirty="0" err="1">
                  <a:solidFill>
                    <a:srgbClr val="7F7F7F"/>
                  </a:solidFill>
                  <a:latin typeface="Calibri" charset="0"/>
                  <a:cs typeface="Calibri" charset="0"/>
                </a:rPr>
                <a:t>Ειδικές</a:t>
              </a:r>
              <a:r>
                <a:rPr lang="en-US" sz="2000" dirty="0">
                  <a:solidFill>
                    <a:srgbClr val="7F7F7F"/>
                  </a:solidFill>
                  <a:latin typeface="Calibri" charset="0"/>
                  <a:cs typeface="Calibri" charset="0"/>
                </a:rPr>
                <a:t> </a:t>
              </a:r>
              <a:r>
                <a:rPr lang="en-US" sz="2000" dirty="0" err="1">
                  <a:solidFill>
                    <a:srgbClr val="7F7F7F"/>
                  </a:solidFill>
                  <a:latin typeface="Calibri" charset="0"/>
                  <a:cs typeface="Calibri" charset="0"/>
                </a:rPr>
                <a:t>κατηγορίες</a:t>
              </a:r>
              <a:r>
                <a:rPr lang="en-US" sz="2000" dirty="0">
                  <a:solidFill>
                    <a:srgbClr val="7F7F7F"/>
                  </a:solidFill>
                  <a:latin typeface="Calibri" charset="0"/>
                  <a:cs typeface="Calibri" charset="0"/>
                </a:rPr>
                <a:t> </a:t>
              </a:r>
              <a:r>
                <a:rPr lang="en-US" sz="2000" dirty="0" err="1">
                  <a:solidFill>
                    <a:srgbClr val="7F7F7F"/>
                  </a:solidFill>
                  <a:latin typeface="Calibri" charset="0"/>
                  <a:cs typeface="Calibri" charset="0"/>
                </a:rPr>
                <a:t>δεδομένων</a:t>
              </a:r>
              <a:r>
                <a:rPr lang="en-US" sz="2000" dirty="0">
                  <a:solidFill>
                    <a:srgbClr val="7F7F7F"/>
                  </a:solidFill>
                  <a:latin typeface="Calibri" charset="0"/>
                  <a:cs typeface="Calibri" charset="0"/>
                </a:rPr>
                <a:t> </a:t>
              </a:r>
            </a:p>
            <a:p>
              <a:pPr>
                <a:lnSpc>
                  <a:spcPts val="2100"/>
                </a:lnSpc>
              </a:pPr>
              <a:r>
                <a:rPr lang="el-GR" sz="2000" dirty="0">
                  <a:solidFill>
                    <a:srgbClr val="7F7F7F"/>
                  </a:solidFill>
                  <a:latin typeface="Calibri" charset="0"/>
                  <a:cs typeface="Calibri" charset="0"/>
                </a:rPr>
                <a:t>α</a:t>
              </a:r>
              <a:r>
                <a:rPr lang="en-US" sz="2000" dirty="0" err="1">
                  <a:solidFill>
                    <a:srgbClr val="7F7F7F"/>
                  </a:solidFill>
                  <a:latin typeface="Calibri" charset="0"/>
                  <a:cs typeface="Calibri" charset="0"/>
                </a:rPr>
                <a:t>πό</a:t>
              </a:r>
              <a:r>
                <a:rPr lang="en-US" sz="2000" dirty="0">
                  <a:solidFill>
                    <a:srgbClr val="7F7F7F"/>
                  </a:solidFill>
                  <a:latin typeface="Calibri" charset="0"/>
                  <a:cs typeface="Calibri" charset="0"/>
                </a:rPr>
                <a:t> </a:t>
              </a:r>
              <a:r>
                <a:rPr lang="en-US" sz="2000" b="1" dirty="0" err="1">
                  <a:solidFill>
                    <a:srgbClr val="7F7F7F"/>
                  </a:solidFill>
                  <a:latin typeface="Calibri" charset="0"/>
                  <a:cs typeface="Calibri" charset="0"/>
                </a:rPr>
                <a:t>Γενικό</a:t>
              </a:r>
              <a:r>
                <a:rPr lang="en-US" sz="2000" b="1" dirty="0">
                  <a:solidFill>
                    <a:srgbClr val="7F7F7F"/>
                  </a:solidFill>
                  <a:latin typeface="Calibri" charset="0"/>
                  <a:cs typeface="Calibri" charset="0"/>
                </a:rPr>
                <a:t> </a:t>
              </a:r>
              <a:r>
                <a:rPr lang="en-US" sz="2000" b="1" dirty="0" err="1">
                  <a:solidFill>
                    <a:srgbClr val="7F7F7F"/>
                  </a:solidFill>
                  <a:latin typeface="Calibri" charset="0"/>
                  <a:cs typeface="Calibri" charset="0"/>
                </a:rPr>
                <a:t>Λογιστήριο</a:t>
              </a:r>
              <a:endParaRPr lang="en-US" sz="2000" b="1" dirty="0">
                <a:solidFill>
                  <a:srgbClr val="7F7F7F"/>
                </a:solidFill>
                <a:latin typeface="Calibri" charset="0"/>
                <a:cs typeface="Calibri" charset="0"/>
              </a:endParaRPr>
            </a:p>
            <a:p>
              <a:pPr>
                <a:lnSpc>
                  <a:spcPts val="2100"/>
                </a:lnSpc>
              </a:pPr>
              <a:r>
                <a:rPr lang="en-US" sz="2000" b="1" dirty="0" err="1">
                  <a:solidFill>
                    <a:srgbClr val="7F7F7F"/>
                  </a:solidFill>
                  <a:latin typeface="Calibri" charset="0"/>
                  <a:cs typeface="Calibri" charset="0"/>
                </a:rPr>
                <a:t>του</a:t>
              </a:r>
              <a:r>
                <a:rPr lang="en-US" sz="2000" b="1" dirty="0">
                  <a:solidFill>
                    <a:srgbClr val="7F7F7F"/>
                  </a:solidFill>
                  <a:latin typeface="Calibri" charset="0"/>
                  <a:cs typeface="Calibri" charset="0"/>
                </a:rPr>
                <a:t> </a:t>
              </a:r>
              <a:r>
                <a:rPr lang="en-US" sz="2000" b="1" dirty="0" err="1">
                  <a:solidFill>
                    <a:srgbClr val="7F7F7F"/>
                  </a:solidFill>
                  <a:latin typeface="Calibri" charset="0"/>
                  <a:cs typeface="Calibri" charset="0"/>
                </a:rPr>
                <a:t>Κράτους</a:t>
              </a:r>
              <a:r>
                <a:rPr lang="en-US" sz="2000" b="1" dirty="0">
                  <a:solidFill>
                    <a:srgbClr val="7F7F7F"/>
                  </a:solidFill>
                  <a:latin typeface="Calibri" charset="0"/>
                  <a:cs typeface="Calibri" charset="0"/>
                </a:rPr>
                <a:t> </a:t>
              </a:r>
              <a:r>
                <a:rPr lang="en-US" sz="2000" b="1" dirty="0" err="1">
                  <a:solidFill>
                    <a:srgbClr val="7F7F7F"/>
                  </a:solidFill>
                  <a:latin typeface="Calibri" charset="0"/>
                  <a:cs typeface="Calibri" charset="0"/>
                </a:rPr>
                <a:t>και</a:t>
              </a:r>
              <a:r>
                <a:rPr lang="en-US" sz="2000" b="1" dirty="0">
                  <a:solidFill>
                    <a:srgbClr val="7F7F7F"/>
                  </a:solidFill>
                  <a:latin typeface="Calibri" charset="0"/>
                  <a:cs typeface="Calibri" charset="0"/>
                </a:rPr>
                <a:t> </a:t>
              </a:r>
              <a:r>
                <a:rPr lang="en-US" sz="2000" b="1" dirty="0" err="1">
                  <a:solidFill>
                    <a:srgbClr val="7F7F7F"/>
                  </a:solidFill>
                  <a:latin typeface="Calibri" charset="0"/>
                  <a:cs typeface="Calibri" charset="0"/>
                </a:rPr>
                <a:t>Υπουργεία</a:t>
              </a:r>
              <a:endParaRPr lang="el-GR" sz="2000" b="1" dirty="0">
                <a:solidFill>
                  <a:srgbClr val="7F7F7F"/>
                </a:solidFill>
                <a:latin typeface="Calibri" charset="0"/>
                <a:cs typeface="Calibri" charset="0"/>
              </a:endParaRPr>
            </a:p>
            <a:p>
              <a:r>
                <a:rPr lang="el-GR" sz="1400" dirty="0" smtClean="0">
                  <a:solidFill>
                    <a:srgbClr val="7F7F7F"/>
                  </a:solidFill>
                  <a:latin typeface="Calibri" charset="0"/>
                  <a:cs typeface="Calibri" charset="0"/>
                </a:rPr>
                <a:t>(όπως </a:t>
              </a:r>
              <a:r>
                <a:rPr lang="el-GR" sz="1400" dirty="0">
                  <a:solidFill>
                    <a:srgbClr val="7F7F7F"/>
                  </a:solidFill>
                  <a:latin typeface="Calibri" charset="0"/>
                  <a:cs typeface="Calibri" charset="0"/>
                </a:rPr>
                <a:t>τόκοι, εγγυήσεις χρεών, </a:t>
              </a:r>
              <a:br>
                <a:rPr lang="el-GR" sz="1400" dirty="0">
                  <a:solidFill>
                    <a:srgbClr val="7F7F7F"/>
                  </a:solidFill>
                  <a:latin typeface="Calibri" charset="0"/>
                  <a:cs typeface="Calibri" charset="0"/>
                </a:rPr>
              </a:br>
              <a:r>
                <a:rPr lang="el-GR" sz="1400" dirty="0">
                  <a:solidFill>
                    <a:srgbClr val="7F7F7F"/>
                  </a:solidFill>
                  <a:latin typeface="Calibri" charset="0"/>
                  <a:cs typeface="Calibri" charset="0"/>
                </a:rPr>
                <a:t>αμυντικές δαπάνες κ.α.) </a:t>
              </a:r>
              <a:endParaRPr lang="en-US" sz="1400" dirty="0">
                <a:solidFill>
                  <a:srgbClr val="7F7F7F"/>
                </a:solidFill>
                <a:latin typeface="Calibri" charset="0"/>
                <a:cs typeface="Calibri" charset="0"/>
              </a:endParaRPr>
            </a:p>
          </p:txBody>
        </p:sp>
        <p:sp>
          <p:nvSpPr>
            <p:cNvPr id="58" name="Right Triangle 57"/>
            <p:cNvSpPr/>
            <p:nvPr/>
          </p:nvSpPr>
          <p:spPr>
            <a:xfrm rot="13500000">
              <a:off x="5654390" y="4549194"/>
              <a:ext cx="489320" cy="489071"/>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5" name="Group 60"/>
          <p:cNvGrpSpPr>
            <a:grpSpLocks/>
          </p:cNvGrpSpPr>
          <p:nvPr/>
        </p:nvGrpSpPr>
        <p:grpSpPr bwMode="auto">
          <a:xfrm>
            <a:off x="5654675" y="5225545"/>
            <a:ext cx="3946027" cy="660865"/>
            <a:chOff x="5654515" y="2746630"/>
            <a:chExt cx="3946153" cy="659863"/>
          </a:xfrm>
        </p:grpSpPr>
        <p:sp>
          <p:nvSpPr>
            <p:cNvPr id="43027" name="TextBox 36"/>
            <p:cNvSpPr txBox="1">
              <a:spLocks noChangeArrowheads="1"/>
            </p:cNvSpPr>
            <p:nvPr/>
          </p:nvSpPr>
          <p:spPr bwMode="auto">
            <a:xfrm>
              <a:off x="6263740" y="2746630"/>
              <a:ext cx="3336928" cy="659863"/>
            </a:xfrm>
            <a:prstGeom prst="rect">
              <a:avLst/>
            </a:prstGeom>
            <a:noFill/>
            <a:ln w="9525">
              <a:noFill/>
              <a:miter lim="800000"/>
              <a:headEnd/>
              <a:tailEnd/>
            </a:ln>
          </p:spPr>
          <p:txBody>
            <a:bodyPr wrap="none">
              <a:spAutoFit/>
            </a:bodyPr>
            <a:lstStyle/>
            <a:p>
              <a:pPr>
                <a:lnSpc>
                  <a:spcPts val="2100"/>
                </a:lnSpc>
              </a:pPr>
              <a:r>
                <a:rPr lang="el-GR" sz="2000" b="1" dirty="0">
                  <a:solidFill>
                    <a:srgbClr val="7F7F7F"/>
                  </a:solidFill>
                  <a:latin typeface="Calibri" charset="0"/>
                  <a:cs typeface="Calibri" charset="0"/>
                </a:rPr>
                <a:t>Στοιχεία </a:t>
              </a:r>
              <a:r>
                <a:rPr lang="el-GR" sz="2000" b="1" dirty="0" smtClean="0">
                  <a:solidFill>
                    <a:srgbClr val="7F7F7F"/>
                  </a:solidFill>
                  <a:latin typeface="Calibri" charset="0"/>
                  <a:cs typeface="Calibri" charset="0"/>
                </a:rPr>
                <a:t>από </a:t>
              </a:r>
              <a:r>
                <a:rPr lang="el-GR" sz="2000" b="1" dirty="0">
                  <a:solidFill>
                    <a:srgbClr val="7F7F7F"/>
                  </a:solidFill>
                  <a:latin typeface="Calibri" charset="0"/>
                  <a:cs typeface="Calibri" charset="0"/>
                </a:rPr>
                <a:t>την Ενιαία Αρχή</a:t>
              </a:r>
              <a:r>
                <a:rPr lang="el-GR" sz="2000" b="1" dirty="0" smtClean="0">
                  <a:solidFill>
                    <a:srgbClr val="7F7F7F"/>
                  </a:solidFill>
                  <a:latin typeface="Calibri" charset="0"/>
                  <a:cs typeface="Calibri" charset="0"/>
                </a:rPr>
                <a:t/>
              </a:r>
              <a:br>
                <a:rPr lang="el-GR" sz="2000" b="1" dirty="0" smtClean="0">
                  <a:solidFill>
                    <a:srgbClr val="7F7F7F"/>
                  </a:solidFill>
                  <a:latin typeface="Calibri" charset="0"/>
                  <a:cs typeface="Calibri" charset="0"/>
                </a:rPr>
              </a:br>
              <a:r>
                <a:rPr lang="el-GR" sz="2000" b="1" dirty="0" smtClean="0">
                  <a:solidFill>
                    <a:srgbClr val="7F7F7F"/>
                  </a:solidFill>
                  <a:latin typeface="Calibri" charset="0"/>
                  <a:cs typeface="Calibri" charset="0"/>
                </a:rPr>
                <a:t>Πληρωμών </a:t>
              </a:r>
              <a:r>
                <a:rPr lang="el-GR" sz="2000" b="1" dirty="0">
                  <a:solidFill>
                    <a:srgbClr val="7F7F7F"/>
                  </a:solidFill>
                  <a:latin typeface="Calibri" charset="0"/>
                  <a:cs typeface="Calibri" charset="0"/>
                </a:rPr>
                <a:t>(</a:t>
              </a:r>
              <a:r>
                <a:rPr lang="en-US" sz="2000" b="1" dirty="0">
                  <a:solidFill>
                    <a:srgbClr val="7F7F7F"/>
                  </a:solidFill>
                  <a:latin typeface="Calibri" charset="0"/>
                  <a:cs typeface="Calibri" charset="0"/>
                </a:rPr>
                <a:t>EU Flows)</a:t>
              </a:r>
            </a:p>
          </p:txBody>
        </p:sp>
        <p:sp>
          <p:nvSpPr>
            <p:cNvPr id="44" name="Right Triangle 43"/>
            <p:cNvSpPr/>
            <p:nvPr/>
          </p:nvSpPr>
          <p:spPr>
            <a:xfrm rot="13500000">
              <a:off x="5654101" y="2822558"/>
              <a:ext cx="489794" cy="488966"/>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3026" name="Slide Number Placeholder 40"/>
          <p:cNvSpPr>
            <a:spLocks noGrp="1"/>
          </p:cNvSpPr>
          <p:nvPr>
            <p:ph type="sldNum" sz="quarter" idx="10"/>
          </p:nvPr>
        </p:nvSpPr>
        <p:spPr bwMode="auto">
          <a:noFill/>
          <a:ln>
            <a:miter lim="800000"/>
            <a:headEnd/>
            <a:tailEnd/>
          </a:ln>
        </p:spPr>
        <p:txBody>
          <a:bodyPr/>
          <a:lstStyle/>
          <a:p>
            <a:fld id="{9329E336-BD44-4D20-8EFC-922AD17B6DA8}" type="slidenum">
              <a:rPr lang="en-US"/>
              <a:pPr/>
              <a:t>33</a:t>
            </a:fld>
            <a:endParaRPr lang="en-US"/>
          </a:p>
        </p:txBody>
      </p:sp>
      <p:grpSp>
        <p:nvGrpSpPr>
          <p:cNvPr id="42" name="Group 60"/>
          <p:cNvGrpSpPr>
            <a:grpSpLocks/>
          </p:cNvGrpSpPr>
          <p:nvPr/>
        </p:nvGrpSpPr>
        <p:grpSpPr bwMode="auto">
          <a:xfrm>
            <a:off x="5629274" y="6026629"/>
            <a:ext cx="3230435" cy="490538"/>
            <a:chOff x="5654515" y="2746056"/>
            <a:chExt cx="3230537" cy="489794"/>
          </a:xfrm>
        </p:grpSpPr>
        <p:sp>
          <p:nvSpPr>
            <p:cNvPr id="43" name="TextBox 36"/>
            <p:cNvSpPr txBox="1">
              <a:spLocks noChangeArrowheads="1"/>
            </p:cNvSpPr>
            <p:nvPr/>
          </p:nvSpPr>
          <p:spPr bwMode="auto">
            <a:xfrm>
              <a:off x="6263740" y="2771993"/>
              <a:ext cx="2621312" cy="399503"/>
            </a:xfrm>
            <a:prstGeom prst="rect">
              <a:avLst/>
            </a:prstGeom>
            <a:noFill/>
            <a:ln w="9525">
              <a:noFill/>
              <a:miter lim="800000"/>
              <a:headEnd/>
              <a:tailEnd/>
            </a:ln>
          </p:spPr>
          <p:txBody>
            <a:bodyPr wrap="none">
              <a:spAutoFit/>
            </a:bodyPr>
            <a:lstStyle/>
            <a:p>
              <a:r>
                <a:rPr lang="en-US" sz="2000" b="1" dirty="0" smtClean="0">
                  <a:solidFill>
                    <a:srgbClr val="7F7F7F"/>
                  </a:solidFill>
                  <a:latin typeface="Calibri" charset="0"/>
                  <a:cs typeface="Calibri" charset="0"/>
                </a:rPr>
                <a:t>Online</a:t>
              </a:r>
              <a:r>
                <a:rPr lang="el-GR" sz="2000" b="1" dirty="0" smtClean="0">
                  <a:solidFill>
                    <a:srgbClr val="7F7F7F"/>
                  </a:solidFill>
                  <a:latin typeface="Calibri" charset="0"/>
                  <a:cs typeface="Calibri" charset="0"/>
                </a:rPr>
                <a:t> έρευνα ΕΛΣΤΑΤ</a:t>
              </a:r>
              <a:endParaRPr lang="en-US" sz="2000" b="1" dirty="0">
                <a:solidFill>
                  <a:srgbClr val="7F7F7F"/>
                </a:solidFill>
                <a:latin typeface="Calibri" charset="0"/>
                <a:cs typeface="Calibri" charset="0"/>
              </a:endParaRPr>
            </a:p>
          </p:txBody>
        </p:sp>
        <p:sp>
          <p:nvSpPr>
            <p:cNvPr id="45" name="Right Triangle 44"/>
            <p:cNvSpPr/>
            <p:nvPr/>
          </p:nvSpPr>
          <p:spPr>
            <a:xfrm rot="13500000">
              <a:off x="5654101" y="2746470"/>
              <a:ext cx="489794" cy="488966"/>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To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slide(from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slide(from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slide(fromLeft)">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lide(from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lide(from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slide(from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slide(from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slide(from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slide(fromLeft)">
                                      <p:cBhvr>
                                        <p:cTn id="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595959"/>
                </a:solidFill>
              </a:rPr>
              <a:t>B. </a:t>
            </a:r>
            <a:r>
              <a:rPr lang="el-GR" dirty="0" smtClean="0">
                <a:solidFill>
                  <a:srgbClr val="595959"/>
                </a:solidFill>
              </a:rPr>
              <a:t>ΤΟΠΙΚΗ ΑΥΤΟΔΙΟΙΚΗΣΗ </a:t>
            </a:r>
            <a:r>
              <a:rPr lang="el-GR" sz="2400" dirty="0" smtClean="0">
                <a:solidFill>
                  <a:srgbClr val="595959"/>
                </a:solidFill>
              </a:rPr>
              <a:t>(</a:t>
            </a:r>
            <a:r>
              <a:rPr lang="en-US" sz="2400" dirty="0" smtClean="0">
                <a:solidFill>
                  <a:srgbClr val="595959"/>
                </a:solidFill>
              </a:rPr>
              <a:t>S</a:t>
            </a:r>
            <a:r>
              <a:rPr lang="el-GR" sz="2400" dirty="0" smtClean="0">
                <a:solidFill>
                  <a:srgbClr val="595959"/>
                </a:solidFill>
              </a:rPr>
              <a:t>.</a:t>
            </a:r>
            <a:r>
              <a:rPr lang="en-US" sz="2400" dirty="0" smtClean="0">
                <a:solidFill>
                  <a:srgbClr val="595959"/>
                </a:solidFill>
              </a:rPr>
              <a:t>131</a:t>
            </a:r>
            <a:r>
              <a:rPr lang="el-GR" sz="2400" dirty="0" smtClean="0">
                <a:solidFill>
                  <a:srgbClr val="595959"/>
                </a:solidFill>
              </a:rPr>
              <a:t>3</a:t>
            </a:r>
            <a:r>
              <a:rPr lang="en-US" sz="2400" dirty="0" smtClean="0">
                <a:solidFill>
                  <a:srgbClr val="595959"/>
                </a:solidFill>
              </a:rPr>
              <a:t>)</a:t>
            </a:r>
          </a:p>
        </p:txBody>
      </p:sp>
      <p:grpSp>
        <p:nvGrpSpPr>
          <p:cNvPr id="2" name="Group 8"/>
          <p:cNvGrpSpPr>
            <a:grpSpLocks/>
          </p:cNvGrpSpPr>
          <p:nvPr/>
        </p:nvGrpSpPr>
        <p:grpSpPr bwMode="auto">
          <a:xfrm>
            <a:off x="574675" y="1339850"/>
            <a:ext cx="2427288" cy="1820863"/>
            <a:chOff x="342034" y="1927282"/>
            <a:chExt cx="2427617" cy="1820262"/>
          </a:xfrm>
        </p:grpSpPr>
        <p:sp>
          <p:nvSpPr>
            <p:cNvPr id="4" name="Oval 3"/>
            <p:cNvSpPr>
              <a:spLocks noChangeArrowheads="1"/>
            </p:cNvSpPr>
            <p:nvPr/>
          </p:nvSpPr>
          <p:spPr bwMode="auto">
            <a:xfrm>
              <a:off x="626236" y="1927282"/>
              <a:ext cx="1817933" cy="1820262"/>
            </a:xfrm>
            <a:prstGeom prst="ellipse">
              <a:avLst/>
            </a:prstGeom>
            <a:solidFill>
              <a:srgbClr val="FFCC00"/>
            </a:solidFill>
            <a:ln w="53975">
              <a:solidFill>
                <a:schemeClr val="bg1"/>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44054" name="Rectangle 4"/>
            <p:cNvSpPr>
              <a:spLocks noChangeArrowheads="1"/>
            </p:cNvSpPr>
            <p:nvPr/>
          </p:nvSpPr>
          <p:spPr bwMode="auto">
            <a:xfrm>
              <a:off x="342034" y="2311353"/>
              <a:ext cx="2427617" cy="1077645"/>
            </a:xfrm>
            <a:prstGeom prst="rect">
              <a:avLst/>
            </a:prstGeom>
            <a:noFill/>
            <a:ln w="9525">
              <a:noFill/>
              <a:miter lim="800000"/>
              <a:headEnd/>
              <a:tailEnd/>
            </a:ln>
          </p:spPr>
          <p:txBody>
            <a:bodyPr>
              <a:spAutoFit/>
            </a:bodyPr>
            <a:lstStyle/>
            <a:p>
              <a:pPr marL="0" lvl="1" algn="ctr"/>
              <a:r>
                <a:rPr lang="el-GR" sz="3200" b="1" dirty="0">
                  <a:solidFill>
                    <a:srgbClr val="595959"/>
                  </a:solidFill>
                  <a:latin typeface="Calibri" charset="0"/>
                </a:rPr>
                <a:t>ΔΗΜΟΙ</a:t>
              </a:r>
            </a:p>
            <a:p>
              <a:pPr marL="0" lvl="1" algn="ctr">
                <a:lnSpc>
                  <a:spcPts val="1863"/>
                </a:lnSpc>
              </a:pPr>
              <a:r>
                <a:rPr lang="en-US" dirty="0" smtClean="0">
                  <a:solidFill>
                    <a:srgbClr val="595959"/>
                  </a:solidFill>
                  <a:latin typeface="Calibri" charset="0"/>
                </a:rPr>
                <a:t>(</a:t>
              </a:r>
              <a:r>
                <a:rPr lang="el-GR" dirty="0" smtClean="0">
                  <a:solidFill>
                    <a:srgbClr val="595959"/>
                  </a:solidFill>
                  <a:latin typeface="Calibri" charset="0"/>
                </a:rPr>
                <a:t>και κοινότητες</a:t>
              </a:r>
              <a:r>
                <a:rPr lang="el-GR" dirty="0">
                  <a:solidFill>
                    <a:srgbClr val="595959"/>
                  </a:solidFill>
                  <a:latin typeface="Calibri" charset="0"/>
                </a:rPr>
                <a:t/>
              </a:r>
              <a:br>
                <a:rPr lang="el-GR" dirty="0">
                  <a:solidFill>
                    <a:srgbClr val="595959"/>
                  </a:solidFill>
                  <a:latin typeface="Calibri" charset="0"/>
                </a:rPr>
              </a:br>
              <a:r>
                <a:rPr lang="el-GR" dirty="0">
                  <a:solidFill>
                    <a:srgbClr val="595959"/>
                  </a:solidFill>
                  <a:latin typeface="Calibri" charset="0"/>
                </a:rPr>
                <a:t>μέχρι</a:t>
              </a:r>
              <a:r>
                <a:rPr lang="el-GR" dirty="0" smtClean="0">
                  <a:solidFill>
                    <a:srgbClr val="595959"/>
                  </a:solidFill>
                  <a:latin typeface="Calibri" charset="0"/>
                </a:rPr>
                <a:t> το 2010</a:t>
              </a:r>
              <a:r>
                <a:rPr lang="en-US" dirty="0">
                  <a:solidFill>
                    <a:srgbClr val="595959"/>
                  </a:solidFill>
                  <a:latin typeface="Calibri" charset="0"/>
                </a:rPr>
                <a:t>)</a:t>
              </a:r>
            </a:p>
          </p:txBody>
        </p:sp>
      </p:grpSp>
      <p:grpSp>
        <p:nvGrpSpPr>
          <p:cNvPr id="27" name="Group 26"/>
          <p:cNvGrpSpPr/>
          <p:nvPr/>
        </p:nvGrpSpPr>
        <p:grpSpPr>
          <a:xfrm>
            <a:off x="5719763" y="1339850"/>
            <a:ext cx="3673475" cy="2874705"/>
            <a:chOff x="5719763" y="1339850"/>
            <a:chExt cx="3673475" cy="2874705"/>
          </a:xfrm>
        </p:grpSpPr>
        <p:sp>
          <p:nvSpPr>
            <p:cNvPr id="35" name="TextBox 34"/>
            <p:cNvSpPr txBox="1">
              <a:spLocks noChangeArrowheads="1"/>
            </p:cNvSpPr>
            <p:nvPr/>
          </p:nvSpPr>
          <p:spPr bwMode="auto">
            <a:xfrm>
              <a:off x="5719763" y="1339850"/>
              <a:ext cx="3673475" cy="584200"/>
            </a:xfrm>
            <a:prstGeom prst="rect">
              <a:avLst/>
            </a:prstGeom>
            <a:noFill/>
            <a:ln w="9525">
              <a:noFill/>
              <a:miter lim="800000"/>
              <a:headEnd/>
              <a:tailEnd/>
            </a:ln>
          </p:spPr>
          <p:txBody>
            <a:bodyPr wrap="none">
              <a:spAutoFit/>
            </a:bodyPr>
            <a:lstStyle/>
            <a:p>
              <a:r>
                <a:rPr lang="el-GR" sz="3200" b="1" dirty="0">
                  <a:solidFill>
                    <a:srgbClr val="7F7F7F"/>
                  </a:solidFill>
                  <a:latin typeface="Calibri" charset="0"/>
                  <a:cs typeface="Calibri" charset="0"/>
                </a:rPr>
                <a:t>ΠΗΓΕΣ ΔΕΔΟΜΕΝΩΝ</a:t>
              </a:r>
              <a:endParaRPr lang="en-US" sz="3200" b="1" dirty="0">
                <a:solidFill>
                  <a:srgbClr val="7F7F7F"/>
                </a:solidFill>
                <a:latin typeface="Calibri" charset="0"/>
                <a:cs typeface="Calibri" charset="0"/>
              </a:endParaRPr>
            </a:p>
          </p:txBody>
        </p:sp>
        <p:cxnSp>
          <p:nvCxnSpPr>
            <p:cNvPr id="50" name="Straight Connector 49"/>
            <p:cNvCxnSpPr>
              <a:cxnSpLocks noChangeShapeType="1"/>
              <a:endCxn id="25" idx="0"/>
            </p:cNvCxnSpPr>
            <p:nvPr/>
          </p:nvCxnSpPr>
          <p:spPr bwMode="auto">
            <a:xfrm rot="5400000">
              <a:off x="4762637" y="3085979"/>
              <a:ext cx="2239682" cy="17470"/>
            </a:xfrm>
            <a:prstGeom prst="line">
              <a:avLst/>
            </a:prstGeom>
            <a:noFill/>
            <a:ln w="47625">
              <a:solidFill>
                <a:srgbClr val="FFCC00"/>
              </a:solidFill>
              <a:round/>
              <a:headEnd/>
              <a:tailEnd/>
            </a:ln>
            <a:effectLst>
              <a:outerShdw dist="20000" dir="5400000" rotWithShape="0">
                <a:srgbClr val="808080">
                  <a:alpha val="37999"/>
                </a:srgbClr>
              </a:outerShdw>
            </a:effectLst>
          </p:spPr>
        </p:cxnSp>
      </p:grpSp>
      <p:grpSp>
        <p:nvGrpSpPr>
          <p:cNvPr id="5" name="Group 8"/>
          <p:cNvGrpSpPr>
            <a:grpSpLocks/>
          </p:cNvGrpSpPr>
          <p:nvPr/>
        </p:nvGrpSpPr>
        <p:grpSpPr bwMode="auto">
          <a:xfrm>
            <a:off x="2378075" y="1774825"/>
            <a:ext cx="2427288" cy="2076450"/>
            <a:chOff x="342034" y="1799041"/>
            <a:chExt cx="2427617" cy="2076744"/>
          </a:xfrm>
        </p:grpSpPr>
        <p:sp>
          <p:nvSpPr>
            <p:cNvPr id="55" name="Oval 54"/>
            <p:cNvSpPr>
              <a:spLocks noChangeArrowheads="1"/>
            </p:cNvSpPr>
            <p:nvPr/>
          </p:nvSpPr>
          <p:spPr bwMode="auto">
            <a:xfrm>
              <a:off x="497630" y="1799041"/>
              <a:ext cx="2075144" cy="2076744"/>
            </a:xfrm>
            <a:prstGeom prst="ellipse">
              <a:avLst/>
            </a:prstGeom>
            <a:solidFill>
              <a:srgbClr val="FFCC00"/>
            </a:solidFill>
            <a:ln w="53975">
              <a:solidFill>
                <a:schemeClr val="bg1"/>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44050" name="Rectangle 58"/>
            <p:cNvSpPr>
              <a:spLocks noChangeArrowheads="1"/>
            </p:cNvSpPr>
            <p:nvPr/>
          </p:nvSpPr>
          <p:spPr bwMode="auto">
            <a:xfrm>
              <a:off x="342034" y="2311353"/>
              <a:ext cx="2427617" cy="892552"/>
            </a:xfrm>
            <a:prstGeom prst="rect">
              <a:avLst/>
            </a:prstGeom>
            <a:noFill/>
            <a:ln w="9525">
              <a:noFill/>
              <a:miter lim="800000"/>
              <a:headEnd/>
              <a:tailEnd/>
            </a:ln>
          </p:spPr>
          <p:txBody>
            <a:bodyPr>
              <a:spAutoFit/>
            </a:bodyPr>
            <a:lstStyle/>
            <a:p>
              <a:pPr marL="0" lvl="1" algn="ctr"/>
              <a:r>
                <a:rPr lang="el-GR" sz="2600" b="1" dirty="0">
                  <a:solidFill>
                    <a:srgbClr val="595959"/>
                  </a:solidFill>
                  <a:latin typeface="Calibri" charset="0"/>
                </a:rPr>
                <a:t>ΔΗΜΟΤΙΚΕΣ</a:t>
              </a:r>
              <a:br>
                <a:rPr lang="el-GR" sz="2600" b="1" dirty="0">
                  <a:solidFill>
                    <a:srgbClr val="595959"/>
                  </a:solidFill>
                  <a:latin typeface="Calibri" charset="0"/>
                </a:rPr>
              </a:br>
              <a:r>
                <a:rPr lang="el-GR" sz="2600" b="1" dirty="0">
                  <a:solidFill>
                    <a:srgbClr val="595959"/>
                  </a:solidFill>
                  <a:latin typeface="Calibri" charset="0"/>
                </a:rPr>
                <a:t>ΕΠΙΧΕΙΡΗΣΕΙΣ</a:t>
              </a:r>
              <a:endParaRPr lang="en-US" sz="2600" dirty="0">
                <a:solidFill>
                  <a:srgbClr val="595959"/>
                </a:solidFill>
                <a:latin typeface="Calibri" charset="0"/>
              </a:endParaRPr>
            </a:p>
          </p:txBody>
        </p:sp>
      </p:grpSp>
      <p:grpSp>
        <p:nvGrpSpPr>
          <p:cNvPr id="6" name="Group 8"/>
          <p:cNvGrpSpPr>
            <a:grpSpLocks/>
          </p:cNvGrpSpPr>
          <p:nvPr/>
        </p:nvGrpSpPr>
        <p:grpSpPr bwMode="auto">
          <a:xfrm>
            <a:off x="2181225" y="3468688"/>
            <a:ext cx="2427288" cy="2054225"/>
            <a:chOff x="342034" y="1810011"/>
            <a:chExt cx="2427617" cy="2054804"/>
          </a:xfrm>
        </p:grpSpPr>
        <p:sp>
          <p:nvSpPr>
            <p:cNvPr id="61" name="Oval 60"/>
            <p:cNvSpPr>
              <a:spLocks noChangeArrowheads="1"/>
            </p:cNvSpPr>
            <p:nvPr/>
          </p:nvSpPr>
          <p:spPr bwMode="auto">
            <a:xfrm>
              <a:off x="508745" y="1810011"/>
              <a:ext cx="2052915" cy="2054804"/>
            </a:xfrm>
            <a:prstGeom prst="ellipse">
              <a:avLst/>
            </a:prstGeom>
            <a:solidFill>
              <a:srgbClr val="FFCC00"/>
            </a:solidFill>
            <a:ln w="53975">
              <a:solidFill>
                <a:schemeClr val="bg1"/>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44048" name="Rectangle 61"/>
            <p:cNvSpPr>
              <a:spLocks noChangeArrowheads="1"/>
            </p:cNvSpPr>
            <p:nvPr/>
          </p:nvSpPr>
          <p:spPr bwMode="auto">
            <a:xfrm>
              <a:off x="342034" y="2498751"/>
              <a:ext cx="2427617" cy="741656"/>
            </a:xfrm>
            <a:prstGeom prst="rect">
              <a:avLst/>
            </a:prstGeom>
            <a:noFill/>
            <a:ln w="9525">
              <a:noFill/>
              <a:miter lim="800000"/>
              <a:headEnd/>
              <a:tailEnd/>
            </a:ln>
          </p:spPr>
          <p:txBody>
            <a:bodyPr>
              <a:spAutoFit/>
            </a:bodyPr>
            <a:lstStyle/>
            <a:p>
              <a:pPr marL="0" lvl="1" algn="ctr"/>
              <a:r>
                <a:rPr lang="el-GR" sz="2600" b="1" dirty="0">
                  <a:solidFill>
                    <a:srgbClr val="595959"/>
                  </a:solidFill>
                  <a:latin typeface="Calibri" charset="0"/>
                </a:rPr>
                <a:t>ΠΕΡΙΦΕΡΕΙΕΣ</a:t>
              </a:r>
            </a:p>
            <a:p>
              <a:pPr marL="0" lvl="1" algn="ctr">
                <a:lnSpc>
                  <a:spcPts val="1863"/>
                </a:lnSpc>
              </a:pPr>
              <a:r>
                <a:rPr lang="en-US" dirty="0">
                  <a:solidFill>
                    <a:srgbClr val="595959"/>
                  </a:solidFill>
                  <a:latin typeface="Calibri" charset="0"/>
                </a:rPr>
                <a:t>(</a:t>
              </a:r>
              <a:r>
                <a:rPr lang="el-GR" dirty="0">
                  <a:solidFill>
                    <a:srgbClr val="595959"/>
                  </a:solidFill>
                  <a:latin typeface="Calibri" charset="0"/>
                </a:rPr>
                <a:t>από</a:t>
              </a:r>
              <a:r>
                <a:rPr lang="el-GR" dirty="0" smtClean="0">
                  <a:solidFill>
                    <a:srgbClr val="595959"/>
                  </a:solidFill>
                  <a:latin typeface="Calibri" charset="0"/>
                </a:rPr>
                <a:t> το 2011</a:t>
              </a:r>
              <a:r>
                <a:rPr lang="en-US" dirty="0">
                  <a:solidFill>
                    <a:srgbClr val="595959"/>
                  </a:solidFill>
                  <a:latin typeface="Calibri" charset="0"/>
                </a:rPr>
                <a:t>)</a:t>
              </a:r>
            </a:p>
          </p:txBody>
        </p:sp>
      </p:grpSp>
      <p:grpSp>
        <p:nvGrpSpPr>
          <p:cNvPr id="7" name="Group 8"/>
          <p:cNvGrpSpPr>
            <a:grpSpLocks/>
          </p:cNvGrpSpPr>
          <p:nvPr/>
        </p:nvGrpSpPr>
        <p:grpSpPr bwMode="auto">
          <a:xfrm>
            <a:off x="3629025" y="4481513"/>
            <a:ext cx="2427288" cy="2189162"/>
            <a:chOff x="342034" y="1742588"/>
            <a:chExt cx="2427617" cy="2189650"/>
          </a:xfrm>
        </p:grpSpPr>
        <p:sp>
          <p:nvSpPr>
            <p:cNvPr id="64" name="Oval 63"/>
            <p:cNvSpPr>
              <a:spLocks noChangeArrowheads="1"/>
            </p:cNvSpPr>
            <p:nvPr/>
          </p:nvSpPr>
          <p:spPr bwMode="auto">
            <a:xfrm>
              <a:off x="442061" y="1742588"/>
              <a:ext cx="2186283" cy="2189650"/>
            </a:xfrm>
            <a:prstGeom prst="ellipse">
              <a:avLst/>
            </a:prstGeom>
            <a:solidFill>
              <a:srgbClr val="FFCC00"/>
            </a:solidFill>
            <a:ln w="53975">
              <a:solidFill>
                <a:schemeClr val="bg1"/>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44046" name="Rectangle 64"/>
            <p:cNvSpPr>
              <a:spLocks noChangeArrowheads="1"/>
            </p:cNvSpPr>
            <p:nvPr/>
          </p:nvSpPr>
          <p:spPr bwMode="auto">
            <a:xfrm>
              <a:off x="342034" y="2165599"/>
              <a:ext cx="2427617" cy="1134926"/>
            </a:xfrm>
            <a:prstGeom prst="rect">
              <a:avLst/>
            </a:prstGeom>
            <a:noFill/>
            <a:ln w="9525">
              <a:noFill/>
              <a:miter lim="800000"/>
              <a:headEnd/>
              <a:tailEnd/>
            </a:ln>
          </p:spPr>
          <p:txBody>
            <a:bodyPr>
              <a:spAutoFit/>
            </a:bodyPr>
            <a:lstStyle/>
            <a:p>
              <a:pPr marL="0" lvl="1" algn="ctr">
                <a:lnSpc>
                  <a:spcPts val="2575"/>
                </a:lnSpc>
              </a:pPr>
              <a:r>
                <a:rPr lang="el-GR" sz="2600" b="1" dirty="0">
                  <a:solidFill>
                    <a:srgbClr val="595959"/>
                  </a:solidFill>
                  <a:latin typeface="Calibri" charset="0"/>
                </a:rPr>
                <a:t>ΝΟΜΙΚΑ ΠΡΟΣΩΠΑ </a:t>
              </a:r>
              <a:br>
                <a:rPr lang="el-GR" sz="2600" b="1" dirty="0">
                  <a:solidFill>
                    <a:srgbClr val="595959"/>
                  </a:solidFill>
                  <a:latin typeface="Calibri" charset="0"/>
                </a:rPr>
              </a:br>
              <a:r>
                <a:rPr lang="el-GR" sz="2600" b="1" dirty="0">
                  <a:solidFill>
                    <a:srgbClr val="595959"/>
                  </a:solidFill>
                  <a:latin typeface="Calibri" charset="0"/>
                </a:rPr>
                <a:t>ΤΩΝ ΔΗΜΩΝ</a:t>
              </a:r>
              <a:endParaRPr lang="en-US" sz="2600" dirty="0">
                <a:solidFill>
                  <a:srgbClr val="595959"/>
                </a:solidFill>
                <a:latin typeface="Calibri" charset="0"/>
              </a:endParaRPr>
            </a:p>
          </p:txBody>
        </p:sp>
      </p:grpSp>
      <p:grpSp>
        <p:nvGrpSpPr>
          <p:cNvPr id="29" name="Group 28"/>
          <p:cNvGrpSpPr/>
          <p:nvPr/>
        </p:nvGrpSpPr>
        <p:grpSpPr>
          <a:xfrm>
            <a:off x="5654675" y="2043643"/>
            <a:ext cx="3738563" cy="1670045"/>
            <a:chOff x="5654675" y="2043643"/>
            <a:chExt cx="3738563" cy="1670045"/>
          </a:xfrm>
        </p:grpSpPr>
        <p:grpSp>
          <p:nvGrpSpPr>
            <p:cNvPr id="3" name="Group 59"/>
            <p:cNvGrpSpPr>
              <a:grpSpLocks/>
            </p:cNvGrpSpPr>
            <p:nvPr/>
          </p:nvGrpSpPr>
          <p:grpSpPr bwMode="auto">
            <a:xfrm>
              <a:off x="5654675" y="2043643"/>
              <a:ext cx="3290888" cy="508000"/>
              <a:chOff x="5654515" y="1967910"/>
              <a:chExt cx="3291312" cy="508026"/>
            </a:xfrm>
          </p:grpSpPr>
          <p:sp>
            <p:nvSpPr>
              <p:cNvPr id="36" name="TextBox 35"/>
              <p:cNvSpPr txBox="1"/>
              <p:nvPr/>
            </p:nvSpPr>
            <p:spPr>
              <a:xfrm>
                <a:off x="6264194" y="1967910"/>
                <a:ext cx="2681633" cy="400070"/>
              </a:xfrm>
              <a:prstGeom prst="rect">
                <a:avLst/>
              </a:prstGeom>
              <a:noFill/>
            </p:spPr>
            <p:txBody>
              <a:bodyPr wrap="none">
                <a:spAutoFit/>
              </a:bodyPr>
              <a:lstStyle/>
              <a:p>
                <a:r>
                  <a:rPr lang="el-GR" sz="2000" b="1" dirty="0">
                    <a:solidFill>
                      <a:srgbClr val="7F7F7F"/>
                    </a:solidFill>
                    <a:latin typeface="Calibri" charset="0"/>
                    <a:cs typeface="Calibri" charset="0"/>
                  </a:rPr>
                  <a:t>Υπουργείο Εσωτερικών</a:t>
                </a:r>
                <a:endParaRPr lang="en-US" sz="2000" b="1" dirty="0">
                  <a:solidFill>
                    <a:srgbClr val="7F7F7F"/>
                  </a:solidFill>
                  <a:latin typeface="Calibri" charset="0"/>
                  <a:cs typeface="Calibri" charset="0"/>
                </a:endParaRPr>
              </a:p>
            </p:txBody>
          </p:sp>
          <p:sp>
            <p:nvSpPr>
              <p:cNvPr id="54" name="Right Triangle 53"/>
              <p:cNvSpPr/>
              <p:nvPr/>
            </p:nvSpPr>
            <p:spPr>
              <a:xfrm rot="13500000">
                <a:off x="5654534" y="1986942"/>
                <a:ext cx="488975" cy="48901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66" name="TextBox 65"/>
            <p:cNvSpPr txBox="1">
              <a:spLocks noChangeArrowheads="1"/>
            </p:cNvSpPr>
            <p:nvPr/>
          </p:nvSpPr>
          <p:spPr bwMode="auto">
            <a:xfrm>
              <a:off x="6296025" y="2389713"/>
              <a:ext cx="3097213" cy="1323975"/>
            </a:xfrm>
            <a:prstGeom prst="rect">
              <a:avLst/>
            </a:prstGeom>
            <a:noFill/>
            <a:ln w="9525">
              <a:noFill/>
              <a:miter lim="800000"/>
              <a:headEnd/>
              <a:tailEnd/>
            </a:ln>
          </p:spPr>
          <p:txBody>
            <a:bodyPr wrap="none">
              <a:spAutoFit/>
            </a:bodyPr>
            <a:lstStyle/>
            <a:p>
              <a:r>
                <a:rPr lang="el-GR" sz="1600" dirty="0">
                  <a:solidFill>
                    <a:srgbClr val="595959"/>
                  </a:solidFill>
                  <a:latin typeface="Calibri" charset="0"/>
                  <a:cs typeface="Calibri" charset="0"/>
                </a:rPr>
                <a:t>Από το 2011 συλλέγει στοιχεία </a:t>
              </a:r>
              <a:endParaRPr lang="en-US" sz="1600" dirty="0">
                <a:solidFill>
                  <a:srgbClr val="595959"/>
                </a:solidFill>
                <a:latin typeface="Calibri" charset="0"/>
                <a:cs typeface="Calibri" charset="0"/>
              </a:endParaRPr>
            </a:p>
            <a:p>
              <a:r>
                <a:rPr lang="el-GR" sz="1600" dirty="0">
                  <a:solidFill>
                    <a:srgbClr val="595959"/>
                  </a:solidFill>
                  <a:latin typeface="Calibri" charset="0"/>
                  <a:cs typeface="Calibri" charset="0"/>
                </a:rPr>
                <a:t>για τους Οργανισμούς Τοπικής</a:t>
              </a:r>
              <a:endParaRPr lang="en-US" sz="1600" dirty="0">
                <a:solidFill>
                  <a:srgbClr val="595959"/>
                </a:solidFill>
                <a:latin typeface="Calibri" charset="0"/>
                <a:cs typeface="Calibri" charset="0"/>
              </a:endParaRPr>
            </a:p>
            <a:p>
              <a:r>
                <a:rPr lang="el-GR" sz="1600" dirty="0">
                  <a:solidFill>
                    <a:srgbClr val="595959"/>
                  </a:solidFill>
                  <a:latin typeface="Calibri" charset="0"/>
                  <a:cs typeface="Calibri" charset="0"/>
                </a:rPr>
                <a:t>Αυτοδιοίκησης σε μια ηλεκτρονική </a:t>
              </a:r>
              <a:endParaRPr lang="en-US" sz="1600" dirty="0">
                <a:solidFill>
                  <a:srgbClr val="595959"/>
                </a:solidFill>
                <a:latin typeface="Calibri" charset="0"/>
                <a:cs typeface="Calibri" charset="0"/>
              </a:endParaRPr>
            </a:p>
            <a:p>
              <a:r>
                <a:rPr lang="el-GR" sz="1600" dirty="0">
                  <a:solidFill>
                    <a:srgbClr val="595959"/>
                  </a:solidFill>
                  <a:latin typeface="Calibri" charset="0"/>
                  <a:cs typeface="Calibri" charset="0"/>
                </a:rPr>
                <a:t>βάση δεδομένων</a:t>
              </a:r>
              <a:r>
                <a:rPr lang="en-US" sz="1600" dirty="0">
                  <a:solidFill>
                    <a:srgbClr val="595959"/>
                  </a:solidFill>
                  <a:latin typeface="Calibri" charset="0"/>
                  <a:cs typeface="Calibri" charset="0"/>
                </a:rPr>
                <a:t> </a:t>
              </a:r>
              <a:r>
                <a:rPr lang="el-GR" sz="1600" dirty="0">
                  <a:solidFill>
                    <a:srgbClr val="595959"/>
                  </a:solidFill>
                  <a:latin typeface="Calibri" charset="0"/>
                  <a:cs typeface="Calibri" charset="0"/>
                </a:rPr>
                <a:t>(κόμβος).</a:t>
              </a:r>
            </a:p>
            <a:p>
              <a:endParaRPr lang="en-US" sz="1600" dirty="0">
                <a:solidFill>
                  <a:srgbClr val="595959"/>
                </a:solidFill>
                <a:latin typeface="Calibri" charset="0"/>
                <a:cs typeface="Calibri" charset="0"/>
              </a:endParaRPr>
            </a:p>
          </p:txBody>
        </p:sp>
      </p:grpSp>
      <p:sp>
        <p:nvSpPr>
          <p:cNvPr id="21" name="TextBox 20"/>
          <p:cNvSpPr txBox="1">
            <a:spLocks noChangeArrowheads="1"/>
          </p:cNvSpPr>
          <p:nvPr/>
        </p:nvSpPr>
        <p:spPr bwMode="auto">
          <a:xfrm>
            <a:off x="520700" y="3806825"/>
            <a:ext cx="1857375" cy="2678113"/>
          </a:xfrm>
          <a:prstGeom prst="rect">
            <a:avLst/>
          </a:prstGeom>
          <a:noFill/>
          <a:ln w="9525">
            <a:noFill/>
            <a:miter lim="800000"/>
            <a:headEnd/>
            <a:tailEnd/>
          </a:ln>
        </p:spPr>
        <p:txBody>
          <a:bodyPr>
            <a:spAutoFit/>
          </a:bodyPr>
          <a:lstStyle/>
          <a:p>
            <a:r>
              <a:rPr lang="el-GR" sz="1200" dirty="0">
                <a:solidFill>
                  <a:srgbClr val="595959"/>
                </a:solidFill>
              </a:rPr>
              <a:t>Ο υποτομέας της Τοπικής </a:t>
            </a:r>
            <a:r>
              <a:rPr lang="el-GR" sz="1200" dirty="0" smtClean="0">
                <a:solidFill>
                  <a:srgbClr val="595959"/>
                </a:solidFill>
              </a:rPr>
              <a:t>Αυτοδιοίκησης, </a:t>
            </a:r>
            <a:r>
              <a:rPr lang="el-GR" sz="1200" dirty="0">
                <a:solidFill>
                  <a:srgbClr val="595959"/>
                </a:solidFill>
              </a:rPr>
              <a:t>εκτός από Δήμους και Περιφέρειες,</a:t>
            </a:r>
            <a:r>
              <a:rPr lang="el-GR" sz="1200" dirty="0" smtClean="0">
                <a:solidFill>
                  <a:srgbClr val="595959"/>
                </a:solidFill>
              </a:rPr>
              <a:t> περιλαμβάνει </a:t>
            </a:r>
            <a:r>
              <a:rPr lang="el-GR" sz="1200" dirty="0">
                <a:solidFill>
                  <a:srgbClr val="595959"/>
                </a:solidFill>
              </a:rPr>
              <a:t>Νομικά Πρόσωπα Δημοσίου Δικαίου και Επιχειρήσεις που ελέγχονται/ εποπτεύονται από τους Δήμους (και/ </a:t>
            </a:r>
            <a:r>
              <a:rPr lang="el-GR" sz="1200" dirty="0" smtClean="0">
                <a:solidFill>
                  <a:srgbClr val="595959"/>
                </a:solidFill>
              </a:rPr>
              <a:t>ή τις </a:t>
            </a:r>
            <a:r>
              <a:rPr lang="el-GR" sz="1200" dirty="0">
                <a:solidFill>
                  <a:srgbClr val="595959"/>
                </a:solidFill>
              </a:rPr>
              <a:t>Περιφέρειες) και σύμφωνα με τον</a:t>
            </a:r>
            <a:r>
              <a:rPr lang="el-GR" sz="1200" dirty="0" smtClean="0">
                <a:solidFill>
                  <a:srgbClr val="595959"/>
                </a:solidFill>
              </a:rPr>
              <a:t> </a:t>
            </a:r>
          </a:p>
          <a:p>
            <a:r>
              <a:rPr lang="el-GR" sz="1200" dirty="0" smtClean="0">
                <a:solidFill>
                  <a:srgbClr val="595959"/>
                </a:solidFill>
              </a:rPr>
              <a:t>ESA 2010 </a:t>
            </a:r>
            <a:r>
              <a:rPr lang="el-GR" sz="1200" dirty="0">
                <a:solidFill>
                  <a:srgbClr val="595959"/>
                </a:solidFill>
              </a:rPr>
              <a:t>ταξινομούνται</a:t>
            </a:r>
            <a:r>
              <a:rPr lang="el-GR" sz="1200" dirty="0" smtClean="0">
                <a:solidFill>
                  <a:srgbClr val="595959"/>
                </a:solidFill>
              </a:rPr>
              <a:t> </a:t>
            </a:r>
          </a:p>
          <a:p>
            <a:r>
              <a:rPr lang="el-GR" sz="1200" dirty="0" smtClean="0">
                <a:solidFill>
                  <a:srgbClr val="595959"/>
                </a:solidFill>
              </a:rPr>
              <a:t>στον υποτομέα</a:t>
            </a:r>
            <a:r>
              <a:rPr lang="el-GR" sz="1200" dirty="0">
                <a:solidFill>
                  <a:srgbClr val="595959"/>
                </a:solidFill>
              </a:rPr>
              <a:t>.</a:t>
            </a:r>
            <a:endParaRPr lang="en-US" sz="1200" dirty="0">
              <a:solidFill>
                <a:srgbClr val="595959"/>
              </a:solidFill>
              <a:latin typeface="Calibri" charset="0"/>
              <a:cs typeface="Calibri" charset="0"/>
            </a:endParaRPr>
          </a:p>
        </p:txBody>
      </p:sp>
      <p:sp>
        <p:nvSpPr>
          <p:cNvPr id="44044" name="Slide Number Placeholder 21"/>
          <p:cNvSpPr>
            <a:spLocks noGrp="1"/>
          </p:cNvSpPr>
          <p:nvPr>
            <p:ph type="sldNum" sz="quarter" idx="10"/>
          </p:nvPr>
        </p:nvSpPr>
        <p:spPr bwMode="auto">
          <a:noFill/>
          <a:ln>
            <a:miter lim="800000"/>
            <a:headEnd/>
            <a:tailEnd/>
          </a:ln>
        </p:spPr>
        <p:txBody>
          <a:bodyPr/>
          <a:lstStyle/>
          <a:p>
            <a:fld id="{03BDBDB1-D1D2-417B-9835-040DD7011B44}" type="slidenum">
              <a:rPr lang="en-US"/>
              <a:pPr/>
              <a:t>34</a:t>
            </a:fld>
            <a:endParaRPr lang="en-US"/>
          </a:p>
        </p:txBody>
      </p:sp>
      <p:grpSp>
        <p:nvGrpSpPr>
          <p:cNvPr id="28" name="Group 27"/>
          <p:cNvGrpSpPr/>
          <p:nvPr/>
        </p:nvGrpSpPr>
        <p:grpSpPr>
          <a:xfrm>
            <a:off x="5629270" y="3624336"/>
            <a:ext cx="4048451" cy="1200356"/>
            <a:chOff x="5629270" y="3612144"/>
            <a:chExt cx="4048451" cy="1200356"/>
          </a:xfrm>
        </p:grpSpPr>
        <p:grpSp>
          <p:nvGrpSpPr>
            <p:cNvPr id="23" name="Group 59"/>
            <p:cNvGrpSpPr>
              <a:grpSpLocks/>
            </p:cNvGrpSpPr>
            <p:nvPr/>
          </p:nvGrpSpPr>
          <p:grpSpPr bwMode="auto">
            <a:xfrm>
              <a:off x="5629270" y="3612144"/>
              <a:ext cx="1496133" cy="488949"/>
              <a:chOff x="5654515" y="1986961"/>
              <a:chExt cx="1496325" cy="488975"/>
            </a:xfrm>
          </p:grpSpPr>
          <p:sp>
            <p:nvSpPr>
              <p:cNvPr id="24" name="TextBox 23"/>
              <p:cNvSpPr txBox="1"/>
              <p:nvPr/>
            </p:nvSpPr>
            <p:spPr>
              <a:xfrm>
                <a:off x="6298064" y="2001784"/>
                <a:ext cx="852776" cy="400131"/>
              </a:xfrm>
              <a:prstGeom prst="rect">
                <a:avLst/>
              </a:prstGeom>
              <a:noFill/>
            </p:spPr>
            <p:txBody>
              <a:bodyPr wrap="none">
                <a:spAutoFit/>
              </a:bodyPr>
              <a:lstStyle/>
              <a:p>
                <a:r>
                  <a:rPr lang="el-GR" sz="2000" b="1" dirty="0" smtClean="0">
                    <a:solidFill>
                      <a:srgbClr val="7F7F7F"/>
                    </a:solidFill>
                    <a:latin typeface="Calibri" charset="0"/>
                    <a:cs typeface="Calibri" charset="0"/>
                  </a:rPr>
                  <a:t>ΕΕΤΑΑ</a:t>
                </a:r>
                <a:endParaRPr lang="en-US" sz="2000" b="1" dirty="0">
                  <a:solidFill>
                    <a:srgbClr val="7F7F7F"/>
                  </a:solidFill>
                  <a:latin typeface="Calibri" charset="0"/>
                  <a:cs typeface="Calibri" charset="0"/>
                </a:endParaRPr>
              </a:p>
            </p:txBody>
          </p:sp>
          <p:sp>
            <p:nvSpPr>
              <p:cNvPr id="25" name="Right Triangle 24"/>
              <p:cNvSpPr/>
              <p:nvPr/>
            </p:nvSpPr>
            <p:spPr>
              <a:xfrm rot="13500000">
                <a:off x="5654534" y="1986942"/>
                <a:ext cx="488975" cy="48901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6" name="TextBox 25"/>
            <p:cNvSpPr txBox="1">
              <a:spLocks noChangeArrowheads="1"/>
            </p:cNvSpPr>
            <p:nvPr/>
          </p:nvSpPr>
          <p:spPr bwMode="auto">
            <a:xfrm>
              <a:off x="6270618" y="3981503"/>
              <a:ext cx="3407103" cy="830997"/>
            </a:xfrm>
            <a:prstGeom prst="rect">
              <a:avLst/>
            </a:prstGeom>
            <a:noFill/>
            <a:ln w="9525">
              <a:noFill/>
              <a:miter lim="800000"/>
              <a:headEnd/>
              <a:tailEnd/>
            </a:ln>
          </p:spPr>
          <p:txBody>
            <a:bodyPr wrap="none">
              <a:spAutoFit/>
            </a:bodyPr>
            <a:lstStyle/>
            <a:p>
              <a:r>
                <a:rPr lang="el-GR" sz="1600" dirty="0" smtClean="0">
                  <a:solidFill>
                    <a:srgbClr val="595959"/>
                  </a:solidFill>
                  <a:latin typeface="Calibri" charset="0"/>
                  <a:cs typeface="Calibri" charset="0"/>
                </a:rPr>
                <a:t>(Ελληνική Εταιρεία Τοπικής Ανάπτυξης</a:t>
              </a:r>
            </a:p>
            <a:p>
              <a:r>
                <a:rPr lang="el-GR" sz="1600" dirty="0" smtClean="0">
                  <a:solidFill>
                    <a:srgbClr val="595959"/>
                  </a:solidFill>
                  <a:latin typeface="Calibri" charset="0"/>
                  <a:cs typeface="Calibri" charset="0"/>
                </a:rPr>
                <a:t>και Αυτοδιοίκησης) </a:t>
              </a:r>
            </a:p>
            <a:p>
              <a:endParaRPr lang="en-US" sz="1600" dirty="0">
                <a:solidFill>
                  <a:srgbClr val="595959"/>
                </a:solidFill>
                <a:latin typeface="Calibri" charset="0"/>
                <a:cs typeface="Calibri"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To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To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To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slide(fromLeft)">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slide(fromLeft)">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3"/>
          <p:cNvSpPr>
            <a:spLocks noGrp="1"/>
          </p:cNvSpPr>
          <p:nvPr>
            <p:ph type="ctrTitle"/>
          </p:nvPr>
        </p:nvSpPr>
        <p:spPr bwMode="auto">
          <a:xfrm>
            <a:off x="569913" y="463550"/>
            <a:ext cx="9058276"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dirty="0" smtClean="0">
                <a:solidFill>
                  <a:srgbClr val="595959"/>
                </a:solidFill>
              </a:rPr>
              <a:t>Γ</a:t>
            </a:r>
            <a:r>
              <a:rPr lang="en-US" dirty="0" smtClean="0">
                <a:solidFill>
                  <a:srgbClr val="595959"/>
                </a:solidFill>
              </a:rPr>
              <a:t>. </a:t>
            </a:r>
            <a:r>
              <a:rPr lang="el-GR" dirty="0" smtClean="0">
                <a:solidFill>
                  <a:srgbClr val="595959"/>
                </a:solidFill>
              </a:rPr>
              <a:t>ΟΡΓΑΝΙΣΜΟΙ ΚΟΙΝΩΝΙΚΗΣ ΑΣΦΑΛΙΣΗΣ</a:t>
            </a:r>
            <a:r>
              <a:rPr lang="el-GR" sz="2400" dirty="0" smtClean="0">
                <a:solidFill>
                  <a:srgbClr val="595959"/>
                </a:solidFill>
              </a:rPr>
              <a:t>(</a:t>
            </a:r>
            <a:r>
              <a:rPr lang="en-US" sz="2400" dirty="0" smtClean="0">
                <a:solidFill>
                  <a:srgbClr val="595959"/>
                </a:solidFill>
              </a:rPr>
              <a:t>S</a:t>
            </a:r>
            <a:r>
              <a:rPr lang="el-GR" sz="2400" dirty="0" smtClean="0">
                <a:solidFill>
                  <a:srgbClr val="595959"/>
                </a:solidFill>
              </a:rPr>
              <a:t>.</a:t>
            </a:r>
            <a:r>
              <a:rPr lang="en-US" sz="2400" dirty="0" smtClean="0">
                <a:solidFill>
                  <a:srgbClr val="595959"/>
                </a:solidFill>
              </a:rPr>
              <a:t>131</a:t>
            </a:r>
            <a:r>
              <a:rPr lang="el-GR" sz="2400" dirty="0" smtClean="0">
                <a:solidFill>
                  <a:srgbClr val="595959"/>
                </a:solidFill>
              </a:rPr>
              <a:t>4</a:t>
            </a:r>
            <a:r>
              <a:rPr lang="en-US" sz="2400" dirty="0" smtClean="0">
                <a:solidFill>
                  <a:srgbClr val="595959"/>
                </a:solidFill>
              </a:rPr>
              <a:t>)</a:t>
            </a:r>
          </a:p>
        </p:txBody>
      </p:sp>
      <p:grpSp>
        <p:nvGrpSpPr>
          <p:cNvPr id="22" name="Group 21"/>
          <p:cNvGrpSpPr/>
          <p:nvPr/>
        </p:nvGrpSpPr>
        <p:grpSpPr>
          <a:xfrm>
            <a:off x="5622227" y="1339850"/>
            <a:ext cx="3673475" cy="4042064"/>
            <a:chOff x="5719763" y="1339850"/>
            <a:chExt cx="3673475" cy="4042064"/>
          </a:xfrm>
        </p:grpSpPr>
        <p:sp>
          <p:nvSpPr>
            <p:cNvPr id="35" name="TextBox 34"/>
            <p:cNvSpPr txBox="1">
              <a:spLocks noChangeArrowheads="1"/>
            </p:cNvSpPr>
            <p:nvPr/>
          </p:nvSpPr>
          <p:spPr bwMode="auto">
            <a:xfrm>
              <a:off x="5719763" y="1339850"/>
              <a:ext cx="3673475" cy="584200"/>
            </a:xfrm>
            <a:prstGeom prst="rect">
              <a:avLst/>
            </a:prstGeom>
            <a:noFill/>
            <a:ln w="9525">
              <a:noFill/>
              <a:miter lim="800000"/>
              <a:headEnd/>
              <a:tailEnd/>
            </a:ln>
          </p:spPr>
          <p:txBody>
            <a:bodyPr wrap="none">
              <a:spAutoFit/>
            </a:bodyPr>
            <a:lstStyle/>
            <a:p>
              <a:r>
                <a:rPr lang="el-GR" sz="3200" b="1" dirty="0">
                  <a:solidFill>
                    <a:srgbClr val="7F7F7F"/>
                  </a:solidFill>
                  <a:latin typeface="Calibri" charset="0"/>
                  <a:cs typeface="Calibri" charset="0"/>
                </a:rPr>
                <a:t>ΠΗΓΕΣ ΔΕΔΟΜΕΝΩΝ</a:t>
              </a:r>
              <a:endParaRPr lang="en-US" sz="3200" b="1" dirty="0">
                <a:solidFill>
                  <a:srgbClr val="7F7F7F"/>
                </a:solidFill>
                <a:latin typeface="Calibri" charset="0"/>
                <a:cs typeface="Calibri" charset="0"/>
              </a:endParaRPr>
            </a:p>
          </p:txBody>
        </p:sp>
        <p:cxnSp>
          <p:nvCxnSpPr>
            <p:cNvPr id="50" name="Straight Connector 49"/>
            <p:cNvCxnSpPr>
              <a:cxnSpLocks noChangeShapeType="1"/>
              <a:stCxn id="54" idx="4"/>
              <a:endCxn id="29" idx="0"/>
            </p:cNvCxnSpPr>
            <p:nvPr/>
          </p:nvCxnSpPr>
          <p:spPr bwMode="auto">
            <a:xfrm>
              <a:off x="5875105" y="1926998"/>
              <a:ext cx="24606" cy="3454916"/>
            </a:xfrm>
            <a:prstGeom prst="line">
              <a:avLst/>
            </a:prstGeom>
            <a:noFill/>
            <a:ln w="47625">
              <a:solidFill>
                <a:srgbClr val="FFCC00"/>
              </a:solidFill>
              <a:round/>
              <a:headEnd/>
              <a:tailEnd/>
            </a:ln>
            <a:effectLst>
              <a:outerShdw dist="20000" dir="5400000" rotWithShape="0">
                <a:srgbClr val="808080">
                  <a:alpha val="37999"/>
                </a:srgbClr>
              </a:outerShdw>
            </a:effectLst>
          </p:spPr>
        </p:cxnSp>
      </p:grpSp>
      <p:grpSp>
        <p:nvGrpSpPr>
          <p:cNvPr id="3" name="Group 8"/>
          <p:cNvGrpSpPr>
            <a:grpSpLocks/>
          </p:cNvGrpSpPr>
          <p:nvPr/>
        </p:nvGrpSpPr>
        <p:grpSpPr bwMode="auto">
          <a:xfrm>
            <a:off x="817563" y="2235200"/>
            <a:ext cx="2841625" cy="2430463"/>
            <a:chOff x="334801" y="1987099"/>
            <a:chExt cx="2427617" cy="2076746"/>
          </a:xfrm>
        </p:grpSpPr>
        <p:sp>
          <p:nvSpPr>
            <p:cNvPr id="55" name="Oval 54"/>
            <p:cNvSpPr>
              <a:spLocks noChangeArrowheads="1"/>
            </p:cNvSpPr>
            <p:nvPr/>
          </p:nvSpPr>
          <p:spPr bwMode="auto">
            <a:xfrm>
              <a:off x="497546" y="1987099"/>
              <a:ext cx="2075002" cy="2076746"/>
            </a:xfrm>
            <a:prstGeom prst="ellipse">
              <a:avLst/>
            </a:prstGeom>
            <a:solidFill>
              <a:srgbClr val="FFCC00"/>
            </a:solidFill>
            <a:ln w="53975">
              <a:solidFill>
                <a:schemeClr val="bg1"/>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52245" name="Rectangle 58"/>
            <p:cNvSpPr>
              <a:spLocks noChangeArrowheads="1"/>
            </p:cNvSpPr>
            <p:nvPr/>
          </p:nvSpPr>
          <p:spPr bwMode="auto">
            <a:xfrm>
              <a:off x="334801" y="2442871"/>
              <a:ext cx="2427617" cy="1447347"/>
            </a:xfrm>
            <a:prstGeom prst="rect">
              <a:avLst/>
            </a:prstGeom>
            <a:noFill/>
            <a:ln w="9525">
              <a:noFill/>
              <a:miter lim="800000"/>
              <a:headEnd/>
              <a:tailEnd/>
            </a:ln>
          </p:spPr>
          <p:txBody>
            <a:bodyPr>
              <a:spAutoFit/>
            </a:bodyPr>
            <a:lstStyle/>
            <a:p>
              <a:pPr marL="0" lvl="1" algn="ctr"/>
              <a:r>
                <a:rPr lang="el-GR" b="1" dirty="0">
                  <a:solidFill>
                    <a:srgbClr val="595959"/>
                  </a:solidFill>
                  <a:latin typeface="Calibri" charset="0"/>
                </a:rPr>
                <a:t>Οργανισμοί</a:t>
              </a:r>
            </a:p>
            <a:p>
              <a:pPr marL="0" lvl="1" algn="ctr"/>
              <a:r>
                <a:rPr lang="el-GR" b="1" dirty="0">
                  <a:solidFill>
                    <a:srgbClr val="595959"/>
                  </a:solidFill>
                  <a:latin typeface="Calibri" charset="0"/>
                </a:rPr>
                <a:t>Κοινωνικής Ασφάλισης</a:t>
              </a:r>
            </a:p>
            <a:p>
              <a:pPr marL="0" lvl="1" algn="ctr"/>
              <a:endParaRPr lang="el-GR" sz="1600" b="1" dirty="0">
                <a:solidFill>
                  <a:srgbClr val="595959"/>
                </a:solidFill>
                <a:latin typeface="Calibri" charset="0"/>
              </a:endParaRPr>
            </a:p>
            <a:p>
              <a:pPr marL="0" lvl="1" algn="ctr"/>
              <a:r>
                <a:rPr lang="el-GR" sz="2600" b="1" dirty="0">
                  <a:solidFill>
                    <a:srgbClr val="595959"/>
                  </a:solidFill>
                  <a:latin typeface="Calibri" charset="0"/>
                </a:rPr>
                <a:t>ΙΚΑ, ΟΓΑ, </a:t>
              </a:r>
              <a:br>
                <a:rPr lang="el-GR" sz="2600" b="1" dirty="0">
                  <a:solidFill>
                    <a:srgbClr val="595959"/>
                  </a:solidFill>
                  <a:latin typeface="Calibri" charset="0"/>
                </a:rPr>
              </a:br>
              <a:r>
                <a:rPr lang="el-GR" sz="2600" b="1" dirty="0">
                  <a:solidFill>
                    <a:srgbClr val="595959"/>
                  </a:solidFill>
                  <a:latin typeface="Calibri" charset="0"/>
                </a:rPr>
                <a:t>ΟΑΕΕ </a:t>
              </a:r>
              <a:r>
                <a:rPr lang="el-GR" sz="2600" b="1" dirty="0" smtClean="0">
                  <a:solidFill>
                    <a:srgbClr val="595959"/>
                  </a:solidFill>
                  <a:latin typeface="Calibri" charset="0"/>
                </a:rPr>
                <a:t>κ.α.</a:t>
              </a:r>
              <a:endParaRPr lang="en-US" sz="2600" dirty="0">
                <a:solidFill>
                  <a:srgbClr val="595959"/>
                </a:solidFill>
                <a:latin typeface="Calibri" charset="0"/>
              </a:endParaRPr>
            </a:p>
          </p:txBody>
        </p:sp>
      </p:grpSp>
      <p:grpSp>
        <p:nvGrpSpPr>
          <p:cNvPr id="24" name="Group 23"/>
          <p:cNvGrpSpPr/>
          <p:nvPr/>
        </p:nvGrpSpPr>
        <p:grpSpPr>
          <a:xfrm>
            <a:off x="5531739" y="1947862"/>
            <a:ext cx="3774076" cy="2177673"/>
            <a:chOff x="5629275" y="1947862"/>
            <a:chExt cx="3774076" cy="2177673"/>
          </a:xfrm>
        </p:grpSpPr>
        <p:grpSp>
          <p:nvGrpSpPr>
            <p:cNvPr id="2" name="Group 59"/>
            <p:cNvGrpSpPr>
              <a:grpSpLocks/>
            </p:cNvGrpSpPr>
            <p:nvPr/>
          </p:nvGrpSpPr>
          <p:grpSpPr bwMode="auto">
            <a:xfrm>
              <a:off x="5629275" y="1947862"/>
              <a:ext cx="3294707" cy="692497"/>
              <a:chOff x="5629118" y="1905444"/>
              <a:chExt cx="3294104" cy="692579"/>
            </a:xfrm>
          </p:grpSpPr>
          <p:sp>
            <p:nvSpPr>
              <p:cNvPr id="45079" name="TextBox 35"/>
              <p:cNvSpPr txBox="1">
                <a:spLocks noChangeArrowheads="1"/>
              </p:cNvSpPr>
              <p:nvPr/>
            </p:nvSpPr>
            <p:spPr bwMode="auto">
              <a:xfrm>
                <a:off x="6264005" y="1905444"/>
                <a:ext cx="2659217" cy="692579"/>
              </a:xfrm>
              <a:prstGeom prst="rect">
                <a:avLst/>
              </a:prstGeom>
              <a:noFill/>
              <a:ln w="9525">
                <a:noFill/>
                <a:miter lim="800000"/>
                <a:headEnd/>
                <a:tailEnd/>
              </a:ln>
            </p:spPr>
            <p:txBody>
              <a:bodyPr wrap="none">
                <a:spAutoFit/>
              </a:bodyPr>
              <a:lstStyle/>
              <a:p>
                <a:r>
                  <a:rPr lang="el-GR" sz="1900" b="1" dirty="0" smtClean="0">
                    <a:solidFill>
                      <a:srgbClr val="7F7F7F"/>
                    </a:solidFill>
                    <a:latin typeface="Calibri" charset="0"/>
                    <a:cs typeface="Calibri" charset="0"/>
                  </a:rPr>
                  <a:t>Έρευνα </a:t>
                </a:r>
                <a:r>
                  <a:rPr lang="el-GR" sz="1900" b="1" dirty="0">
                    <a:solidFill>
                      <a:srgbClr val="7F7F7F"/>
                    </a:solidFill>
                    <a:latin typeface="Calibri" charset="0"/>
                    <a:cs typeface="Calibri" charset="0"/>
                  </a:rPr>
                  <a:t>της Διεύθυνσης </a:t>
                </a:r>
                <a:br>
                  <a:rPr lang="el-GR" sz="1900" b="1" dirty="0">
                    <a:solidFill>
                      <a:srgbClr val="7F7F7F"/>
                    </a:solidFill>
                    <a:latin typeface="Calibri" charset="0"/>
                    <a:cs typeface="Calibri" charset="0"/>
                  </a:rPr>
                </a:br>
                <a:r>
                  <a:rPr lang="el-GR" sz="1900" b="1" dirty="0">
                    <a:solidFill>
                      <a:srgbClr val="7F7F7F"/>
                    </a:solidFill>
                    <a:latin typeface="Calibri" charset="0"/>
                    <a:cs typeface="Calibri" charset="0"/>
                  </a:rPr>
                  <a:t>Εθνικών Λογαριασμών</a:t>
                </a:r>
                <a:endParaRPr lang="en-US" sz="1900" b="1" dirty="0">
                  <a:solidFill>
                    <a:srgbClr val="7F7F7F"/>
                  </a:solidFill>
                  <a:latin typeface="Calibri" charset="0"/>
                  <a:cs typeface="Calibri" charset="0"/>
                </a:endParaRPr>
              </a:p>
            </p:txBody>
          </p:sp>
          <p:sp>
            <p:nvSpPr>
              <p:cNvPr id="54" name="Right Triangle 53"/>
              <p:cNvSpPr/>
              <p:nvPr/>
            </p:nvSpPr>
            <p:spPr>
              <a:xfrm rot="13500000">
                <a:off x="5629838" y="1985695"/>
                <a:ext cx="489008" cy="490448"/>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3" name="TextBox 22"/>
            <p:cNvSpPr txBox="1">
              <a:spLocks noChangeArrowheads="1"/>
            </p:cNvSpPr>
            <p:nvPr/>
          </p:nvSpPr>
          <p:spPr bwMode="auto">
            <a:xfrm>
              <a:off x="6296025" y="2555875"/>
              <a:ext cx="3107326" cy="1569660"/>
            </a:xfrm>
            <a:prstGeom prst="rect">
              <a:avLst/>
            </a:prstGeom>
            <a:noFill/>
            <a:ln w="9525">
              <a:noFill/>
              <a:miter lim="800000"/>
              <a:headEnd/>
              <a:tailEnd/>
            </a:ln>
          </p:spPr>
          <p:txBody>
            <a:bodyPr wrap="none">
              <a:spAutoFit/>
            </a:bodyPr>
            <a:lstStyle/>
            <a:p>
              <a:r>
                <a:rPr lang="el-GR" sz="1600" dirty="0">
                  <a:solidFill>
                    <a:srgbClr val="595959"/>
                  </a:solidFill>
                  <a:latin typeface="Calibri" charset="0"/>
                  <a:cs typeface="Calibri" charset="0"/>
                </a:rPr>
                <a:t>Οι φορείς συμπληρώνουν </a:t>
              </a:r>
              <a:br>
                <a:rPr lang="el-GR" sz="1600" dirty="0">
                  <a:solidFill>
                    <a:srgbClr val="595959"/>
                  </a:solidFill>
                  <a:latin typeface="Calibri" charset="0"/>
                  <a:cs typeface="Calibri" charset="0"/>
                </a:rPr>
              </a:br>
              <a:r>
                <a:rPr lang="el-GR" sz="1600" dirty="0">
                  <a:solidFill>
                    <a:srgbClr val="595959"/>
                  </a:solidFill>
                  <a:latin typeface="Calibri" charset="0"/>
                  <a:cs typeface="Calibri" charset="0"/>
                </a:rPr>
                <a:t>ερωτηματολόγιο με τα οικονομικά </a:t>
              </a:r>
              <a:br>
                <a:rPr lang="el-GR" sz="1600" dirty="0">
                  <a:solidFill>
                    <a:srgbClr val="595959"/>
                  </a:solidFill>
                  <a:latin typeface="Calibri" charset="0"/>
                  <a:cs typeface="Calibri" charset="0"/>
                </a:rPr>
              </a:br>
              <a:r>
                <a:rPr lang="el-GR" sz="1600" dirty="0">
                  <a:solidFill>
                    <a:srgbClr val="595959"/>
                  </a:solidFill>
                  <a:latin typeface="Calibri" charset="0"/>
                  <a:cs typeface="Calibri" charset="0"/>
                </a:rPr>
                <a:t>και χρηματοοικονομικά στοιχεία.</a:t>
              </a:r>
            </a:p>
            <a:p>
              <a:r>
                <a:rPr lang="el-GR" sz="1600" dirty="0">
                  <a:solidFill>
                    <a:srgbClr val="595959"/>
                  </a:solidFill>
                  <a:latin typeface="Calibri" charset="0"/>
                  <a:cs typeface="Calibri" charset="0"/>
                </a:rPr>
                <a:t>Η</a:t>
              </a:r>
              <a:r>
                <a:rPr lang="el-GR" sz="1600" dirty="0" smtClean="0">
                  <a:solidFill>
                    <a:srgbClr val="595959"/>
                  </a:solidFill>
                  <a:latin typeface="Calibri" charset="0"/>
                  <a:cs typeface="Calibri" charset="0"/>
                </a:rPr>
                <a:t> Έρευνα διεξάγεται </a:t>
              </a:r>
              <a:r>
                <a:rPr lang="en-US" sz="1600" dirty="0" smtClean="0">
                  <a:solidFill>
                    <a:srgbClr val="595959"/>
                  </a:solidFill>
                  <a:latin typeface="Calibri" charset="0"/>
                  <a:cs typeface="Calibri" charset="0"/>
                </a:rPr>
                <a:t>online</a:t>
              </a:r>
              <a:r>
                <a:rPr lang="el-GR" sz="1600" dirty="0" smtClean="0">
                  <a:solidFill>
                    <a:srgbClr val="595959"/>
                  </a:solidFill>
                  <a:latin typeface="Calibri" charset="0"/>
                  <a:cs typeface="Calibri" charset="0"/>
                </a:rPr>
                <a:t> </a:t>
              </a:r>
            </a:p>
            <a:p>
              <a:r>
                <a:rPr lang="el-GR" sz="1600" dirty="0" smtClean="0">
                  <a:solidFill>
                    <a:srgbClr val="595959"/>
                  </a:solidFill>
                  <a:latin typeface="Calibri" charset="0"/>
                  <a:cs typeface="Calibri" charset="0"/>
                </a:rPr>
                <a:t>από </a:t>
              </a:r>
              <a:r>
                <a:rPr lang="el-GR" sz="1600" dirty="0">
                  <a:solidFill>
                    <a:srgbClr val="595959"/>
                  </a:solidFill>
                  <a:latin typeface="Calibri" charset="0"/>
                  <a:cs typeface="Calibri" charset="0"/>
                </a:rPr>
                <a:t>το 2011</a:t>
              </a:r>
            </a:p>
            <a:p>
              <a:endParaRPr lang="en-US" sz="1600" dirty="0">
                <a:solidFill>
                  <a:srgbClr val="595959"/>
                </a:solidFill>
                <a:latin typeface="Calibri" charset="0"/>
                <a:cs typeface="Calibri" charset="0"/>
              </a:endParaRPr>
            </a:p>
          </p:txBody>
        </p:sp>
      </p:grpSp>
      <p:grpSp>
        <p:nvGrpSpPr>
          <p:cNvPr id="4" name="Group 59"/>
          <p:cNvGrpSpPr>
            <a:grpSpLocks/>
          </p:cNvGrpSpPr>
          <p:nvPr/>
        </p:nvGrpSpPr>
        <p:grpSpPr bwMode="auto">
          <a:xfrm>
            <a:off x="5557138" y="3929496"/>
            <a:ext cx="2640798" cy="677108"/>
            <a:chOff x="5654514" y="1928576"/>
            <a:chExt cx="2641282" cy="675920"/>
          </a:xfrm>
        </p:grpSpPr>
        <p:sp>
          <p:nvSpPr>
            <p:cNvPr id="25" name="TextBox 24"/>
            <p:cNvSpPr txBox="1"/>
            <p:nvPr/>
          </p:nvSpPr>
          <p:spPr>
            <a:xfrm>
              <a:off x="6264227" y="1928576"/>
              <a:ext cx="2031569" cy="675920"/>
            </a:xfrm>
            <a:prstGeom prst="rect">
              <a:avLst/>
            </a:prstGeom>
            <a:noFill/>
          </p:spPr>
          <p:txBody>
            <a:bodyPr wrap="none">
              <a:spAutoFit/>
            </a:bodyPr>
            <a:lstStyle/>
            <a:p>
              <a:r>
                <a:rPr lang="el-GR" sz="1900" b="1" dirty="0">
                  <a:solidFill>
                    <a:srgbClr val="7F7F7F"/>
                  </a:solidFill>
                  <a:latin typeface="Calibri" charset="0"/>
                  <a:cs typeface="Calibri" charset="0"/>
                </a:rPr>
                <a:t>Γενικό </a:t>
              </a:r>
              <a:r>
                <a:rPr lang="el-GR" sz="1900" b="1" dirty="0" smtClean="0">
                  <a:solidFill>
                    <a:srgbClr val="7F7F7F"/>
                  </a:solidFill>
                  <a:latin typeface="Calibri" charset="0"/>
                  <a:cs typeface="Calibri" charset="0"/>
                </a:rPr>
                <a:t>Λογιστήριο</a:t>
              </a:r>
              <a:br>
                <a:rPr lang="el-GR" sz="1900" b="1" dirty="0" smtClean="0">
                  <a:solidFill>
                    <a:srgbClr val="7F7F7F"/>
                  </a:solidFill>
                  <a:latin typeface="Calibri" charset="0"/>
                  <a:cs typeface="Calibri" charset="0"/>
                </a:rPr>
              </a:br>
              <a:r>
                <a:rPr lang="el-GR" sz="1900" b="1" dirty="0" smtClean="0">
                  <a:solidFill>
                    <a:srgbClr val="7F7F7F"/>
                  </a:solidFill>
                  <a:latin typeface="Calibri" charset="0"/>
                  <a:cs typeface="Calibri" charset="0"/>
                </a:rPr>
                <a:t>του </a:t>
              </a:r>
              <a:r>
                <a:rPr lang="el-GR" sz="1900" b="1" dirty="0">
                  <a:solidFill>
                    <a:srgbClr val="7F7F7F"/>
                  </a:solidFill>
                  <a:latin typeface="Calibri" charset="0"/>
                  <a:cs typeface="Calibri" charset="0"/>
                </a:rPr>
                <a:t>Κράτους</a:t>
              </a:r>
              <a:endParaRPr lang="en-US" sz="1900" b="1" dirty="0">
                <a:solidFill>
                  <a:srgbClr val="7F7F7F"/>
                </a:solidFill>
                <a:latin typeface="Calibri" charset="0"/>
                <a:cs typeface="Calibri" charset="0"/>
              </a:endParaRPr>
            </a:p>
          </p:txBody>
        </p:sp>
        <p:sp>
          <p:nvSpPr>
            <p:cNvPr id="26" name="Right Triangle 25"/>
            <p:cNvSpPr/>
            <p:nvPr/>
          </p:nvSpPr>
          <p:spPr>
            <a:xfrm rot="13500000">
              <a:off x="5654196" y="2010920"/>
              <a:ext cx="489676" cy="489040"/>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 name="Group 59"/>
          <p:cNvGrpSpPr>
            <a:grpSpLocks/>
          </p:cNvGrpSpPr>
          <p:nvPr/>
        </p:nvGrpSpPr>
        <p:grpSpPr bwMode="auto">
          <a:xfrm>
            <a:off x="5557139" y="4790344"/>
            <a:ext cx="2884488" cy="490537"/>
            <a:chOff x="5654515" y="1986260"/>
            <a:chExt cx="2884199" cy="489676"/>
          </a:xfrm>
        </p:grpSpPr>
        <p:sp>
          <p:nvSpPr>
            <p:cNvPr id="28" name="TextBox 27"/>
            <p:cNvSpPr txBox="1"/>
            <p:nvPr/>
          </p:nvSpPr>
          <p:spPr>
            <a:xfrm>
              <a:off x="6264054" y="2010030"/>
              <a:ext cx="2274660" cy="383501"/>
            </a:xfrm>
            <a:prstGeom prst="rect">
              <a:avLst/>
            </a:prstGeom>
            <a:noFill/>
          </p:spPr>
          <p:txBody>
            <a:bodyPr wrap="none">
              <a:spAutoFit/>
            </a:bodyPr>
            <a:lstStyle/>
            <a:p>
              <a:r>
                <a:rPr lang="el-GR" sz="1900" b="1">
                  <a:solidFill>
                    <a:srgbClr val="7F7F7F"/>
                  </a:solidFill>
                  <a:latin typeface="Calibri" charset="0"/>
                  <a:cs typeface="Calibri" charset="0"/>
                </a:rPr>
                <a:t>Υπουργείο Εργασίας</a:t>
              </a:r>
              <a:endParaRPr lang="en-US" sz="1900" b="1">
                <a:solidFill>
                  <a:srgbClr val="7F7F7F"/>
                </a:solidFill>
                <a:latin typeface="Calibri" charset="0"/>
                <a:cs typeface="Calibri" charset="0"/>
              </a:endParaRPr>
            </a:p>
          </p:txBody>
        </p:sp>
        <p:sp>
          <p:nvSpPr>
            <p:cNvPr id="29" name="Right Triangle 28"/>
            <p:cNvSpPr/>
            <p:nvPr/>
          </p:nvSpPr>
          <p:spPr>
            <a:xfrm rot="13500000">
              <a:off x="5654127" y="1986648"/>
              <a:ext cx="489676" cy="488901"/>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5068" name="Slide Number Placeholder 23"/>
          <p:cNvSpPr>
            <a:spLocks noGrp="1"/>
          </p:cNvSpPr>
          <p:nvPr>
            <p:ph type="sldNum" sz="quarter" idx="10"/>
          </p:nvPr>
        </p:nvSpPr>
        <p:spPr bwMode="auto">
          <a:noFill/>
          <a:ln>
            <a:miter lim="800000"/>
            <a:headEnd/>
            <a:tailEnd/>
          </a:ln>
        </p:spPr>
        <p:txBody>
          <a:bodyPr/>
          <a:lstStyle/>
          <a:p>
            <a:fld id="{63503625-3B56-497F-BE39-D9F33081239D}" type="slidenum">
              <a:rPr lang="en-US"/>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slide(from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ΕΠΕΞΕΡΓΑΣΙΑ ΚΑΙ ΕΛΕΓΧΟΣ ΔΕΔΟΜΕΝΩΝ</a:t>
            </a:r>
            <a:endParaRPr lang="en-US" sz="2400" smtClean="0">
              <a:solidFill>
                <a:srgbClr val="595959"/>
              </a:solidFill>
            </a:endParaRPr>
          </a:p>
        </p:txBody>
      </p:sp>
      <p:sp>
        <p:nvSpPr>
          <p:cNvPr id="3" name="TextBox 2"/>
          <p:cNvSpPr txBox="1">
            <a:spLocks noChangeArrowheads="1"/>
          </p:cNvSpPr>
          <p:nvPr/>
        </p:nvSpPr>
        <p:spPr bwMode="auto">
          <a:xfrm>
            <a:off x="569913" y="1471613"/>
            <a:ext cx="2378075" cy="400050"/>
          </a:xfrm>
          <a:prstGeom prst="rect">
            <a:avLst/>
          </a:prstGeom>
          <a:noFill/>
          <a:ln w="9525">
            <a:noFill/>
            <a:miter lim="800000"/>
            <a:headEnd/>
            <a:tailEnd/>
          </a:ln>
        </p:spPr>
        <p:txBody>
          <a:bodyPr wrap="none">
            <a:spAutoFit/>
          </a:bodyPr>
          <a:lstStyle/>
          <a:p>
            <a:r>
              <a:rPr lang="el-GR" sz="2000" b="1">
                <a:solidFill>
                  <a:srgbClr val="595959"/>
                </a:solidFill>
                <a:latin typeface="Calibri" charset="0"/>
                <a:cs typeface="Calibri" charset="0"/>
              </a:rPr>
              <a:t>ΣΥΛΛΟΓΗ ΣΤΟΙΧΕΙΩΝ</a:t>
            </a:r>
            <a:endParaRPr lang="en-US" sz="2000" b="1">
              <a:solidFill>
                <a:srgbClr val="595959"/>
              </a:solidFill>
              <a:latin typeface="Calibri" charset="0"/>
              <a:cs typeface="Calibri" charset="0"/>
            </a:endParaRPr>
          </a:p>
        </p:txBody>
      </p:sp>
      <p:grpSp>
        <p:nvGrpSpPr>
          <p:cNvPr id="2" name="Group 9"/>
          <p:cNvGrpSpPr>
            <a:grpSpLocks/>
          </p:cNvGrpSpPr>
          <p:nvPr/>
        </p:nvGrpSpPr>
        <p:grpSpPr bwMode="auto">
          <a:xfrm>
            <a:off x="2947988" y="1479550"/>
            <a:ext cx="1901825" cy="400049"/>
            <a:chOff x="2948188" y="1640357"/>
            <a:chExt cx="1901988" cy="400110"/>
          </a:xfrm>
        </p:grpSpPr>
        <p:sp>
          <p:nvSpPr>
            <p:cNvPr id="46116" name="TextBox 3"/>
            <p:cNvSpPr txBox="1">
              <a:spLocks noChangeArrowheads="1"/>
            </p:cNvSpPr>
            <p:nvPr/>
          </p:nvSpPr>
          <p:spPr bwMode="auto">
            <a:xfrm>
              <a:off x="3735142" y="1640357"/>
              <a:ext cx="1115034" cy="400110"/>
            </a:xfrm>
            <a:prstGeom prst="rect">
              <a:avLst/>
            </a:prstGeom>
            <a:noFill/>
            <a:ln w="9525">
              <a:noFill/>
              <a:miter lim="800000"/>
              <a:headEnd/>
              <a:tailEnd/>
            </a:ln>
          </p:spPr>
          <p:txBody>
            <a:bodyPr wrap="none">
              <a:spAutoFit/>
            </a:bodyPr>
            <a:lstStyle/>
            <a:p>
              <a:r>
                <a:rPr lang="el-GR" sz="2000" b="1">
                  <a:solidFill>
                    <a:srgbClr val="595959"/>
                  </a:solidFill>
                  <a:latin typeface="Calibri" charset="0"/>
                  <a:cs typeface="Calibri" charset="0"/>
                </a:rPr>
                <a:t>ΕΛΕΓΧΟΣ</a:t>
              </a:r>
              <a:endParaRPr lang="en-US" sz="2000" b="1">
                <a:solidFill>
                  <a:srgbClr val="595959"/>
                </a:solidFill>
                <a:latin typeface="Calibri" charset="0"/>
                <a:cs typeface="Calibri" charset="0"/>
              </a:endParaRPr>
            </a:p>
          </p:txBody>
        </p:sp>
        <p:sp>
          <p:nvSpPr>
            <p:cNvPr id="7" name="Right Arrow 6"/>
            <p:cNvSpPr/>
            <p:nvPr/>
          </p:nvSpPr>
          <p:spPr>
            <a:xfrm>
              <a:off x="2948188" y="1681067"/>
              <a:ext cx="603302" cy="335013"/>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 name="Group 10"/>
          <p:cNvGrpSpPr>
            <a:grpSpLocks/>
          </p:cNvGrpSpPr>
          <p:nvPr/>
        </p:nvGrpSpPr>
        <p:grpSpPr bwMode="auto">
          <a:xfrm>
            <a:off x="5189538" y="1481138"/>
            <a:ext cx="3990975" cy="708025"/>
            <a:chOff x="5216648" y="1642540"/>
            <a:chExt cx="3769873" cy="707886"/>
          </a:xfrm>
        </p:grpSpPr>
        <p:sp>
          <p:nvSpPr>
            <p:cNvPr id="46114" name="TextBox 4"/>
            <p:cNvSpPr txBox="1">
              <a:spLocks noChangeArrowheads="1"/>
            </p:cNvSpPr>
            <p:nvPr/>
          </p:nvSpPr>
          <p:spPr bwMode="auto">
            <a:xfrm>
              <a:off x="7015258" y="1642540"/>
              <a:ext cx="1971263" cy="707886"/>
            </a:xfrm>
            <a:prstGeom prst="rect">
              <a:avLst/>
            </a:prstGeom>
            <a:noFill/>
            <a:ln w="9525">
              <a:noFill/>
              <a:miter lim="800000"/>
              <a:headEnd/>
              <a:tailEnd/>
            </a:ln>
          </p:spPr>
          <p:txBody>
            <a:bodyPr>
              <a:spAutoFit/>
            </a:bodyPr>
            <a:lstStyle/>
            <a:p>
              <a:pPr algn="ctr"/>
              <a:r>
                <a:rPr lang="el-GR" sz="2000" b="1" dirty="0">
                  <a:solidFill>
                    <a:srgbClr val="595959"/>
                  </a:solidFill>
                  <a:latin typeface="Calibri" charset="0"/>
                  <a:cs typeface="Calibri" charset="0"/>
                </a:rPr>
                <a:t>ΕΠΕΞΕΡΓΑΣΙΑ </a:t>
              </a:r>
            </a:p>
            <a:p>
              <a:pPr algn="ctr"/>
              <a:r>
                <a:rPr lang="el-GR" sz="2000" b="1" dirty="0">
                  <a:solidFill>
                    <a:srgbClr val="595959"/>
                  </a:solidFill>
                  <a:latin typeface="Calibri" charset="0"/>
                  <a:cs typeface="Calibri" charset="0"/>
                </a:rPr>
                <a:t>ΚΑΙ ΑΠΟΤΥΠΩΣΗ</a:t>
              </a:r>
              <a:endParaRPr lang="en-US" sz="2000" b="1" dirty="0">
                <a:solidFill>
                  <a:srgbClr val="595959"/>
                </a:solidFill>
                <a:latin typeface="Calibri" charset="0"/>
                <a:cs typeface="Calibri" charset="0"/>
              </a:endParaRPr>
            </a:p>
          </p:txBody>
        </p:sp>
        <p:sp>
          <p:nvSpPr>
            <p:cNvPr id="9" name="Right Arrow 8"/>
            <p:cNvSpPr/>
            <p:nvPr/>
          </p:nvSpPr>
          <p:spPr>
            <a:xfrm>
              <a:off x="5216648" y="1692250"/>
              <a:ext cx="1642009" cy="336484"/>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12" name="Straight Connector 11"/>
          <p:cNvCxnSpPr>
            <a:cxnSpLocks noChangeShapeType="1"/>
          </p:cNvCxnSpPr>
          <p:nvPr/>
        </p:nvCxnSpPr>
        <p:spPr bwMode="auto">
          <a:xfrm rot="5400000">
            <a:off x="-743744" y="3202782"/>
            <a:ext cx="2630487" cy="0"/>
          </a:xfrm>
          <a:prstGeom prst="line">
            <a:avLst/>
          </a:prstGeom>
          <a:noFill/>
          <a:ln w="47625">
            <a:solidFill>
              <a:srgbClr val="FFCC00"/>
            </a:solidFill>
            <a:round/>
            <a:headEnd/>
            <a:tailEnd/>
          </a:ln>
          <a:effectLst>
            <a:outerShdw dist="20000" dir="5400000" rotWithShape="0">
              <a:srgbClr val="808080">
                <a:alpha val="37999"/>
              </a:srgbClr>
            </a:outerShdw>
          </a:effectLst>
        </p:spPr>
      </p:cxnSp>
      <p:grpSp>
        <p:nvGrpSpPr>
          <p:cNvPr id="5" name="Group 20"/>
          <p:cNvGrpSpPr>
            <a:grpSpLocks/>
          </p:cNvGrpSpPr>
          <p:nvPr/>
        </p:nvGrpSpPr>
        <p:grpSpPr bwMode="auto">
          <a:xfrm>
            <a:off x="412750" y="1968500"/>
            <a:ext cx="2244725" cy="554038"/>
            <a:chOff x="412101" y="2188103"/>
            <a:chExt cx="2246219" cy="553918"/>
          </a:xfrm>
        </p:grpSpPr>
        <p:sp>
          <p:nvSpPr>
            <p:cNvPr id="14" name="TextBox 13"/>
            <p:cNvSpPr txBox="1"/>
            <p:nvPr/>
          </p:nvSpPr>
          <p:spPr bwMode="auto">
            <a:xfrm>
              <a:off x="806063" y="2188103"/>
              <a:ext cx="1852257" cy="553918"/>
            </a:xfrm>
            <a:prstGeom prst="rect">
              <a:avLst/>
            </a:prstGeom>
            <a:noFill/>
          </p:spPr>
          <p:txBody>
            <a:bodyPr wrap="none">
              <a:spAutoFit/>
            </a:bodyPr>
            <a:lstStyle/>
            <a:p>
              <a:r>
                <a:rPr lang="el-GR" sz="1500" b="1">
                  <a:solidFill>
                    <a:srgbClr val="7F7F7F"/>
                  </a:solidFill>
                  <a:latin typeface="Calibri" charset="0"/>
                  <a:cs typeface="Calibri" charset="0"/>
                </a:rPr>
                <a:t>Πρωτογενή στοιχεία </a:t>
              </a:r>
            </a:p>
            <a:p>
              <a:r>
                <a:rPr lang="el-GR" sz="1500" b="1">
                  <a:solidFill>
                    <a:srgbClr val="7F7F7F"/>
                  </a:solidFill>
                  <a:latin typeface="Calibri" charset="0"/>
                  <a:cs typeface="Calibri" charset="0"/>
                </a:rPr>
                <a:t>από τους παρόχους</a:t>
              </a:r>
              <a:endParaRPr lang="en-US" sz="1500" b="1">
                <a:solidFill>
                  <a:srgbClr val="7F7F7F"/>
                </a:solidFill>
                <a:latin typeface="Calibri" charset="0"/>
                <a:cs typeface="Calibri" charset="0"/>
              </a:endParaRPr>
            </a:p>
          </p:txBody>
        </p:sp>
        <p:sp>
          <p:nvSpPr>
            <p:cNvPr id="15" name="Right Triangle 14"/>
            <p:cNvSpPr/>
            <p:nvPr/>
          </p:nvSpPr>
          <p:spPr bwMode="auto">
            <a:xfrm rot="13500000">
              <a:off x="412242" y="2308586"/>
              <a:ext cx="319019" cy="319300"/>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 name="Group 21"/>
          <p:cNvGrpSpPr>
            <a:grpSpLocks/>
          </p:cNvGrpSpPr>
          <p:nvPr/>
        </p:nvGrpSpPr>
        <p:grpSpPr bwMode="auto">
          <a:xfrm>
            <a:off x="412750" y="2781300"/>
            <a:ext cx="2809939" cy="784830"/>
            <a:chOff x="412101" y="3043234"/>
            <a:chExt cx="2811128" cy="785336"/>
          </a:xfrm>
        </p:grpSpPr>
        <p:sp>
          <p:nvSpPr>
            <p:cNvPr id="19" name="TextBox 18"/>
            <p:cNvSpPr txBox="1"/>
            <p:nvPr/>
          </p:nvSpPr>
          <p:spPr bwMode="auto">
            <a:xfrm>
              <a:off x="805968" y="3043234"/>
              <a:ext cx="2417261" cy="785336"/>
            </a:xfrm>
            <a:prstGeom prst="rect">
              <a:avLst/>
            </a:prstGeom>
            <a:noFill/>
          </p:spPr>
          <p:txBody>
            <a:bodyPr wrap="none">
              <a:spAutoFit/>
            </a:bodyPr>
            <a:lstStyle/>
            <a:p>
              <a:r>
                <a:rPr lang="el-GR" sz="1500" b="1" dirty="0">
                  <a:solidFill>
                    <a:srgbClr val="7F7F7F"/>
                  </a:solidFill>
                  <a:latin typeface="Calibri" charset="0"/>
                  <a:cs typeface="Calibri" charset="0"/>
                </a:rPr>
                <a:t>Δεδομένα από τους φορείς </a:t>
              </a:r>
            </a:p>
            <a:p>
              <a:r>
                <a:rPr lang="el-GR" sz="1500" b="1" dirty="0">
                  <a:solidFill>
                    <a:srgbClr val="7F7F7F"/>
                  </a:solidFill>
                  <a:latin typeface="Calibri" charset="0"/>
                  <a:cs typeface="Calibri" charset="0"/>
                </a:rPr>
                <a:t>της Γενικής Κυβέρνησης</a:t>
              </a:r>
            </a:p>
            <a:p>
              <a:r>
                <a:rPr lang="el-GR" sz="1500" dirty="0">
                  <a:solidFill>
                    <a:srgbClr val="7F7F7F"/>
                  </a:solidFill>
                  <a:latin typeface="Calibri" charset="0"/>
                  <a:cs typeface="Calibri" charset="0"/>
                </a:rPr>
                <a:t>(</a:t>
              </a:r>
              <a:r>
                <a:rPr lang="en-US" sz="1500" dirty="0">
                  <a:solidFill>
                    <a:srgbClr val="7F7F7F"/>
                  </a:solidFill>
                  <a:latin typeface="Calibri" charset="0"/>
                  <a:cs typeface="Calibri" charset="0"/>
                </a:rPr>
                <a:t>online </a:t>
              </a:r>
              <a:r>
                <a:rPr lang="el-GR" sz="1500" dirty="0">
                  <a:solidFill>
                    <a:srgbClr val="7F7F7F"/>
                  </a:solidFill>
                  <a:latin typeface="Calibri" charset="0"/>
                  <a:cs typeface="Calibri" charset="0"/>
                </a:rPr>
                <a:t>εφαρμογή)</a:t>
              </a:r>
              <a:endParaRPr lang="en-US" sz="1500" dirty="0">
                <a:solidFill>
                  <a:srgbClr val="7F7F7F"/>
                </a:solidFill>
                <a:latin typeface="Calibri" charset="0"/>
                <a:cs typeface="Calibri" charset="0"/>
              </a:endParaRPr>
            </a:p>
          </p:txBody>
        </p:sp>
        <p:sp>
          <p:nvSpPr>
            <p:cNvPr id="20" name="Right Triangle 19"/>
            <p:cNvSpPr/>
            <p:nvPr/>
          </p:nvSpPr>
          <p:spPr bwMode="auto">
            <a:xfrm rot="13500000">
              <a:off x="412066" y="3163998"/>
              <a:ext cx="319294" cy="31922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 name="Group 25"/>
          <p:cNvGrpSpPr>
            <a:grpSpLocks/>
          </p:cNvGrpSpPr>
          <p:nvPr/>
        </p:nvGrpSpPr>
        <p:grpSpPr bwMode="auto">
          <a:xfrm>
            <a:off x="412750" y="3751263"/>
            <a:ext cx="2617788" cy="784225"/>
            <a:chOff x="412101" y="2958565"/>
            <a:chExt cx="2619158" cy="784830"/>
          </a:xfrm>
        </p:grpSpPr>
        <p:sp>
          <p:nvSpPr>
            <p:cNvPr id="27" name="TextBox 26"/>
            <p:cNvSpPr txBox="1"/>
            <p:nvPr/>
          </p:nvSpPr>
          <p:spPr bwMode="auto">
            <a:xfrm>
              <a:off x="806007" y="2958565"/>
              <a:ext cx="2225252" cy="784830"/>
            </a:xfrm>
            <a:prstGeom prst="rect">
              <a:avLst/>
            </a:prstGeom>
            <a:noFill/>
          </p:spPr>
          <p:txBody>
            <a:bodyPr wrap="none">
              <a:spAutoFit/>
            </a:bodyPr>
            <a:lstStyle/>
            <a:p>
              <a:r>
                <a:rPr lang="el-GR" sz="1500" b="1">
                  <a:solidFill>
                    <a:srgbClr val="7F7F7F"/>
                  </a:solidFill>
                  <a:latin typeface="Calibri" charset="0"/>
                  <a:cs typeface="Calibri" charset="0"/>
                </a:rPr>
                <a:t>Στοιχεία στο πλαίσιο </a:t>
              </a:r>
              <a:br>
                <a:rPr lang="el-GR" sz="1500" b="1">
                  <a:solidFill>
                    <a:srgbClr val="7F7F7F"/>
                  </a:solidFill>
                  <a:latin typeface="Calibri" charset="0"/>
                  <a:cs typeface="Calibri" charset="0"/>
                </a:rPr>
              </a:br>
              <a:r>
                <a:rPr lang="el-GR" sz="1500" b="1">
                  <a:solidFill>
                    <a:srgbClr val="7F7F7F"/>
                  </a:solidFill>
                  <a:latin typeface="Calibri" charset="0"/>
                  <a:cs typeface="Calibri" charset="0"/>
                </a:rPr>
                <a:t>Μνημονίου Συνεργασίας </a:t>
              </a:r>
              <a:br>
                <a:rPr lang="el-GR" sz="1500" b="1">
                  <a:solidFill>
                    <a:srgbClr val="7F7F7F"/>
                  </a:solidFill>
                  <a:latin typeface="Calibri" charset="0"/>
                  <a:cs typeface="Calibri" charset="0"/>
                </a:rPr>
              </a:br>
              <a:r>
                <a:rPr lang="el-GR" sz="1500" b="1">
                  <a:solidFill>
                    <a:srgbClr val="7F7F7F"/>
                  </a:solidFill>
                  <a:latin typeface="Calibri" charset="0"/>
                  <a:cs typeface="Calibri" charset="0"/>
                </a:rPr>
                <a:t>ΕΛΣΤΑΤ, ΓΛΚ (ΟΔΔΗΧ), ΤτΕ</a:t>
              </a:r>
            </a:p>
          </p:txBody>
        </p:sp>
        <p:sp>
          <p:nvSpPr>
            <p:cNvPr id="28" name="Right Triangle 27"/>
            <p:cNvSpPr/>
            <p:nvPr/>
          </p:nvSpPr>
          <p:spPr bwMode="auto">
            <a:xfrm rot="13500000">
              <a:off x="412061" y="3163550"/>
              <a:ext cx="319334" cy="319255"/>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30" name="Straight Connector 29"/>
          <p:cNvCxnSpPr>
            <a:cxnSpLocks noChangeShapeType="1"/>
          </p:cNvCxnSpPr>
          <p:nvPr/>
        </p:nvCxnSpPr>
        <p:spPr bwMode="auto">
          <a:xfrm rot="5400000">
            <a:off x="1475582" y="4190206"/>
            <a:ext cx="4605337" cy="1588"/>
          </a:xfrm>
          <a:prstGeom prst="line">
            <a:avLst/>
          </a:prstGeom>
          <a:noFill/>
          <a:ln w="47625">
            <a:solidFill>
              <a:srgbClr val="FFCC00"/>
            </a:solidFill>
            <a:round/>
            <a:headEnd/>
            <a:tailEnd/>
          </a:ln>
          <a:effectLst>
            <a:outerShdw dist="20000" dir="5400000" rotWithShape="0">
              <a:srgbClr val="808080">
                <a:alpha val="37999"/>
              </a:srgbClr>
            </a:outerShdw>
          </a:effectLst>
        </p:spPr>
      </p:cxnSp>
      <p:grpSp>
        <p:nvGrpSpPr>
          <p:cNvPr id="10" name="Group 30"/>
          <p:cNvGrpSpPr>
            <a:grpSpLocks/>
          </p:cNvGrpSpPr>
          <p:nvPr/>
        </p:nvGrpSpPr>
        <p:grpSpPr bwMode="auto">
          <a:xfrm>
            <a:off x="3617914" y="3876509"/>
            <a:ext cx="2669438" cy="553998"/>
            <a:chOff x="412102" y="2188103"/>
            <a:chExt cx="2669533" cy="553958"/>
          </a:xfrm>
        </p:grpSpPr>
        <p:sp>
          <p:nvSpPr>
            <p:cNvPr id="32" name="TextBox 31"/>
            <p:cNvSpPr txBox="1"/>
            <p:nvPr/>
          </p:nvSpPr>
          <p:spPr bwMode="auto">
            <a:xfrm>
              <a:off x="805815" y="2188103"/>
              <a:ext cx="2275820" cy="553958"/>
            </a:xfrm>
            <a:prstGeom prst="rect">
              <a:avLst/>
            </a:prstGeom>
            <a:noFill/>
          </p:spPr>
          <p:txBody>
            <a:bodyPr wrap="none">
              <a:spAutoFit/>
            </a:bodyPr>
            <a:lstStyle/>
            <a:p>
              <a:r>
                <a:rPr lang="el-GR" sz="1500" b="1" dirty="0" smtClean="0">
                  <a:solidFill>
                    <a:srgbClr val="7F7F7F"/>
                  </a:solidFill>
                  <a:latin typeface="Calibri" charset="0"/>
                  <a:cs typeface="Calibri" charset="0"/>
                </a:rPr>
                <a:t>Διασταύρωση με </a:t>
              </a:r>
              <a:r>
                <a:rPr lang="el-GR" sz="1500" b="1" dirty="0">
                  <a:solidFill>
                    <a:srgbClr val="7F7F7F"/>
                  </a:solidFill>
                  <a:latin typeface="Calibri" charset="0"/>
                  <a:cs typeface="Calibri" charset="0"/>
                </a:rPr>
                <a:t>στοιχεία </a:t>
              </a:r>
              <a:br>
                <a:rPr lang="el-GR" sz="1500" b="1" dirty="0">
                  <a:solidFill>
                    <a:srgbClr val="7F7F7F"/>
                  </a:solidFill>
                  <a:latin typeface="Calibri" charset="0"/>
                  <a:cs typeface="Calibri" charset="0"/>
                </a:rPr>
              </a:br>
              <a:r>
                <a:rPr lang="el-GR" sz="1500" b="1" dirty="0">
                  <a:solidFill>
                    <a:srgbClr val="7F7F7F"/>
                  </a:solidFill>
                  <a:latin typeface="Calibri" charset="0"/>
                  <a:cs typeface="Calibri" charset="0"/>
                </a:rPr>
                <a:t>που συλλέγει το ΓΛΚ</a:t>
              </a:r>
              <a:endParaRPr lang="en-US" sz="1500" b="1" dirty="0">
                <a:solidFill>
                  <a:srgbClr val="7F7F7F"/>
                </a:solidFill>
                <a:latin typeface="Calibri" charset="0"/>
                <a:cs typeface="Calibri" charset="0"/>
              </a:endParaRPr>
            </a:p>
          </p:txBody>
        </p:sp>
        <p:sp>
          <p:nvSpPr>
            <p:cNvPr id="33" name="Right Triangle 32"/>
            <p:cNvSpPr/>
            <p:nvPr/>
          </p:nvSpPr>
          <p:spPr bwMode="auto">
            <a:xfrm rot="13500000">
              <a:off x="412118" y="2308727"/>
              <a:ext cx="319065" cy="319098"/>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1" name="Group 33"/>
          <p:cNvGrpSpPr>
            <a:grpSpLocks/>
          </p:cNvGrpSpPr>
          <p:nvPr/>
        </p:nvGrpSpPr>
        <p:grpSpPr bwMode="auto">
          <a:xfrm>
            <a:off x="3617913" y="1917121"/>
            <a:ext cx="3048000" cy="1246187"/>
            <a:chOff x="412101" y="3043235"/>
            <a:chExt cx="3048211" cy="1246495"/>
          </a:xfrm>
        </p:grpSpPr>
        <p:sp>
          <p:nvSpPr>
            <p:cNvPr id="35" name="TextBox 34"/>
            <p:cNvSpPr txBox="1"/>
            <p:nvPr/>
          </p:nvSpPr>
          <p:spPr bwMode="auto">
            <a:xfrm>
              <a:off x="805828" y="3043235"/>
              <a:ext cx="2654484" cy="1246495"/>
            </a:xfrm>
            <a:prstGeom prst="rect">
              <a:avLst/>
            </a:prstGeom>
            <a:noFill/>
          </p:spPr>
          <p:txBody>
            <a:bodyPr wrap="none">
              <a:spAutoFit/>
            </a:bodyPr>
            <a:lstStyle/>
            <a:p>
              <a:r>
                <a:rPr lang="el-GR" sz="1500" b="1" dirty="0">
                  <a:solidFill>
                    <a:srgbClr val="7F7F7F"/>
                  </a:solidFill>
                  <a:latin typeface="Calibri" charset="0"/>
                  <a:cs typeface="Calibri" charset="0"/>
                </a:rPr>
                <a:t>Αναφορικά με </a:t>
              </a:r>
            </a:p>
            <a:p>
              <a:pPr>
                <a:buFontTx/>
                <a:buChar char="-"/>
              </a:pPr>
              <a:r>
                <a:rPr lang="el-GR" sz="1500" b="1" dirty="0" smtClean="0">
                  <a:solidFill>
                    <a:srgbClr val="7F7F7F"/>
                  </a:solidFill>
                  <a:latin typeface="Calibri" charset="0"/>
                  <a:cs typeface="Calibri" charset="0"/>
                </a:rPr>
                <a:t> Πληρότητα</a:t>
              </a:r>
              <a:endParaRPr lang="el-GR" sz="1500" b="1" dirty="0">
                <a:solidFill>
                  <a:srgbClr val="7F7F7F"/>
                </a:solidFill>
                <a:latin typeface="Calibri" charset="0"/>
                <a:cs typeface="Calibri" charset="0"/>
              </a:endParaRPr>
            </a:p>
            <a:p>
              <a:pPr>
                <a:buFontTx/>
                <a:buChar char="-"/>
              </a:pPr>
              <a:r>
                <a:rPr lang="el-GR" sz="1500" b="1" dirty="0" smtClean="0">
                  <a:solidFill>
                    <a:srgbClr val="7F7F7F"/>
                  </a:solidFill>
                  <a:latin typeface="Calibri" charset="0"/>
                  <a:cs typeface="Calibri" charset="0"/>
                </a:rPr>
                <a:t> Εσωτερική </a:t>
              </a:r>
              <a:r>
                <a:rPr lang="el-GR" sz="1500" b="1" dirty="0">
                  <a:solidFill>
                    <a:srgbClr val="7F7F7F"/>
                  </a:solidFill>
                  <a:latin typeface="Calibri" charset="0"/>
                  <a:cs typeface="Calibri" charset="0"/>
                </a:rPr>
                <a:t>συνέπεια</a:t>
              </a:r>
            </a:p>
            <a:p>
              <a:pPr>
                <a:buFontTx/>
                <a:buChar char="-"/>
              </a:pPr>
              <a:r>
                <a:rPr lang="el-GR" sz="1500" b="1" dirty="0" smtClean="0">
                  <a:solidFill>
                    <a:srgbClr val="7F7F7F"/>
                  </a:solidFill>
                  <a:latin typeface="Calibri" charset="0"/>
                  <a:cs typeface="Calibri" charset="0"/>
                </a:rPr>
                <a:t> Συμβατότητα </a:t>
              </a:r>
              <a:r>
                <a:rPr lang="el-GR" sz="1500" dirty="0">
                  <a:solidFill>
                    <a:srgbClr val="7F7F7F"/>
                  </a:solidFill>
                  <a:latin typeface="Calibri" charset="0"/>
                  <a:cs typeface="Calibri" charset="0"/>
                </a:rPr>
                <a:t>με το </a:t>
              </a:r>
              <a:br>
                <a:rPr lang="el-GR" sz="1500" dirty="0">
                  <a:solidFill>
                    <a:srgbClr val="7F7F7F"/>
                  </a:solidFill>
                  <a:latin typeface="Calibri" charset="0"/>
                  <a:cs typeface="Calibri" charset="0"/>
                </a:rPr>
              </a:br>
              <a:r>
                <a:rPr lang="el-GR" sz="1500" dirty="0">
                  <a:solidFill>
                    <a:srgbClr val="7F7F7F"/>
                  </a:solidFill>
                  <a:latin typeface="Calibri" charset="0"/>
                  <a:cs typeface="Calibri" charset="0"/>
                </a:rPr>
                <a:t>εννοιολογικό πλαίσιο </a:t>
              </a:r>
              <a:r>
                <a:rPr lang="en-US" sz="1500" dirty="0">
                  <a:solidFill>
                    <a:srgbClr val="7F7F7F"/>
                  </a:solidFill>
                  <a:latin typeface="Calibri" charset="0"/>
                  <a:cs typeface="Calibri" charset="0"/>
                </a:rPr>
                <a:t>ESA</a:t>
              </a:r>
              <a:r>
                <a:rPr lang="el-GR" sz="1500" dirty="0">
                  <a:solidFill>
                    <a:srgbClr val="7F7F7F"/>
                  </a:solidFill>
                  <a:latin typeface="Calibri" charset="0"/>
                  <a:cs typeface="Calibri" charset="0"/>
                </a:rPr>
                <a:t> 2010</a:t>
              </a:r>
            </a:p>
          </p:txBody>
        </p:sp>
        <p:sp>
          <p:nvSpPr>
            <p:cNvPr id="36" name="Right Triangle 35"/>
            <p:cNvSpPr/>
            <p:nvPr/>
          </p:nvSpPr>
          <p:spPr bwMode="auto">
            <a:xfrm rot="13500000">
              <a:off x="412073" y="3163943"/>
              <a:ext cx="319166" cy="319109"/>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3" name="Group 36"/>
          <p:cNvGrpSpPr>
            <a:grpSpLocks/>
          </p:cNvGrpSpPr>
          <p:nvPr/>
        </p:nvGrpSpPr>
        <p:grpSpPr bwMode="auto">
          <a:xfrm>
            <a:off x="3617913" y="3242890"/>
            <a:ext cx="3027362" cy="554037"/>
            <a:chOff x="412101" y="3034768"/>
            <a:chExt cx="3027347" cy="553998"/>
          </a:xfrm>
        </p:grpSpPr>
        <p:sp>
          <p:nvSpPr>
            <p:cNvPr id="38" name="TextBox 37"/>
            <p:cNvSpPr txBox="1"/>
            <p:nvPr/>
          </p:nvSpPr>
          <p:spPr bwMode="auto">
            <a:xfrm>
              <a:off x="805799" y="3034768"/>
              <a:ext cx="2633649" cy="553998"/>
            </a:xfrm>
            <a:prstGeom prst="rect">
              <a:avLst/>
            </a:prstGeom>
            <a:noFill/>
          </p:spPr>
          <p:txBody>
            <a:bodyPr wrap="none">
              <a:spAutoFit/>
            </a:bodyPr>
            <a:lstStyle/>
            <a:p>
              <a:r>
                <a:rPr lang="el-GR" sz="1500" b="1" dirty="0">
                  <a:solidFill>
                    <a:srgbClr val="7F7F7F"/>
                  </a:solidFill>
                  <a:latin typeface="Calibri" charset="0"/>
                  <a:cs typeface="Calibri" charset="0"/>
                </a:rPr>
                <a:t>Επεξηγήσεις και </a:t>
              </a:r>
              <a:r>
                <a:rPr lang="el-GR" sz="1500" b="1" dirty="0" smtClean="0">
                  <a:solidFill>
                    <a:srgbClr val="7F7F7F"/>
                  </a:solidFill>
                  <a:latin typeface="Calibri" charset="0"/>
                  <a:cs typeface="Calibri" charset="0"/>
                </a:rPr>
                <a:t>διευκρινίσεις </a:t>
              </a:r>
              <a:r>
                <a:rPr lang="el-GR" sz="1500" b="1" dirty="0">
                  <a:solidFill>
                    <a:srgbClr val="7F7F7F"/>
                  </a:solidFill>
                  <a:latin typeface="Calibri" charset="0"/>
                  <a:cs typeface="Calibri" charset="0"/>
                </a:rPr>
                <a:t/>
              </a:r>
              <a:br>
                <a:rPr lang="el-GR" sz="1500" b="1" dirty="0">
                  <a:solidFill>
                    <a:srgbClr val="7F7F7F"/>
                  </a:solidFill>
                  <a:latin typeface="Calibri" charset="0"/>
                  <a:cs typeface="Calibri" charset="0"/>
                </a:rPr>
              </a:br>
              <a:r>
                <a:rPr lang="el-GR" sz="1500" b="1" dirty="0">
                  <a:solidFill>
                    <a:srgbClr val="7F7F7F"/>
                  </a:solidFill>
                  <a:latin typeface="Calibri" charset="0"/>
                  <a:cs typeface="Calibri" charset="0"/>
                </a:rPr>
                <a:t>από τους παρόχους</a:t>
              </a:r>
            </a:p>
          </p:txBody>
        </p:sp>
        <p:sp>
          <p:nvSpPr>
            <p:cNvPr id="39" name="Right Triangle 38"/>
            <p:cNvSpPr/>
            <p:nvPr/>
          </p:nvSpPr>
          <p:spPr bwMode="auto">
            <a:xfrm rot="13500000">
              <a:off x="412905" y="3164129"/>
              <a:ext cx="317478" cy="319085"/>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6" name="Group 39"/>
          <p:cNvGrpSpPr>
            <a:grpSpLocks/>
          </p:cNvGrpSpPr>
          <p:nvPr/>
        </p:nvGrpSpPr>
        <p:grpSpPr bwMode="auto">
          <a:xfrm>
            <a:off x="3617913" y="4510088"/>
            <a:ext cx="3549646" cy="1990288"/>
            <a:chOff x="412101" y="3034768"/>
            <a:chExt cx="3549455" cy="1991227"/>
          </a:xfrm>
        </p:grpSpPr>
        <p:sp>
          <p:nvSpPr>
            <p:cNvPr id="46100" name="TextBox 40"/>
            <p:cNvSpPr txBox="1">
              <a:spLocks noChangeArrowheads="1"/>
            </p:cNvSpPr>
            <p:nvPr/>
          </p:nvSpPr>
          <p:spPr bwMode="auto">
            <a:xfrm>
              <a:off x="758160" y="3034768"/>
              <a:ext cx="3203396" cy="1991227"/>
            </a:xfrm>
            <a:prstGeom prst="rect">
              <a:avLst/>
            </a:prstGeom>
            <a:noFill/>
            <a:ln w="9525">
              <a:noFill/>
              <a:miter lim="800000"/>
              <a:headEnd/>
              <a:tailEnd/>
            </a:ln>
          </p:spPr>
          <p:txBody>
            <a:bodyPr wrap="none">
              <a:spAutoFit/>
            </a:bodyPr>
            <a:lstStyle/>
            <a:p>
              <a:pPr algn="just"/>
              <a:r>
                <a:rPr lang="el-GR" sz="1500" b="1" dirty="0">
                  <a:solidFill>
                    <a:srgbClr val="7F7F7F"/>
                  </a:solidFill>
                  <a:latin typeface="Calibri" charset="0"/>
                  <a:cs typeface="Calibri" charset="0"/>
                </a:rPr>
                <a:t>Τήρηση των αρχών του </a:t>
              </a:r>
              <a:br>
                <a:rPr lang="el-GR" sz="1500" b="1" dirty="0">
                  <a:solidFill>
                    <a:srgbClr val="7F7F7F"/>
                  </a:solidFill>
                  <a:latin typeface="Calibri" charset="0"/>
                  <a:cs typeface="Calibri" charset="0"/>
                </a:rPr>
              </a:br>
              <a:r>
                <a:rPr lang="el-GR" sz="1500" b="1" dirty="0">
                  <a:solidFill>
                    <a:srgbClr val="7F7F7F"/>
                  </a:solidFill>
                  <a:latin typeface="Calibri" charset="0"/>
                  <a:cs typeface="Calibri" charset="0"/>
                </a:rPr>
                <a:t>Κώδικα Ορθής Πρακτικής</a:t>
              </a:r>
            </a:p>
            <a:p>
              <a:pPr algn="just">
                <a:lnSpc>
                  <a:spcPts val="1600"/>
                </a:lnSpc>
                <a:buFont typeface="Arial" charset="0"/>
                <a:buChar char="•"/>
              </a:pPr>
              <a:r>
                <a:rPr lang="el-GR" sz="1500" b="1" dirty="0">
                  <a:solidFill>
                    <a:srgbClr val="7F7F7F"/>
                  </a:solidFill>
                  <a:latin typeface="Calibri" charset="0"/>
                  <a:cs typeface="Calibri" charset="0"/>
                </a:rPr>
                <a:t> </a:t>
              </a:r>
              <a:r>
                <a:rPr lang="el-GR" sz="1500" b="1" dirty="0" smtClean="0">
                  <a:solidFill>
                    <a:srgbClr val="7F7F7F"/>
                  </a:solidFill>
                  <a:latin typeface="Calibri" charset="0"/>
                  <a:cs typeface="Calibri" charset="0"/>
                </a:rPr>
                <a:t> </a:t>
              </a:r>
              <a:r>
                <a:rPr lang="el-GR" sz="1500" dirty="0" smtClean="0">
                  <a:solidFill>
                    <a:srgbClr val="7F7F7F"/>
                  </a:solidFill>
                  <a:latin typeface="Calibri" charset="0"/>
                </a:rPr>
                <a:t>επαγγελματική </a:t>
              </a:r>
              <a:r>
                <a:rPr lang="el-GR" sz="1500" dirty="0">
                  <a:solidFill>
                    <a:srgbClr val="7F7F7F"/>
                  </a:solidFill>
                  <a:latin typeface="Calibri" charset="0"/>
                </a:rPr>
                <a:t>ανεξαρτησία</a:t>
              </a:r>
            </a:p>
            <a:p>
              <a:pPr algn="just">
                <a:lnSpc>
                  <a:spcPts val="1600"/>
                </a:lnSpc>
                <a:buFont typeface="Arial" charset="0"/>
                <a:buChar char="•"/>
              </a:pPr>
              <a:r>
                <a:rPr lang="el-GR" sz="1500" dirty="0">
                  <a:solidFill>
                    <a:srgbClr val="7F7F7F"/>
                  </a:solidFill>
                  <a:latin typeface="Calibri" charset="0"/>
                </a:rPr>
                <a:t> </a:t>
              </a:r>
              <a:r>
                <a:rPr lang="el-GR" sz="1500" dirty="0" smtClean="0">
                  <a:solidFill>
                    <a:srgbClr val="7F7F7F"/>
                  </a:solidFill>
                  <a:latin typeface="Calibri" charset="0"/>
                </a:rPr>
                <a:t> δέσμευση </a:t>
              </a:r>
              <a:r>
                <a:rPr lang="el-GR" sz="1500" dirty="0">
                  <a:solidFill>
                    <a:srgbClr val="7F7F7F"/>
                  </a:solidFill>
                  <a:latin typeface="Calibri" charset="0"/>
                </a:rPr>
                <a:t>για την ποιότητα</a:t>
              </a:r>
            </a:p>
            <a:p>
              <a:pPr algn="just">
                <a:lnSpc>
                  <a:spcPts val="1600"/>
                </a:lnSpc>
                <a:buFont typeface="Arial" charset="0"/>
                <a:buChar char="•"/>
              </a:pPr>
              <a:r>
                <a:rPr lang="el-GR" sz="1500" dirty="0" smtClean="0">
                  <a:solidFill>
                    <a:srgbClr val="7F7F7F"/>
                  </a:solidFill>
                  <a:latin typeface="Calibri" charset="0"/>
                </a:rPr>
                <a:t>  </a:t>
              </a:r>
              <a:r>
                <a:rPr lang="el-GR" sz="1500" dirty="0">
                  <a:solidFill>
                    <a:srgbClr val="7F7F7F"/>
                  </a:solidFill>
                  <a:latin typeface="Calibri" charset="0"/>
                </a:rPr>
                <a:t>αμεροληψία και αντικειμενικότητα</a:t>
              </a:r>
            </a:p>
            <a:p>
              <a:pPr algn="just">
                <a:lnSpc>
                  <a:spcPts val="1600"/>
                </a:lnSpc>
                <a:buFont typeface="Arial" charset="0"/>
                <a:buChar char="•"/>
              </a:pPr>
              <a:r>
                <a:rPr lang="el-GR" sz="1500" dirty="0" smtClean="0">
                  <a:solidFill>
                    <a:srgbClr val="7F7F7F"/>
                  </a:solidFill>
                  <a:latin typeface="Calibri" charset="0"/>
                </a:rPr>
                <a:t>  </a:t>
              </a:r>
              <a:r>
                <a:rPr lang="el-GR" sz="1500" dirty="0">
                  <a:solidFill>
                    <a:srgbClr val="7F7F7F"/>
                  </a:solidFill>
                  <a:latin typeface="Calibri" charset="0"/>
                </a:rPr>
                <a:t>ορθή μεθοδολογία με βάση το</a:t>
              </a:r>
              <a:br>
                <a:rPr lang="el-GR" sz="1500" dirty="0">
                  <a:solidFill>
                    <a:srgbClr val="7F7F7F"/>
                  </a:solidFill>
                  <a:latin typeface="Calibri" charset="0"/>
                </a:rPr>
              </a:br>
              <a:r>
                <a:rPr lang="el-GR" sz="1500" dirty="0">
                  <a:solidFill>
                    <a:srgbClr val="7F7F7F"/>
                  </a:solidFill>
                  <a:latin typeface="Calibri" charset="0"/>
                </a:rPr>
                <a:t>   πλαίσιο </a:t>
              </a:r>
              <a:r>
                <a:rPr lang="en-US" sz="1500" dirty="0">
                  <a:solidFill>
                    <a:srgbClr val="7F7F7F"/>
                  </a:solidFill>
                  <a:latin typeface="Calibri" charset="0"/>
                </a:rPr>
                <a:t>ESA 2010</a:t>
              </a:r>
              <a:endParaRPr lang="el-GR" sz="1500" dirty="0">
                <a:solidFill>
                  <a:srgbClr val="7F7F7F"/>
                </a:solidFill>
                <a:latin typeface="Calibri" charset="0"/>
              </a:endParaRPr>
            </a:p>
            <a:p>
              <a:pPr algn="just">
                <a:lnSpc>
                  <a:spcPts val="1600"/>
                </a:lnSpc>
                <a:buFont typeface="Arial" charset="0"/>
                <a:buChar char="•"/>
              </a:pPr>
              <a:r>
                <a:rPr lang="el-GR" sz="1500" dirty="0">
                  <a:solidFill>
                    <a:srgbClr val="7F7F7F"/>
                  </a:solidFill>
                  <a:latin typeface="Calibri" charset="0"/>
                </a:rPr>
                <a:t> </a:t>
              </a:r>
              <a:r>
                <a:rPr lang="el-GR" sz="1500" dirty="0" smtClean="0">
                  <a:solidFill>
                    <a:srgbClr val="7F7F7F"/>
                  </a:solidFill>
                  <a:latin typeface="Calibri" charset="0"/>
                </a:rPr>
                <a:t> κατάλληλες </a:t>
              </a:r>
              <a:r>
                <a:rPr lang="el-GR" sz="1500" dirty="0">
                  <a:solidFill>
                    <a:srgbClr val="7F7F7F"/>
                  </a:solidFill>
                  <a:latin typeface="Calibri" charset="0"/>
                </a:rPr>
                <a:t>στατιστικές διαδικασίες </a:t>
              </a:r>
            </a:p>
            <a:p>
              <a:pPr algn="just">
                <a:lnSpc>
                  <a:spcPts val="1600"/>
                </a:lnSpc>
                <a:buFont typeface="Arial" charset="0"/>
                <a:buChar char="•"/>
              </a:pPr>
              <a:r>
                <a:rPr lang="el-GR" sz="1500" dirty="0">
                  <a:solidFill>
                    <a:srgbClr val="7F7F7F"/>
                  </a:solidFill>
                  <a:latin typeface="Calibri" charset="0"/>
                </a:rPr>
                <a:t> </a:t>
              </a:r>
              <a:r>
                <a:rPr lang="el-GR" sz="1500" dirty="0" smtClean="0">
                  <a:solidFill>
                    <a:srgbClr val="7F7F7F"/>
                  </a:solidFill>
                  <a:latin typeface="Calibri" charset="0"/>
                </a:rPr>
                <a:t> ακρίβεια </a:t>
              </a:r>
              <a:r>
                <a:rPr lang="el-GR" sz="1500" dirty="0">
                  <a:solidFill>
                    <a:srgbClr val="7F7F7F"/>
                  </a:solidFill>
                  <a:latin typeface="Calibri" charset="0"/>
                </a:rPr>
                <a:t>και αξιοπιστία </a:t>
              </a:r>
              <a:endParaRPr lang="el-GR" sz="1500" b="1" dirty="0">
                <a:solidFill>
                  <a:srgbClr val="7F7F7F"/>
                </a:solidFill>
                <a:latin typeface="Calibri" charset="0"/>
                <a:cs typeface="Calibri" charset="0"/>
              </a:endParaRPr>
            </a:p>
          </p:txBody>
        </p:sp>
        <p:sp>
          <p:nvSpPr>
            <p:cNvPr id="42" name="Right Triangle 41"/>
            <p:cNvSpPr/>
            <p:nvPr/>
          </p:nvSpPr>
          <p:spPr bwMode="auto">
            <a:xfrm rot="13500000">
              <a:off x="412811" y="3164294"/>
              <a:ext cx="317650" cy="319070"/>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7" name="Group 8"/>
          <p:cNvGrpSpPr>
            <a:grpSpLocks/>
          </p:cNvGrpSpPr>
          <p:nvPr/>
        </p:nvGrpSpPr>
        <p:grpSpPr bwMode="auto">
          <a:xfrm>
            <a:off x="6484938" y="2405063"/>
            <a:ext cx="3281362" cy="2806700"/>
            <a:chOff x="334801" y="1987099"/>
            <a:chExt cx="2427617" cy="2076746"/>
          </a:xfrm>
        </p:grpSpPr>
        <p:sp>
          <p:nvSpPr>
            <p:cNvPr id="46" name="Oval 45"/>
            <p:cNvSpPr>
              <a:spLocks noChangeArrowheads="1"/>
            </p:cNvSpPr>
            <p:nvPr/>
          </p:nvSpPr>
          <p:spPr bwMode="auto">
            <a:xfrm>
              <a:off x="498051" y="1987099"/>
              <a:ext cx="2075278" cy="2076746"/>
            </a:xfrm>
            <a:prstGeom prst="ellipse">
              <a:avLst/>
            </a:prstGeom>
            <a:solidFill>
              <a:srgbClr val="FFCC00"/>
            </a:solidFill>
            <a:ln w="53975">
              <a:solidFill>
                <a:schemeClr val="bg1"/>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47" name="Rectangle 58"/>
            <p:cNvSpPr>
              <a:spLocks noChangeArrowheads="1"/>
            </p:cNvSpPr>
            <p:nvPr/>
          </p:nvSpPr>
          <p:spPr bwMode="auto">
            <a:xfrm>
              <a:off x="334801" y="2416966"/>
              <a:ext cx="2427617" cy="1112089"/>
            </a:xfrm>
            <a:prstGeom prst="rect">
              <a:avLst/>
            </a:prstGeom>
            <a:noFill/>
            <a:ln w="9525">
              <a:noFill/>
              <a:miter lim="800000"/>
              <a:headEnd/>
              <a:tailEnd/>
            </a:ln>
          </p:spPr>
          <p:txBody>
            <a:bodyPr>
              <a:spAutoFit/>
            </a:bodyPr>
            <a:lstStyle/>
            <a:p>
              <a:pPr marL="0" lvl="1" algn="ctr">
                <a:lnSpc>
                  <a:spcPts val="2200"/>
                </a:lnSpc>
              </a:pPr>
              <a:r>
                <a:rPr lang="el-GR" b="1" dirty="0">
                  <a:solidFill>
                    <a:srgbClr val="595959"/>
                  </a:solidFill>
                  <a:latin typeface="Calibri" charset="0"/>
                </a:rPr>
                <a:t>Επεξεργασία στοιχείων</a:t>
              </a:r>
            </a:p>
            <a:p>
              <a:pPr marL="0" lvl="1" algn="ctr">
                <a:lnSpc>
                  <a:spcPts val="2200"/>
                </a:lnSpc>
              </a:pPr>
              <a:r>
                <a:rPr lang="el-GR" b="1" dirty="0">
                  <a:solidFill>
                    <a:srgbClr val="595959"/>
                  </a:solidFill>
                  <a:latin typeface="Calibri" charset="0"/>
                </a:rPr>
                <a:t>και </a:t>
              </a:r>
              <a:r>
                <a:rPr lang="el-GR" b="1" dirty="0" smtClean="0">
                  <a:solidFill>
                    <a:srgbClr val="595959"/>
                  </a:solidFill>
                  <a:latin typeface="Calibri" charset="0"/>
                </a:rPr>
                <a:t>αποτύπωση</a:t>
              </a:r>
              <a:br>
                <a:rPr lang="el-GR" b="1" dirty="0" smtClean="0">
                  <a:solidFill>
                    <a:srgbClr val="595959"/>
                  </a:solidFill>
                  <a:latin typeface="Calibri" charset="0"/>
                </a:rPr>
              </a:br>
              <a:r>
                <a:rPr lang="el-GR" b="1" dirty="0" smtClean="0">
                  <a:solidFill>
                    <a:srgbClr val="595959"/>
                  </a:solidFill>
                  <a:latin typeface="Calibri" charset="0"/>
                </a:rPr>
                <a:t>των μεγεθών </a:t>
              </a:r>
              <a:r>
                <a:rPr lang="en-US" b="1" dirty="0">
                  <a:solidFill>
                    <a:srgbClr val="595959"/>
                  </a:solidFill>
                  <a:latin typeface="Calibri" charset="0"/>
                </a:rPr>
                <a:t/>
              </a:r>
              <a:br>
                <a:rPr lang="en-US" b="1" dirty="0">
                  <a:solidFill>
                    <a:srgbClr val="595959"/>
                  </a:solidFill>
                  <a:latin typeface="Calibri" charset="0"/>
                </a:rPr>
              </a:br>
              <a:r>
                <a:rPr lang="el-GR" b="1" dirty="0">
                  <a:solidFill>
                    <a:srgbClr val="595959"/>
                  </a:solidFill>
                  <a:latin typeface="Calibri" charset="0"/>
                </a:rPr>
                <a:t>σε </a:t>
              </a:r>
              <a:r>
                <a:rPr lang="el-GR" b="1" dirty="0" smtClean="0">
                  <a:solidFill>
                    <a:srgbClr val="595959"/>
                  </a:solidFill>
                  <a:latin typeface="Calibri" charset="0"/>
                </a:rPr>
                <a:t>πίνακες, με βάση τις απαιτήσεις </a:t>
              </a:r>
              <a:r>
                <a:rPr lang="el-GR" b="1" dirty="0">
                  <a:solidFill>
                    <a:srgbClr val="595959"/>
                  </a:solidFill>
                  <a:latin typeface="Calibri" charset="0"/>
                </a:rPr>
                <a:t>του </a:t>
              </a:r>
              <a:r>
                <a:rPr lang="en-US" b="1" dirty="0">
                  <a:solidFill>
                    <a:srgbClr val="595959"/>
                  </a:solidFill>
                  <a:latin typeface="Calibri" charset="0"/>
                </a:rPr>
                <a:t>ESA 2010</a:t>
              </a:r>
              <a:endParaRPr lang="en-US" sz="2600" dirty="0">
                <a:solidFill>
                  <a:srgbClr val="595959"/>
                </a:solidFill>
                <a:latin typeface="Calibri" charset="0"/>
              </a:endParaRPr>
            </a:p>
          </p:txBody>
        </p:sp>
      </p:grpSp>
      <p:sp>
        <p:nvSpPr>
          <p:cNvPr id="48" name="Right Triangle 47"/>
          <p:cNvSpPr>
            <a:spLocks noChangeArrowheads="1"/>
          </p:cNvSpPr>
          <p:nvPr/>
        </p:nvSpPr>
        <p:spPr bwMode="auto">
          <a:xfrm rot="-2700000">
            <a:off x="7681849" y="1766888"/>
            <a:ext cx="947738" cy="933450"/>
          </a:xfrm>
          <a:prstGeom prst="rtTriangle">
            <a:avLst/>
          </a:prstGeom>
          <a:solidFill>
            <a:srgbClr val="7F7F7F"/>
          </a:solidFill>
          <a:ln w="9525">
            <a:solidFill>
              <a:schemeClr val="bg1"/>
            </a:solidFill>
            <a:miter lim="800000"/>
            <a:headEnd/>
            <a:tailEnd/>
          </a:ln>
          <a:effectLst>
            <a:outerShdw dist="23000" dir="5400000" rotWithShape="0">
              <a:srgbClr val="808080">
                <a:alpha val="34998"/>
              </a:srgbClr>
            </a:outerShdw>
          </a:effectLst>
        </p:spPr>
        <p:txBody>
          <a:bodyPr/>
          <a:lstStyle/>
          <a:p>
            <a:pPr>
              <a:defRPr/>
            </a:pPr>
            <a:endParaRPr lang="el-GR"/>
          </a:p>
        </p:txBody>
      </p:sp>
      <p:sp>
        <p:nvSpPr>
          <p:cNvPr id="46097" name="Slide Number Placeholder 36"/>
          <p:cNvSpPr>
            <a:spLocks noGrp="1"/>
          </p:cNvSpPr>
          <p:nvPr>
            <p:ph type="sldNum" sz="quarter" idx="10"/>
          </p:nvPr>
        </p:nvSpPr>
        <p:spPr bwMode="auto">
          <a:noFill/>
          <a:ln>
            <a:miter lim="800000"/>
            <a:headEnd/>
            <a:tailEnd/>
          </a:ln>
        </p:spPr>
        <p:txBody>
          <a:bodyPr/>
          <a:lstStyle/>
          <a:p>
            <a:fld id="{63E9F6C1-933A-4E4A-BD74-1211493DD6D8}" type="slidenum">
              <a:rPr lang="en-US"/>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To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lide(from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lide(fromTop)">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slide(from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slide(from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slide(fromLeft)">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slide(from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slide(fromTop)">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1"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slide(fromTop)">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8"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ΜΝΗΜΟΝΙΑ ΣΥΝΕΡΓΑΣΙΑΣ</a:t>
            </a:r>
            <a:endParaRPr lang="en-US" sz="2400" smtClean="0">
              <a:solidFill>
                <a:srgbClr val="595959"/>
              </a:solidFill>
            </a:endParaRPr>
          </a:p>
        </p:txBody>
      </p:sp>
      <p:grpSp>
        <p:nvGrpSpPr>
          <p:cNvPr id="2" name="Group 14"/>
          <p:cNvGrpSpPr>
            <a:grpSpLocks/>
          </p:cNvGrpSpPr>
          <p:nvPr/>
        </p:nvGrpSpPr>
        <p:grpSpPr bwMode="auto">
          <a:xfrm>
            <a:off x="2265363" y="1854200"/>
            <a:ext cx="2392362" cy="2006600"/>
            <a:chOff x="2265996" y="1769194"/>
            <a:chExt cx="2391866" cy="2006886"/>
          </a:xfrm>
        </p:grpSpPr>
        <p:pic>
          <p:nvPicPr>
            <p:cNvPr id="6" name="Picture 5" descr="Ανώνυμο-2.gif"/>
            <p:cNvPicPr>
              <a:picLocks noChangeAspect="1"/>
            </p:cNvPicPr>
            <p:nvPr/>
          </p:nvPicPr>
          <p:blipFill>
            <a:blip r:embed="rId2"/>
            <a:srcRect/>
            <a:stretch>
              <a:fillRect/>
            </a:stretch>
          </p:blipFill>
          <p:spPr bwMode="auto">
            <a:xfrm>
              <a:off x="2265996" y="1769194"/>
              <a:ext cx="2391866" cy="2006886"/>
            </a:xfrm>
            <a:prstGeom prst="rect">
              <a:avLst/>
            </a:prstGeom>
            <a:noFill/>
            <a:ln w="9525">
              <a:noFill/>
              <a:miter lim="800000"/>
              <a:headEnd/>
              <a:tailEnd/>
            </a:ln>
            <a:effectLst>
              <a:outerShdw dist="88900" dir="2700000" algn="tl" rotWithShape="0">
                <a:srgbClr val="7F7F7F">
                  <a:alpha val="50000"/>
                </a:srgbClr>
              </a:outerShdw>
            </a:effectLst>
          </p:spPr>
        </p:pic>
        <p:sp>
          <p:nvSpPr>
            <p:cNvPr id="47119" name="TextBox 10"/>
            <p:cNvSpPr txBox="1">
              <a:spLocks noChangeArrowheads="1"/>
            </p:cNvSpPr>
            <p:nvPr/>
          </p:nvSpPr>
          <p:spPr bwMode="auto">
            <a:xfrm>
              <a:off x="2729970" y="2446200"/>
              <a:ext cx="1253468" cy="523220"/>
            </a:xfrm>
            <a:prstGeom prst="rect">
              <a:avLst/>
            </a:prstGeom>
            <a:noFill/>
            <a:ln w="9525">
              <a:noFill/>
              <a:miter lim="800000"/>
              <a:headEnd/>
              <a:tailEnd/>
            </a:ln>
          </p:spPr>
          <p:txBody>
            <a:bodyPr wrap="none">
              <a:spAutoFit/>
            </a:bodyPr>
            <a:lstStyle/>
            <a:p>
              <a:r>
                <a:rPr lang="el-GR" sz="2800" b="1">
                  <a:solidFill>
                    <a:srgbClr val="595959"/>
                  </a:solidFill>
                  <a:latin typeface="Calibri" charset="0"/>
                  <a:cs typeface="Calibri" charset="0"/>
                </a:rPr>
                <a:t>ΕΛΣΤΑΤ</a:t>
              </a:r>
              <a:endParaRPr lang="en-US" sz="2800" b="1">
                <a:solidFill>
                  <a:srgbClr val="595959"/>
                </a:solidFill>
                <a:latin typeface="Calibri" charset="0"/>
                <a:cs typeface="Calibri" charset="0"/>
              </a:endParaRPr>
            </a:p>
          </p:txBody>
        </p:sp>
      </p:grpSp>
      <p:grpSp>
        <p:nvGrpSpPr>
          <p:cNvPr id="3" name="Group 17"/>
          <p:cNvGrpSpPr>
            <a:grpSpLocks/>
          </p:cNvGrpSpPr>
          <p:nvPr/>
        </p:nvGrpSpPr>
        <p:grpSpPr bwMode="auto">
          <a:xfrm>
            <a:off x="4835525" y="3970338"/>
            <a:ext cx="2390775" cy="2005012"/>
            <a:chOff x="4836246" y="3886147"/>
            <a:chExt cx="2389479" cy="2004883"/>
          </a:xfrm>
        </p:grpSpPr>
        <p:pic>
          <p:nvPicPr>
            <p:cNvPr id="9" name="Picture 8" descr="Ανώνυμο-5.gif"/>
            <p:cNvPicPr>
              <a:picLocks noChangeAspect="1"/>
            </p:cNvPicPr>
            <p:nvPr/>
          </p:nvPicPr>
          <p:blipFill>
            <a:blip r:embed="rId3"/>
            <a:srcRect/>
            <a:stretch>
              <a:fillRect/>
            </a:stretch>
          </p:blipFill>
          <p:spPr bwMode="auto">
            <a:xfrm>
              <a:off x="4836246" y="3886147"/>
              <a:ext cx="2389479" cy="2004883"/>
            </a:xfrm>
            <a:prstGeom prst="rect">
              <a:avLst/>
            </a:prstGeom>
            <a:noFill/>
            <a:ln w="9525">
              <a:noFill/>
              <a:miter lim="800000"/>
              <a:headEnd/>
              <a:tailEnd/>
            </a:ln>
            <a:effectLst>
              <a:outerShdw dist="76201" dir="2700000" algn="tl" rotWithShape="0">
                <a:srgbClr val="7F7F7F">
                  <a:alpha val="50000"/>
                </a:srgbClr>
              </a:outerShdw>
            </a:effectLst>
          </p:spPr>
        </p:pic>
        <p:sp>
          <p:nvSpPr>
            <p:cNvPr id="47117" name="TextBox 11"/>
            <p:cNvSpPr txBox="1">
              <a:spLocks noChangeArrowheads="1"/>
            </p:cNvSpPr>
            <p:nvPr/>
          </p:nvSpPr>
          <p:spPr bwMode="auto">
            <a:xfrm>
              <a:off x="5343526" y="4673600"/>
              <a:ext cx="1856798" cy="523220"/>
            </a:xfrm>
            <a:prstGeom prst="rect">
              <a:avLst/>
            </a:prstGeom>
            <a:noFill/>
            <a:ln w="9525">
              <a:noFill/>
              <a:miter lim="800000"/>
              <a:headEnd/>
              <a:tailEnd/>
            </a:ln>
          </p:spPr>
          <p:txBody>
            <a:bodyPr wrap="none">
              <a:spAutoFit/>
            </a:bodyPr>
            <a:lstStyle/>
            <a:p>
              <a:r>
                <a:rPr lang="el-GR" sz="2800" b="1">
                  <a:solidFill>
                    <a:srgbClr val="595959"/>
                  </a:solidFill>
                  <a:latin typeface="Calibri" charset="0"/>
                  <a:cs typeface="Calibri" charset="0"/>
                </a:rPr>
                <a:t>ΥΠΟΥΡΓΕΙΑ</a:t>
              </a:r>
              <a:endParaRPr lang="en-US" sz="2800" b="1">
                <a:solidFill>
                  <a:srgbClr val="595959"/>
                </a:solidFill>
                <a:latin typeface="Calibri" charset="0"/>
                <a:cs typeface="Calibri" charset="0"/>
              </a:endParaRPr>
            </a:p>
          </p:txBody>
        </p:sp>
      </p:grpSp>
      <p:grpSp>
        <p:nvGrpSpPr>
          <p:cNvPr id="4" name="Group 15"/>
          <p:cNvGrpSpPr>
            <a:grpSpLocks/>
          </p:cNvGrpSpPr>
          <p:nvPr/>
        </p:nvGrpSpPr>
        <p:grpSpPr bwMode="auto">
          <a:xfrm>
            <a:off x="4356100" y="1854200"/>
            <a:ext cx="2905125" cy="2478088"/>
            <a:chOff x="4355526" y="1769194"/>
            <a:chExt cx="2906486" cy="2478154"/>
          </a:xfrm>
        </p:grpSpPr>
        <p:pic>
          <p:nvPicPr>
            <p:cNvPr id="7" name="Picture 6" descr="Ανώνυμο-3.gif"/>
            <p:cNvPicPr>
              <a:picLocks noChangeAspect="1"/>
            </p:cNvPicPr>
            <p:nvPr/>
          </p:nvPicPr>
          <p:blipFill>
            <a:blip r:embed="rId4"/>
            <a:srcRect/>
            <a:stretch>
              <a:fillRect/>
            </a:stretch>
          </p:blipFill>
          <p:spPr bwMode="auto">
            <a:xfrm>
              <a:off x="4355526" y="1769194"/>
              <a:ext cx="2869957" cy="2478154"/>
            </a:xfrm>
            <a:prstGeom prst="rect">
              <a:avLst/>
            </a:prstGeom>
            <a:noFill/>
            <a:ln w="9525">
              <a:noFill/>
              <a:miter lim="800000"/>
              <a:headEnd/>
              <a:tailEnd/>
            </a:ln>
            <a:effectLst>
              <a:outerShdw dist="76201" dir="2700000" algn="tl" rotWithShape="0">
                <a:srgbClr val="595959">
                  <a:alpha val="50000"/>
                </a:srgbClr>
              </a:outerShdw>
            </a:effectLst>
          </p:spPr>
        </p:pic>
        <p:sp>
          <p:nvSpPr>
            <p:cNvPr id="47115" name="TextBox 12"/>
            <p:cNvSpPr txBox="1">
              <a:spLocks noChangeArrowheads="1"/>
            </p:cNvSpPr>
            <p:nvPr/>
          </p:nvSpPr>
          <p:spPr bwMode="auto">
            <a:xfrm>
              <a:off x="4545854" y="2446200"/>
              <a:ext cx="2716158" cy="830997"/>
            </a:xfrm>
            <a:prstGeom prst="rect">
              <a:avLst/>
            </a:prstGeom>
            <a:noFill/>
            <a:ln w="9525">
              <a:noFill/>
              <a:miter lim="800000"/>
              <a:headEnd/>
              <a:tailEnd/>
            </a:ln>
          </p:spPr>
          <p:txBody>
            <a:bodyPr wrap="none">
              <a:spAutoFit/>
            </a:bodyPr>
            <a:lstStyle/>
            <a:p>
              <a:pPr algn="ctr"/>
              <a:r>
                <a:rPr lang="el-GR" sz="2400" b="1">
                  <a:solidFill>
                    <a:srgbClr val="F3C830"/>
                  </a:solidFill>
                  <a:latin typeface="Calibri" charset="0"/>
                  <a:cs typeface="Calibri" charset="0"/>
                </a:rPr>
                <a:t>ΓΕΝΙΚΟ ΛΟΓΙΣΤΗΡΙΟ</a:t>
              </a:r>
            </a:p>
            <a:p>
              <a:pPr algn="ctr"/>
              <a:r>
                <a:rPr lang="el-GR" sz="2400" b="1">
                  <a:solidFill>
                    <a:srgbClr val="F3C830"/>
                  </a:solidFill>
                  <a:latin typeface="Calibri" charset="0"/>
                  <a:cs typeface="Calibri" charset="0"/>
                </a:rPr>
                <a:t>ΤΟΥ ΚΡΑΤΟΥΣ</a:t>
              </a:r>
              <a:endParaRPr lang="en-US" sz="2400" b="1">
                <a:solidFill>
                  <a:srgbClr val="F3C830"/>
                </a:solidFill>
                <a:latin typeface="Calibri" charset="0"/>
                <a:cs typeface="Calibri" charset="0"/>
              </a:endParaRPr>
            </a:p>
          </p:txBody>
        </p:sp>
      </p:grpSp>
      <p:grpSp>
        <p:nvGrpSpPr>
          <p:cNvPr id="5" name="Group 16"/>
          <p:cNvGrpSpPr>
            <a:grpSpLocks/>
          </p:cNvGrpSpPr>
          <p:nvPr/>
        </p:nvGrpSpPr>
        <p:grpSpPr bwMode="auto">
          <a:xfrm>
            <a:off x="2265363" y="3543300"/>
            <a:ext cx="2811462" cy="2425700"/>
            <a:chOff x="2265996" y="3457859"/>
            <a:chExt cx="2810345" cy="2426475"/>
          </a:xfrm>
        </p:grpSpPr>
        <p:pic>
          <p:nvPicPr>
            <p:cNvPr id="10" name="Picture 9" descr="Ανώνυμο-4.gif"/>
            <p:cNvPicPr>
              <a:picLocks noChangeAspect="1"/>
            </p:cNvPicPr>
            <p:nvPr/>
          </p:nvPicPr>
          <p:blipFill>
            <a:blip r:embed="rId5"/>
            <a:srcRect/>
            <a:stretch>
              <a:fillRect/>
            </a:stretch>
          </p:blipFill>
          <p:spPr bwMode="auto">
            <a:xfrm>
              <a:off x="2265996" y="3457859"/>
              <a:ext cx="2810345" cy="2426475"/>
            </a:xfrm>
            <a:prstGeom prst="rect">
              <a:avLst/>
            </a:prstGeom>
            <a:noFill/>
            <a:ln w="9525">
              <a:noFill/>
              <a:miter lim="800000"/>
              <a:headEnd/>
              <a:tailEnd/>
            </a:ln>
            <a:effectLst>
              <a:outerShdw dist="76201" dir="2700000" algn="tl" rotWithShape="0">
                <a:srgbClr val="808080">
                  <a:alpha val="50000"/>
                </a:srgbClr>
              </a:outerShdw>
            </a:effectLst>
          </p:spPr>
        </p:pic>
        <p:sp>
          <p:nvSpPr>
            <p:cNvPr id="47113" name="TextBox 13"/>
            <p:cNvSpPr txBox="1">
              <a:spLocks noChangeArrowheads="1"/>
            </p:cNvSpPr>
            <p:nvPr/>
          </p:nvSpPr>
          <p:spPr bwMode="auto">
            <a:xfrm>
              <a:off x="2642769" y="4512049"/>
              <a:ext cx="1903085" cy="830997"/>
            </a:xfrm>
            <a:prstGeom prst="rect">
              <a:avLst/>
            </a:prstGeom>
            <a:noFill/>
            <a:ln w="9525">
              <a:noFill/>
              <a:miter lim="800000"/>
              <a:headEnd/>
              <a:tailEnd/>
            </a:ln>
          </p:spPr>
          <p:txBody>
            <a:bodyPr wrap="none">
              <a:spAutoFit/>
            </a:bodyPr>
            <a:lstStyle/>
            <a:p>
              <a:pPr algn="ctr"/>
              <a:r>
                <a:rPr lang="el-GR" sz="2400" b="1">
                  <a:solidFill>
                    <a:srgbClr val="F3C830"/>
                  </a:solidFill>
                  <a:latin typeface="Calibri" charset="0"/>
                  <a:cs typeface="Calibri" charset="0"/>
                </a:rPr>
                <a:t>ΤΡΑΠΕΖΑ ΤΗΣ</a:t>
              </a:r>
            </a:p>
            <a:p>
              <a:pPr algn="ctr"/>
              <a:r>
                <a:rPr lang="el-GR" sz="2400" b="1">
                  <a:solidFill>
                    <a:srgbClr val="F3C830"/>
                  </a:solidFill>
                  <a:latin typeface="Calibri" charset="0"/>
                  <a:cs typeface="Calibri" charset="0"/>
                </a:rPr>
                <a:t>ΕΛΛΑΔΟΣ</a:t>
              </a:r>
              <a:endParaRPr lang="en-US" sz="2400" b="1">
                <a:solidFill>
                  <a:srgbClr val="F3C830"/>
                </a:solidFill>
                <a:latin typeface="Calibri" charset="0"/>
                <a:cs typeface="Calibri" charset="0"/>
              </a:endParaRPr>
            </a:p>
          </p:txBody>
        </p:sp>
      </p:grpSp>
      <p:sp>
        <p:nvSpPr>
          <p:cNvPr id="47111" name="Slide Number Placeholder 14"/>
          <p:cNvSpPr>
            <a:spLocks noGrp="1"/>
          </p:cNvSpPr>
          <p:nvPr>
            <p:ph type="sldNum" sz="quarter" idx="10"/>
          </p:nvPr>
        </p:nvSpPr>
        <p:spPr bwMode="auto">
          <a:noFill/>
          <a:ln>
            <a:miter lim="800000"/>
            <a:headEnd/>
            <a:tailEnd/>
          </a:ln>
        </p:spPr>
        <p:txBody>
          <a:bodyPr/>
          <a:lstStyle/>
          <a:p>
            <a:fld id="{3870B37E-D751-420F-ACFE-F477AC4A6E3B}" type="slidenum">
              <a:rPr lang="en-US"/>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To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lide(fromRigh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ΔΗΜΟΣΙΟΝΟΜΙΚΕΣ ΠΡΟΣΑΡΜΟΓΕΣ</a:t>
            </a:r>
            <a:endParaRPr lang="en-US" sz="2400" smtClean="0">
              <a:solidFill>
                <a:srgbClr val="595959"/>
              </a:solidFill>
            </a:endParaRPr>
          </a:p>
        </p:txBody>
      </p:sp>
      <p:grpSp>
        <p:nvGrpSpPr>
          <p:cNvPr id="2" name="Group 12"/>
          <p:cNvGrpSpPr>
            <a:grpSpLocks/>
          </p:cNvGrpSpPr>
          <p:nvPr/>
        </p:nvGrpSpPr>
        <p:grpSpPr bwMode="auto">
          <a:xfrm>
            <a:off x="569913" y="2213547"/>
            <a:ext cx="8782050" cy="923925"/>
            <a:chOff x="569913" y="2171733"/>
            <a:chExt cx="8782050" cy="923330"/>
          </a:xfrm>
        </p:grpSpPr>
        <p:sp>
          <p:nvSpPr>
            <p:cNvPr id="5" name="Right Arrow 4"/>
            <p:cNvSpPr/>
            <p:nvPr/>
          </p:nvSpPr>
          <p:spPr>
            <a:xfrm>
              <a:off x="569913" y="2252073"/>
              <a:ext cx="795337" cy="713915"/>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6"/>
            <p:cNvSpPr txBox="1"/>
            <p:nvPr/>
          </p:nvSpPr>
          <p:spPr>
            <a:xfrm>
              <a:off x="1365250" y="2171733"/>
              <a:ext cx="7986713" cy="923330"/>
            </a:xfrm>
            <a:prstGeom prst="rect">
              <a:avLst/>
            </a:prstGeom>
            <a:noFill/>
          </p:spPr>
          <p:txBody>
            <a:bodyPr>
              <a:spAutoFit/>
            </a:bodyPr>
            <a:lstStyle/>
            <a:p>
              <a:r>
                <a:rPr lang="el-GR" dirty="0">
                  <a:solidFill>
                    <a:srgbClr val="595959"/>
                  </a:solidFill>
                  <a:latin typeface="Calibri" charset="0"/>
                </a:rPr>
                <a:t>Η λογιστική σε δεδουλευμένη βάση καταγράφει τις ροές κατά </a:t>
              </a:r>
              <a:r>
                <a:rPr lang="el-GR" dirty="0" smtClean="0">
                  <a:solidFill>
                    <a:srgbClr val="595959"/>
                  </a:solidFill>
                  <a:latin typeface="Calibri" charset="0"/>
                </a:rPr>
                <a:t>το </a:t>
              </a:r>
              <a:r>
                <a:rPr lang="el-GR" dirty="0">
                  <a:solidFill>
                    <a:srgbClr val="595959"/>
                  </a:solidFill>
                  <a:latin typeface="Calibri" charset="0"/>
                </a:rPr>
                <a:t>χρόνο δημιουργίας, μετασχηματισμού, ανταλλαγής, μεταβίβασης ή απόσβεσης της οικονομικής αξίας. </a:t>
              </a:r>
              <a:endParaRPr lang="en-US" dirty="0">
                <a:solidFill>
                  <a:srgbClr val="595959"/>
                </a:solidFill>
                <a:latin typeface="Calibri" charset="0"/>
                <a:cs typeface="Calibri" charset="0"/>
              </a:endParaRPr>
            </a:p>
          </p:txBody>
        </p:sp>
      </p:grpSp>
      <p:grpSp>
        <p:nvGrpSpPr>
          <p:cNvPr id="3" name="Group 13"/>
          <p:cNvGrpSpPr>
            <a:grpSpLocks/>
          </p:cNvGrpSpPr>
          <p:nvPr/>
        </p:nvGrpSpPr>
        <p:grpSpPr bwMode="auto">
          <a:xfrm>
            <a:off x="569913" y="3316859"/>
            <a:ext cx="8782050" cy="922338"/>
            <a:chOff x="569913" y="3080877"/>
            <a:chExt cx="8782050" cy="923330"/>
          </a:xfrm>
        </p:grpSpPr>
        <p:sp>
          <p:nvSpPr>
            <p:cNvPr id="8" name="Right Arrow 7"/>
            <p:cNvSpPr/>
            <p:nvPr/>
          </p:nvSpPr>
          <p:spPr>
            <a:xfrm>
              <a:off x="569913" y="3161355"/>
              <a:ext cx="795337" cy="713555"/>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44" name="TextBox 8"/>
            <p:cNvSpPr txBox="1">
              <a:spLocks noChangeArrowheads="1"/>
            </p:cNvSpPr>
            <p:nvPr/>
          </p:nvSpPr>
          <p:spPr bwMode="auto">
            <a:xfrm>
              <a:off x="1365251" y="3080877"/>
              <a:ext cx="7986712" cy="923330"/>
            </a:xfrm>
            <a:prstGeom prst="rect">
              <a:avLst/>
            </a:prstGeom>
            <a:noFill/>
            <a:ln w="9525">
              <a:noFill/>
              <a:miter lim="800000"/>
              <a:headEnd/>
              <a:tailEnd/>
            </a:ln>
          </p:spPr>
          <p:txBody>
            <a:bodyPr>
              <a:spAutoFit/>
            </a:bodyPr>
            <a:lstStyle/>
            <a:p>
              <a:r>
                <a:rPr lang="el-GR" dirty="0">
                  <a:solidFill>
                    <a:srgbClr val="595959"/>
                  </a:solidFill>
                  <a:latin typeface="Calibri" charset="0"/>
                </a:rPr>
                <a:t>Η καταγραφή αυτή διαφέρει από την καταγραφή σε ταμειακή </a:t>
              </a:r>
              <a:r>
                <a:rPr lang="el-GR" dirty="0" smtClean="0">
                  <a:solidFill>
                    <a:srgbClr val="595959"/>
                  </a:solidFill>
                  <a:latin typeface="Calibri" charset="0"/>
                </a:rPr>
                <a:t>βάση, </a:t>
              </a:r>
              <a:r>
                <a:rPr lang="el-GR" dirty="0">
                  <a:solidFill>
                    <a:srgbClr val="595959"/>
                  </a:solidFill>
                  <a:latin typeface="Calibri" charset="0"/>
                </a:rPr>
                <a:t>δηλαδή από την καταγραφή βάσει της ημερομηνίας κατά την οποία γίνονται απαιτητές οι πληρωμές.</a:t>
              </a:r>
            </a:p>
          </p:txBody>
        </p:sp>
      </p:grpSp>
      <p:grpSp>
        <p:nvGrpSpPr>
          <p:cNvPr id="4" name="Group 14"/>
          <p:cNvGrpSpPr>
            <a:grpSpLocks/>
          </p:cNvGrpSpPr>
          <p:nvPr/>
        </p:nvGrpSpPr>
        <p:grpSpPr bwMode="auto">
          <a:xfrm>
            <a:off x="569913" y="4394200"/>
            <a:ext cx="8782050" cy="714375"/>
            <a:chOff x="569913" y="4224867"/>
            <a:chExt cx="8782050" cy="714375"/>
          </a:xfrm>
        </p:grpSpPr>
        <p:sp>
          <p:nvSpPr>
            <p:cNvPr id="10" name="Right Arrow 9"/>
            <p:cNvSpPr/>
            <p:nvPr/>
          </p:nvSpPr>
          <p:spPr>
            <a:xfrm>
              <a:off x="569913" y="4224867"/>
              <a:ext cx="795337" cy="714375"/>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42" name="TextBox 10"/>
            <p:cNvSpPr txBox="1">
              <a:spLocks noChangeArrowheads="1"/>
            </p:cNvSpPr>
            <p:nvPr/>
          </p:nvSpPr>
          <p:spPr bwMode="auto">
            <a:xfrm>
              <a:off x="1365251" y="4283273"/>
              <a:ext cx="7986712" cy="646331"/>
            </a:xfrm>
            <a:prstGeom prst="rect">
              <a:avLst/>
            </a:prstGeom>
            <a:noFill/>
            <a:ln w="9525">
              <a:noFill/>
              <a:miter lim="800000"/>
              <a:headEnd/>
              <a:tailEnd/>
            </a:ln>
          </p:spPr>
          <p:txBody>
            <a:bodyPr>
              <a:spAutoFit/>
            </a:bodyPr>
            <a:lstStyle/>
            <a:p>
              <a:r>
                <a:rPr lang="en-US" dirty="0">
                  <a:solidFill>
                    <a:srgbClr val="595959"/>
                  </a:solidFill>
                  <a:latin typeface="Calibri" charset="0"/>
                </a:rPr>
                <a:t> </a:t>
              </a:r>
              <a:r>
                <a:rPr lang="el-GR" dirty="0">
                  <a:solidFill>
                    <a:srgbClr val="595959"/>
                  </a:solidFill>
                  <a:latin typeface="Calibri" charset="0"/>
                </a:rPr>
                <a:t>Τα στοιχεία σε ταμειακή βάση μετατρέπονται σε δεδουλευμένη βάση μέσω των δημοσιονομικών προσαρμογών.</a:t>
              </a:r>
            </a:p>
          </p:txBody>
        </p:sp>
      </p:grpSp>
      <p:sp>
        <p:nvSpPr>
          <p:cNvPr id="12" name="TextBox 11"/>
          <p:cNvSpPr txBox="1"/>
          <p:nvPr/>
        </p:nvSpPr>
        <p:spPr>
          <a:xfrm>
            <a:off x="569913" y="1522413"/>
            <a:ext cx="8782050" cy="369887"/>
          </a:xfrm>
          <a:prstGeom prst="rect">
            <a:avLst/>
          </a:prstGeom>
          <a:noFill/>
        </p:spPr>
        <p:txBody>
          <a:bodyPr>
            <a:spAutoFit/>
          </a:bodyPr>
          <a:lstStyle/>
          <a:p>
            <a:r>
              <a:rPr lang="el-GR" b="1" dirty="0">
                <a:solidFill>
                  <a:srgbClr val="7F7F7F"/>
                </a:solidFill>
                <a:latin typeface="Calibri" charset="0"/>
              </a:rPr>
              <a:t>Η καταγραφή στο </a:t>
            </a:r>
            <a:r>
              <a:rPr lang="en-US" b="1" dirty="0">
                <a:solidFill>
                  <a:srgbClr val="7F7F7F"/>
                </a:solidFill>
                <a:latin typeface="Calibri" charset="0"/>
              </a:rPr>
              <a:t>ESA</a:t>
            </a:r>
            <a:r>
              <a:rPr lang="el-GR" b="1" dirty="0">
                <a:solidFill>
                  <a:srgbClr val="7F7F7F"/>
                </a:solidFill>
                <a:latin typeface="Calibri" charset="0"/>
              </a:rPr>
              <a:t> 2010 γίνεται σε δεδουλευμένη βάση</a:t>
            </a:r>
          </a:p>
        </p:txBody>
      </p:sp>
      <p:sp>
        <p:nvSpPr>
          <p:cNvPr id="16" name="TextBox 15"/>
          <p:cNvSpPr txBox="1"/>
          <p:nvPr/>
        </p:nvSpPr>
        <p:spPr>
          <a:xfrm>
            <a:off x="1498600" y="5562600"/>
            <a:ext cx="1541463" cy="584200"/>
          </a:xfrm>
          <a:prstGeom prst="rect">
            <a:avLst/>
          </a:prstGeom>
          <a:solidFill>
            <a:schemeClr val="tx1">
              <a:lumMod val="65000"/>
              <a:lumOff val="35000"/>
            </a:schemeClr>
          </a:solidFill>
        </p:spPr>
        <p:txBody>
          <a:bodyPr>
            <a:spAutoFit/>
          </a:bodyPr>
          <a:lstStyle/>
          <a:p>
            <a:pPr algn="ctr"/>
            <a:r>
              <a:rPr lang="el-GR" sz="1600" b="1">
                <a:solidFill>
                  <a:schemeClr val="bg1"/>
                </a:solidFill>
                <a:latin typeface="Calibri" charset="0"/>
              </a:rPr>
              <a:t>Δεδουλευμένη</a:t>
            </a:r>
            <a:br>
              <a:rPr lang="el-GR" sz="1600" b="1">
                <a:solidFill>
                  <a:schemeClr val="bg1"/>
                </a:solidFill>
                <a:latin typeface="Calibri" charset="0"/>
              </a:rPr>
            </a:br>
            <a:r>
              <a:rPr lang="el-GR" sz="1600" b="1">
                <a:solidFill>
                  <a:schemeClr val="bg1"/>
                </a:solidFill>
                <a:latin typeface="Calibri" charset="0"/>
              </a:rPr>
              <a:t>βάση</a:t>
            </a:r>
            <a:endParaRPr lang="en-US" b="1">
              <a:solidFill>
                <a:schemeClr val="bg1"/>
              </a:solidFill>
              <a:latin typeface="Calibri" charset="0"/>
              <a:cs typeface="Calibri" charset="0"/>
            </a:endParaRPr>
          </a:p>
        </p:txBody>
      </p:sp>
      <p:sp>
        <p:nvSpPr>
          <p:cNvPr id="17" name="TextBox 16"/>
          <p:cNvSpPr txBox="1">
            <a:spLocks noChangeArrowheads="1"/>
          </p:cNvSpPr>
          <p:nvPr/>
        </p:nvSpPr>
        <p:spPr bwMode="auto">
          <a:xfrm>
            <a:off x="3146425" y="5283200"/>
            <a:ext cx="568325" cy="1016000"/>
          </a:xfrm>
          <a:prstGeom prst="rect">
            <a:avLst/>
          </a:prstGeom>
          <a:noFill/>
          <a:ln w="9525">
            <a:noFill/>
            <a:miter lim="800000"/>
            <a:headEnd/>
            <a:tailEnd/>
          </a:ln>
        </p:spPr>
        <p:txBody>
          <a:bodyPr wrap="none">
            <a:spAutoFit/>
          </a:bodyPr>
          <a:lstStyle/>
          <a:p>
            <a:r>
              <a:rPr lang="el-GR" sz="6000" b="1">
                <a:solidFill>
                  <a:srgbClr val="FFCC00"/>
                </a:solidFill>
                <a:latin typeface="Calibri" charset="0"/>
                <a:cs typeface="Calibri" charset="0"/>
              </a:rPr>
              <a:t>=</a:t>
            </a:r>
            <a:endParaRPr lang="en-US" sz="6000" b="1">
              <a:solidFill>
                <a:srgbClr val="FFCC00"/>
              </a:solidFill>
              <a:latin typeface="Calibri" charset="0"/>
              <a:cs typeface="Calibri" charset="0"/>
            </a:endParaRPr>
          </a:p>
        </p:txBody>
      </p:sp>
      <p:sp>
        <p:nvSpPr>
          <p:cNvPr id="18" name="TextBox 17"/>
          <p:cNvSpPr txBox="1"/>
          <p:nvPr/>
        </p:nvSpPr>
        <p:spPr>
          <a:xfrm>
            <a:off x="3822700" y="5562600"/>
            <a:ext cx="1541463" cy="584200"/>
          </a:xfrm>
          <a:prstGeom prst="rect">
            <a:avLst/>
          </a:prstGeom>
          <a:solidFill>
            <a:schemeClr val="tx1">
              <a:lumMod val="65000"/>
              <a:lumOff val="35000"/>
            </a:schemeClr>
          </a:solidFill>
        </p:spPr>
        <p:txBody>
          <a:bodyPr>
            <a:spAutoFit/>
          </a:bodyPr>
          <a:lstStyle/>
          <a:p>
            <a:pPr algn="ctr"/>
            <a:r>
              <a:rPr lang="el-GR" sz="1600" b="1">
                <a:solidFill>
                  <a:schemeClr val="bg1"/>
                </a:solidFill>
                <a:latin typeface="Calibri" charset="0"/>
              </a:rPr>
              <a:t>Ταμειακή</a:t>
            </a:r>
            <a:br>
              <a:rPr lang="el-GR" sz="1600" b="1">
                <a:solidFill>
                  <a:schemeClr val="bg1"/>
                </a:solidFill>
                <a:latin typeface="Calibri" charset="0"/>
              </a:rPr>
            </a:br>
            <a:r>
              <a:rPr lang="el-GR" sz="1600" b="1">
                <a:solidFill>
                  <a:schemeClr val="bg1"/>
                </a:solidFill>
                <a:latin typeface="Calibri" charset="0"/>
              </a:rPr>
              <a:t>βάση</a:t>
            </a:r>
            <a:endParaRPr lang="en-US" b="1">
              <a:solidFill>
                <a:schemeClr val="bg1"/>
              </a:solidFill>
              <a:latin typeface="Calibri" charset="0"/>
              <a:cs typeface="Calibri" charset="0"/>
            </a:endParaRPr>
          </a:p>
        </p:txBody>
      </p:sp>
      <p:sp>
        <p:nvSpPr>
          <p:cNvPr id="19" name="TextBox 18"/>
          <p:cNvSpPr txBox="1">
            <a:spLocks noChangeArrowheads="1"/>
          </p:cNvSpPr>
          <p:nvPr/>
        </p:nvSpPr>
        <p:spPr bwMode="auto">
          <a:xfrm>
            <a:off x="5470525" y="5283200"/>
            <a:ext cx="568325" cy="1016000"/>
          </a:xfrm>
          <a:prstGeom prst="rect">
            <a:avLst/>
          </a:prstGeom>
          <a:noFill/>
          <a:ln w="9525">
            <a:noFill/>
            <a:miter lim="800000"/>
            <a:headEnd/>
            <a:tailEnd/>
          </a:ln>
        </p:spPr>
        <p:txBody>
          <a:bodyPr wrap="none">
            <a:spAutoFit/>
          </a:bodyPr>
          <a:lstStyle/>
          <a:p>
            <a:r>
              <a:rPr lang="el-GR" sz="6000" b="1">
                <a:solidFill>
                  <a:srgbClr val="FFCC00"/>
                </a:solidFill>
                <a:latin typeface="Calibri" charset="0"/>
                <a:cs typeface="Calibri" charset="0"/>
              </a:rPr>
              <a:t>+</a:t>
            </a:r>
            <a:endParaRPr lang="en-US" sz="6000" b="1">
              <a:solidFill>
                <a:srgbClr val="FFCC00"/>
              </a:solidFill>
              <a:latin typeface="Calibri" charset="0"/>
              <a:cs typeface="Calibri" charset="0"/>
            </a:endParaRPr>
          </a:p>
        </p:txBody>
      </p:sp>
      <p:sp>
        <p:nvSpPr>
          <p:cNvPr id="20" name="TextBox 19"/>
          <p:cNvSpPr txBox="1"/>
          <p:nvPr/>
        </p:nvSpPr>
        <p:spPr>
          <a:xfrm>
            <a:off x="6146800" y="5562600"/>
            <a:ext cx="1541463" cy="584200"/>
          </a:xfrm>
          <a:prstGeom prst="rect">
            <a:avLst/>
          </a:prstGeom>
          <a:solidFill>
            <a:schemeClr val="tx1">
              <a:lumMod val="65000"/>
              <a:lumOff val="35000"/>
            </a:schemeClr>
          </a:solidFill>
        </p:spPr>
        <p:txBody>
          <a:bodyPr>
            <a:spAutoFit/>
          </a:bodyPr>
          <a:lstStyle/>
          <a:p>
            <a:pPr algn="ctr"/>
            <a:r>
              <a:rPr lang="el-GR" sz="1600" b="1">
                <a:solidFill>
                  <a:schemeClr val="bg1"/>
                </a:solidFill>
                <a:latin typeface="Calibri" charset="0"/>
              </a:rPr>
              <a:t>Δημοσιονομική</a:t>
            </a:r>
            <a:br>
              <a:rPr lang="el-GR" sz="1600" b="1">
                <a:solidFill>
                  <a:schemeClr val="bg1"/>
                </a:solidFill>
                <a:latin typeface="Calibri" charset="0"/>
              </a:rPr>
            </a:br>
            <a:r>
              <a:rPr lang="el-GR" sz="1600" b="1">
                <a:solidFill>
                  <a:schemeClr val="bg1"/>
                </a:solidFill>
                <a:latin typeface="Calibri" charset="0"/>
              </a:rPr>
              <a:t>προσαρμογή</a:t>
            </a:r>
            <a:endParaRPr lang="en-US" b="1">
              <a:solidFill>
                <a:schemeClr val="bg1"/>
              </a:solidFill>
              <a:latin typeface="Calibri" charset="0"/>
              <a:cs typeface="Calibri" charset="0"/>
            </a:endParaRPr>
          </a:p>
        </p:txBody>
      </p:sp>
      <p:sp>
        <p:nvSpPr>
          <p:cNvPr id="48140" name="Slide Number Placeholder 20"/>
          <p:cNvSpPr>
            <a:spLocks noGrp="1"/>
          </p:cNvSpPr>
          <p:nvPr>
            <p:ph type="sldNum" sz="quarter" idx="10"/>
          </p:nvPr>
        </p:nvSpPr>
        <p:spPr bwMode="auto">
          <a:noFill/>
          <a:ln>
            <a:miter lim="800000"/>
            <a:headEnd/>
            <a:tailEnd/>
          </a:ln>
        </p:spPr>
        <p:txBody>
          <a:bodyPr/>
          <a:lstStyle/>
          <a:p>
            <a:fld id="{372C4E20-181C-4656-9776-16B57521366C}" type="slidenum">
              <a:rPr lang="en-US"/>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lide(fromBottom)">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slide(fromBottom)">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slide(fromBottom)">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p:bldP spid="18" grpId="0" animBg="1"/>
      <p:bldP spid="19" grpId="0"/>
      <p:bldP spid="20"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ΔΗΜΟΣΙΟΝΟΜΙΚΕΣ ΠΡΟΣΑΡΜΟΓΕΣ</a:t>
            </a:r>
            <a:endParaRPr lang="en-US" sz="2400" smtClean="0">
              <a:solidFill>
                <a:srgbClr val="595959"/>
              </a:solidFill>
            </a:endParaRPr>
          </a:p>
        </p:txBody>
      </p:sp>
      <p:sp>
        <p:nvSpPr>
          <p:cNvPr id="7" name="TextBox 6"/>
          <p:cNvSpPr txBox="1">
            <a:spLocks noChangeArrowheads="1"/>
          </p:cNvSpPr>
          <p:nvPr/>
        </p:nvSpPr>
        <p:spPr bwMode="auto">
          <a:xfrm>
            <a:off x="1922463" y="2303971"/>
            <a:ext cx="7429500" cy="2708434"/>
          </a:xfrm>
          <a:prstGeom prst="rect">
            <a:avLst/>
          </a:prstGeom>
          <a:noFill/>
          <a:ln w="9525">
            <a:noFill/>
            <a:miter lim="800000"/>
            <a:headEnd/>
            <a:tailEnd/>
          </a:ln>
        </p:spPr>
        <p:txBody>
          <a:bodyPr>
            <a:spAutoFit/>
          </a:bodyPr>
          <a:lstStyle/>
          <a:p>
            <a:r>
              <a:rPr lang="el-GR" sz="1700" dirty="0">
                <a:solidFill>
                  <a:srgbClr val="7F7F7F"/>
                </a:solidFill>
                <a:latin typeface="Calibri" charset="0"/>
              </a:rPr>
              <a:t>Οι φόροι πρέπει να καταγράφονται όταν</a:t>
            </a:r>
            <a:r>
              <a:rPr lang="el-GR" sz="1700" dirty="0" smtClean="0">
                <a:solidFill>
                  <a:srgbClr val="7F7F7F"/>
                </a:solidFill>
                <a:latin typeface="Calibri" charset="0"/>
              </a:rPr>
              <a:t> πραγματοποιούνται οι </a:t>
            </a:r>
            <a:r>
              <a:rPr lang="el-GR" sz="1700" dirty="0">
                <a:solidFill>
                  <a:srgbClr val="7F7F7F"/>
                </a:solidFill>
                <a:latin typeface="Calibri" charset="0"/>
              </a:rPr>
              <a:t>δραστηριότητες, οι συναλλαγές ή τα άλλα γεγονότα που δημιουργούν την υποχρέωση καταβολής φόρου (με άλλα λόγια, όταν συμβαίνουν τα φορολογητέα γεγονότα) και όχι όταν καθίστανται απαιτητές ή πραγματοποιούνται οι πληρωμές.</a:t>
            </a:r>
          </a:p>
          <a:p>
            <a:r>
              <a:rPr lang="en-US" sz="1700" dirty="0" err="1">
                <a:solidFill>
                  <a:srgbClr val="7F7F7F"/>
                </a:solidFill>
                <a:latin typeface="Calibri" charset="0"/>
              </a:rPr>
              <a:t>Στη</a:t>
            </a:r>
            <a:r>
              <a:rPr lang="en-US" sz="1700" dirty="0" smtClean="0">
                <a:solidFill>
                  <a:srgbClr val="7F7F7F"/>
                </a:solidFill>
                <a:latin typeface="Calibri" charset="0"/>
              </a:rPr>
              <a:t> </a:t>
            </a:r>
            <a:r>
              <a:rPr lang="el-GR" sz="1700" dirty="0" smtClean="0">
                <a:solidFill>
                  <a:srgbClr val="7F7F7F"/>
                </a:solidFill>
                <a:latin typeface="Calibri" charset="0"/>
              </a:rPr>
              <a:t>Χ</a:t>
            </a:r>
            <a:r>
              <a:rPr lang="en-US" sz="1700" dirty="0" err="1" smtClean="0">
                <a:solidFill>
                  <a:srgbClr val="7F7F7F"/>
                </a:solidFill>
                <a:latin typeface="Calibri" charset="0"/>
              </a:rPr>
              <a:t>ώρα</a:t>
            </a:r>
            <a:r>
              <a:rPr lang="en-US" sz="1700" dirty="0" smtClean="0">
                <a:solidFill>
                  <a:srgbClr val="7F7F7F"/>
                </a:solidFill>
                <a:latin typeface="Calibri" charset="0"/>
              </a:rPr>
              <a:t> </a:t>
            </a:r>
            <a:r>
              <a:rPr lang="en-US" sz="1700" dirty="0" err="1">
                <a:solidFill>
                  <a:srgbClr val="7F7F7F"/>
                </a:solidFill>
                <a:latin typeface="Calibri" charset="0"/>
              </a:rPr>
              <a:t>μας</a:t>
            </a:r>
            <a:r>
              <a:rPr lang="en-US" sz="1700" dirty="0">
                <a:solidFill>
                  <a:srgbClr val="7F7F7F"/>
                </a:solidFill>
                <a:latin typeface="Calibri" charset="0"/>
              </a:rPr>
              <a:t> </a:t>
            </a:r>
            <a:r>
              <a:rPr lang="en-US" sz="1700" dirty="0" err="1">
                <a:solidFill>
                  <a:srgbClr val="7F7F7F"/>
                </a:solidFill>
                <a:latin typeface="Calibri" charset="0"/>
              </a:rPr>
              <a:t>ακολουθείται</a:t>
            </a:r>
            <a:r>
              <a:rPr lang="en-US" sz="1700" dirty="0">
                <a:solidFill>
                  <a:srgbClr val="7F7F7F"/>
                </a:solidFill>
                <a:latin typeface="Calibri" charset="0"/>
              </a:rPr>
              <a:t> η  </a:t>
            </a:r>
            <a:r>
              <a:rPr lang="en-US" sz="1700" b="1" dirty="0" err="1">
                <a:solidFill>
                  <a:srgbClr val="7F7F7F"/>
                </a:solidFill>
                <a:latin typeface="Calibri" charset="0"/>
              </a:rPr>
              <a:t>χρονικά</a:t>
            </a:r>
            <a:r>
              <a:rPr lang="en-US" sz="1700" b="1" dirty="0">
                <a:solidFill>
                  <a:srgbClr val="7F7F7F"/>
                </a:solidFill>
                <a:latin typeface="Calibri" charset="0"/>
              </a:rPr>
              <a:t> </a:t>
            </a:r>
            <a:r>
              <a:rPr lang="en-US" sz="1700" b="1" dirty="0" err="1">
                <a:solidFill>
                  <a:srgbClr val="7F7F7F"/>
                </a:solidFill>
                <a:latin typeface="Calibri" charset="0"/>
              </a:rPr>
              <a:t>προσαρμοσμένη</a:t>
            </a:r>
            <a:r>
              <a:rPr lang="en-US" sz="1700" b="1" dirty="0">
                <a:solidFill>
                  <a:srgbClr val="7F7F7F"/>
                </a:solidFill>
                <a:latin typeface="Calibri" charset="0"/>
              </a:rPr>
              <a:t> </a:t>
            </a:r>
            <a:r>
              <a:rPr lang="en-US" sz="1700" b="1" dirty="0" err="1">
                <a:solidFill>
                  <a:srgbClr val="7F7F7F"/>
                </a:solidFill>
                <a:latin typeface="Calibri" charset="0"/>
              </a:rPr>
              <a:t>ταμειακή</a:t>
            </a:r>
            <a:r>
              <a:rPr lang="en-US" sz="1700" b="1" dirty="0">
                <a:solidFill>
                  <a:srgbClr val="7F7F7F"/>
                </a:solidFill>
                <a:latin typeface="Calibri" charset="0"/>
              </a:rPr>
              <a:t> </a:t>
            </a:r>
            <a:r>
              <a:rPr lang="en-US" sz="1700" b="1" dirty="0" err="1">
                <a:solidFill>
                  <a:srgbClr val="7F7F7F"/>
                </a:solidFill>
                <a:latin typeface="Calibri" charset="0"/>
              </a:rPr>
              <a:t>μέθοδος</a:t>
            </a:r>
            <a:r>
              <a:rPr lang="el-GR" sz="1700" dirty="0">
                <a:solidFill>
                  <a:srgbClr val="7F7F7F"/>
                </a:solidFill>
                <a:latin typeface="Calibri" charset="0"/>
              </a:rPr>
              <a:t/>
            </a:r>
            <a:br>
              <a:rPr lang="el-GR" sz="1700" dirty="0">
                <a:solidFill>
                  <a:srgbClr val="7F7F7F"/>
                </a:solidFill>
                <a:latin typeface="Calibri" charset="0"/>
              </a:rPr>
            </a:br>
            <a:r>
              <a:rPr lang="en-US" sz="1700" dirty="0">
                <a:solidFill>
                  <a:srgbClr val="7F7F7F"/>
                </a:solidFill>
                <a:latin typeface="Calibri" charset="0"/>
              </a:rPr>
              <a:t>(Time Adjusted Cash Method</a:t>
            </a:r>
            <a:r>
              <a:rPr lang="en-US" sz="1700" dirty="0" smtClean="0">
                <a:solidFill>
                  <a:srgbClr val="7F7F7F"/>
                </a:solidFill>
                <a:latin typeface="Calibri" charset="0"/>
              </a:rPr>
              <a:t>)</a:t>
            </a:r>
            <a:r>
              <a:rPr lang="el-GR" sz="1700" dirty="0" smtClean="0">
                <a:solidFill>
                  <a:srgbClr val="7F7F7F"/>
                </a:solidFill>
                <a:latin typeface="Calibri" charset="0"/>
              </a:rPr>
              <a:t>,</a:t>
            </a:r>
            <a:r>
              <a:rPr lang="en-US" sz="1700" dirty="0" smtClean="0">
                <a:solidFill>
                  <a:srgbClr val="7F7F7F"/>
                </a:solidFill>
                <a:latin typeface="Calibri" charset="0"/>
              </a:rPr>
              <a:t> </a:t>
            </a:r>
            <a:r>
              <a:rPr lang="en-US" sz="1700" dirty="0" err="1">
                <a:solidFill>
                  <a:srgbClr val="7F7F7F"/>
                </a:solidFill>
                <a:latin typeface="Calibri" charset="0"/>
              </a:rPr>
              <a:t>σύμφωνα</a:t>
            </a:r>
            <a:r>
              <a:rPr lang="en-US" sz="1700" dirty="0">
                <a:solidFill>
                  <a:srgbClr val="7F7F7F"/>
                </a:solidFill>
                <a:latin typeface="Calibri" charset="0"/>
              </a:rPr>
              <a:t> </a:t>
            </a:r>
            <a:r>
              <a:rPr lang="en-US" sz="1700" dirty="0" err="1">
                <a:solidFill>
                  <a:srgbClr val="7F7F7F"/>
                </a:solidFill>
                <a:latin typeface="Calibri" charset="0"/>
              </a:rPr>
              <a:t>με</a:t>
            </a:r>
            <a:r>
              <a:rPr lang="en-US" sz="1700" dirty="0">
                <a:solidFill>
                  <a:srgbClr val="7F7F7F"/>
                </a:solidFill>
                <a:latin typeface="Calibri" charset="0"/>
              </a:rPr>
              <a:t> </a:t>
            </a:r>
            <a:r>
              <a:rPr lang="en-US" sz="1700" dirty="0" err="1">
                <a:solidFill>
                  <a:srgbClr val="7F7F7F"/>
                </a:solidFill>
                <a:latin typeface="Calibri" charset="0"/>
              </a:rPr>
              <a:t>την</a:t>
            </a:r>
            <a:r>
              <a:rPr lang="en-US" sz="1700" dirty="0">
                <a:solidFill>
                  <a:srgbClr val="7F7F7F"/>
                </a:solidFill>
                <a:latin typeface="Calibri" charset="0"/>
              </a:rPr>
              <a:t> </a:t>
            </a:r>
            <a:r>
              <a:rPr lang="en-US" sz="1700" dirty="0" err="1">
                <a:solidFill>
                  <a:srgbClr val="7F7F7F"/>
                </a:solidFill>
                <a:latin typeface="Calibri" charset="0"/>
              </a:rPr>
              <a:t>οποία</a:t>
            </a:r>
            <a:r>
              <a:rPr lang="en-US" sz="1700" dirty="0">
                <a:solidFill>
                  <a:srgbClr val="7F7F7F"/>
                </a:solidFill>
                <a:latin typeface="Calibri" charset="0"/>
              </a:rPr>
              <a:t>:</a:t>
            </a:r>
          </a:p>
          <a:p>
            <a:r>
              <a:rPr lang="en-US" sz="1700" b="1" dirty="0">
                <a:solidFill>
                  <a:srgbClr val="7F7F7F"/>
                </a:solidFill>
                <a:latin typeface="Calibri" charset="0"/>
              </a:rPr>
              <a:t> </a:t>
            </a:r>
          </a:p>
          <a:p>
            <a:r>
              <a:rPr lang="en-US" sz="1700" b="1" dirty="0" err="1">
                <a:solidFill>
                  <a:srgbClr val="7F7F7F"/>
                </a:solidFill>
                <a:latin typeface="Calibri" charset="0"/>
              </a:rPr>
              <a:t>Φόροι</a:t>
            </a:r>
            <a:r>
              <a:rPr lang="en-US" sz="1700" b="1" dirty="0">
                <a:solidFill>
                  <a:srgbClr val="7F7F7F"/>
                </a:solidFill>
                <a:latin typeface="Calibri" charset="0"/>
              </a:rPr>
              <a:t> </a:t>
            </a:r>
            <a:r>
              <a:rPr lang="en-US" sz="1700" b="1" dirty="0" err="1">
                <a:solidFill>
                  <a:srgbClr val="7F7F7F"/>
                </a:solidFill>
                <a:latin typeface="Calibri" charset="0"/>
              </a:rPr>
              <a:t>έτους</a:t>
            </a:r>
            <a:r>
              <a:rPr lang="en-US" sz="1700" b="1" dirty="0">
                <a:solidFill>
                  <a:srgbClr val="7F7F7F"/>
                </a:solidFill>
                <a:latin typeface="Calibri" charset="0"/>
              </a:rPr>
              <a:t> (t) (</a:t>
            </a:r>
            <a:r>
              <a:rPr lang="en-US" sz="1700" b="1" dirty="0" err="1">
                <a:solidFill>
                  <a:srgbClr val="7F7F7F"/>
                </a:solidFill>
                <a:latin typeface="Calibri" charset="0"/>
              </a:rPr>
              <a:t>δημοσιονομική</a:t>
            </a:r>
            <a:r>
              <a:rPr lang="en-US" sz="1700" b="1" dirty="0">
                <a:solidFill>
                  <a:srgbClr val="7F7F7F"/>
                </a:solidFill>
                <a:latin typeface="Calibri" charset="0"/>
              </a:rPr>
              <a:t> </a:t>
            </a:r>
            <a:r>
              <a:rPr lang="en-US" sz="1700" b="1" dirty="0" err="1">
                <a:solidFill>
                  <a:srgbClr val="7F7F7F"/>
                </a:solidFill>
                <a:latin typeface="Calibri" charset="0"/>
              </a:rPr>
              <a:t>βάση</a:t>
            </a:r>
            <a:r>
              <a:rPr lang="en-US" sz="1700" b="1" dirty="0">
                <a:solidFill>
                  <a:srgbClr val="7F7F7F"/>
                </a:solidFill>
                <a:latin typeface="Calibri" charset="0"/>
              </a:rPr>
              <a:t>) = </a:t>
            </a:r>
            <a:r>
              <a:rPr lang="en-US" sz="1700" b="1" dirty="0" err="1">
                <a:solidFill>
                  <a:srgbClr val="7F7F7F"/>
                </a:solidFill>
                <a:latin typeface="Calibri" charset="0"/>
              </a:rPr>
              <a:t>φόροι</a:t>
            </a:r>
            <a:r>
              <a:rPr lang="en-US" sz="1700" b="1" dirty="0">
                <a:solidFill>
                  <a:srgbClr val="7F7F7F"/>
                </a:solidFill>
                <a:latin typeface="Calibri" charset="0"/>
              </a:rPr>
              <a:t> </a:t>
            </a:r>
            <a:r>
              <a:rPr lang="en-US" sz="1700" b="1" dirty="0" err="1">
                <a:solidFill>
                  <a:srgbClr val="7F7F7F"/>
                </a:solidFill>
                <a:latin typeface="Calibri" charset="0"/>
              </a:rPr>
              <a:t>έτους</a:t>
            </a:r>
            <a:r>
              <a:rPr lang="en-US" sz="1700" b="1" dirty="0">
                <a:solidFill>
                  <a:srgbClr val="7F7F7F"/>
                </a:solidFill>
                <a:latin typeface="Calibri" charset="0"/>
              </a:rPr>
              <a:t> (t) (</a:t>
            </a:r>
            <a:r>
              <a:rPr lang="en-US" sz="1700" b="1" dirty="0" err="1">
                <a:solidFill>
                  <a:srgbClr val="7F7F7F"/>
                </a:solidFill>
                <a:latin typeface="Calibri" charset="0"/>
              </a:rPr>
              <a:t>ταμειακή</a:t>
            </a:r>
            <a:r>
              <a:rPr lang="en-US" sz="1700" b="1" dirty="0">
                <a:solidFill>
                  <a:srgbClr val="7F7F7F"/>
                </a:solidFill>
                <a:latin typeface="Calibri" charset="0"/>
              </a:rPr>
              <a:t> </a:t>
            </a:r>
            <a:r>
              <a:rPr lang="en-US" sz="1700" b="1" dirty="0" err="1">
                <a:solidFill>
                  <a:srgbClr val="7F7F7F"/>
                </a:solidFill>
                <a:latin typeface="Calibri" charset="0"/>
              </a:rPr>
              <a:t>βάση</a:t>
            </a:r>
            <a:r>
              <a:rPr lang="en-US" sz="1700" b="1" dirty="0">
                <a:solidFill>
                  <a:srgbClr val="7F7F7F"/>
                </a:solidFill>
                <a:latin typeface="Calibri" charset="0"/>
              </a:rPr>
              <a:t>)</a:t>
            </a:r>
            <a:r>
              <a:rPr lang="en-US" sz="1700" b="1" dirty="0" smtClean="0">
                <a:solidFill>
                  <a:srgbClr val="7F7F7F"/>
                </a:solidFill>
                <a:latin typeface="Calibri" charset="0"/>
              </a:rPr>
              <a:t> + </a:t>
            </a:r>
            <a:r>
              <a:rPr lang="en-US" sz="1700" b="1" dirty="0" err="1">
                <a:solidFill>
                  <a:srgbClr val="7F7F7F"/>
                </a:solidFill>
                <a:latin typeface="Calibri" charset="0"/>
              </a:rPr>
              <a:t>φόροι</a:t>
            </a:r>
            <a:r>
              <a:rPr lang="en-US" sz="1700" b="1" dirty="0">
                <a:solidFill>
                  <a:srgbClr val="7F7F7F"/>
                </a:solidFill>
                <a:latin typeface="Calibri" charset="0"/>
              </a:rPr>
              <a:t> </a:t>
            </a:r>
            <a:r>
              <a:rPr lang="en-US" sz="1700" b="1" dirty="0" err="1">
                <a:solidFill>
                  <a:srgbClr val="7F7F7F"/>
                </a:solidFill>
                <a:latin typeface="Calibri" charset="0"/>
              </a:rPr>
              <a:t>Ιανουαρίου</a:t>
            </a:r>
            <a:r>
              <a:rPr lang="en-US" sz="1700" b="1" dirty="0">
                <a:solidFill>
                  <a:srgbClr val="7F7F7F"/>
                </a:solidFill>
                <a:latin typeface="Calibri" charset="0"/>
              </a:rPr>
              <a:t> </a:t>
            </a:r>
            <a:r>
              <a:rPr lang="en-US" sz="1700" b="1" dirty="0" err="1">
                <a:solidFill>
                  <a:srgbClr val="7F7F7F"/>
                </a:solidFill>
                <a:latin typeface="Calibri" charset="0"/>
              </a:rPr>
              <a:t>έτους</a:t>
            </a:r>
            <a:r>
              <a:rPr lang="en-US" sz="1700" b="1" dirty="0">
                <a:solidFill>
                  <a:srgbClr val="7F7F7F"/>
                </a:solidFill>
                <a:latin typeface="Calibri" charset="0"/>
              </a:rPr>
              <a:t> (t+1)</a:t>
            </a:r>
            <a:r>
              <a:rPr lang="en-US" sz="1700" b="1" dirty="0" smtClean="0">
                <a:solidFill>
                  <a:srgbClr val="7F7F7F"/>
                </a:solidFill>
                <a:latin typeface="Calibri" charset="0"/>
              </a:rPr>
              <a:t> </a:t>
            </a:r>
            <a:r>
              <a:rPr lang="el-GR" sz="1700" b="1" dirty="0" smtClean="0">
                <a:solidFill>
                  <a:srgbClr val="7F7F7F"/>
                </a:solidFill>
                <a:latin typeface="Calibri" charset="0"/>
              </a:rPr>
              <a:t>+</a:t>
            </a:r>
            <a:r>
              <a:rPr lang="en-US" sz="1700" b="1" dirty="0" smtClean="0">
                <a:solidFill>
                  <a:srgbClr val="7F7F7F"/>
                </a:solidFill>
                <a:latin typeface="Calibri" charset="0"/>
              </a:rPr>
              <a:t> </a:t>
            </a:r>
            <a:r>
              <a:rPr lang="en-US" sz="1700" b="1" dirty="0" err="1">
                <a:solidFill>
                  <a:srgbClr val="7F7F7F"/>
                </a:solidFill>
                <a:latin typeface="Calibri" charset="0"/>
              </a:rPr>
              <a:t>φόροι</a:t>
            </a:r>
            <a:r>
              <a:rPr lang="en-US" sz="1700" b="1" dirty="0">
                <a:solidFill>
                  <a:srgbClr val="7F7F7F"/>
                </a:solidFill>
                <a:latin typeface="Calibri" charset="0"/>
              </a:rPr>
              <a:t> </a:t>
            </a:r>
            <a:r>
              <a:rPr lang="en-US" sz="1700" b="1" dirty="0" err="1">
                <a:solidFill>
                  <a:srgbClr val="7F7F7F"/>
                </a:solidFill>
                <a:latin typeface="Calibri" charset="0"/>
              </a:rPr>
              <a:t>Φεβρουαρίου</a:t>
            </a:r>
            <a:r>
              <a:rPr lang="en-US" sz="1700" b="1" dirty="0">
                <a:solidFill>
                  <a:srgbClr val="7F7F7F"/>
                </a:solidFill>
                <a:latin typeface="Calibri" charset="0"/>
              </a:rPr>
              <a:t> </a:t>
            </a:r>
            <a:r>
              <a:rPr lang="en-US" sz="1700" b="1" dirty="0" err="1">
                <a:solidFill>
                  <a:srgbClr val="7F7F7F"/>
                </a:solidFill>
                <a:latin typeface="Calibri" charset="0"/>
              </a:rPr>
              <a:t>έτους</a:t>
            </a:r>
            <a:r>
              <a:rPr lang="en-US" sz="1700" b="1" dirty="0">
                <a:solidFill>
                  <a:srgbClr val="7F7F7F"/>
                </a:solidFill>
                <a:latin typeface="Calibri" charset="0"/>
              </a:rPr>
              <a:t> (t+1)</a:t>
            </a:r>
            <a:r>
              <a:rPr lang="en-US" sz="1700" b="1" dirty="0" smtClean="0">
                <a:solidFill>
                  <a:srgbClr val="7F7F7F"/>
                </a:solidFill>
                <a:latin typeface="Calibri" charset="0"/>
              </a:rPr>
              <a:t> </a:t>
            </a:r>
            <a:r>
              <a:rPr lang="el-GR" sz="1700" b="1" dirty="0" smtClean="0">
                <a:solidFill>
                  <a:srgbClr val="7F7F7F"/>
                </a:solidFill>
                <a:latin typeface="Calibri" charset="0"/>
              </a:rPr>
              <a:t>-</a:t>
            </a:r>
            <a:r>
              <a:rPr lang="en-US" sz="1700" b="1" dirty="0" smtClean="0">
                <a:solidFill>
                  <a:srgbClr val="7F7F7F"/>
                </a:solidFill>
                <a:latin typeface="Calibri" charset="0"/>
              </a:rPr>
              <a:t> </a:t>
            </a:r>
            <a:r>
              <a:rPr lang="el-GR" sz="1700" b="1" dirty="0" smtClean="0">
                <a:solidFill>
                  <a:srgbClr val="7F7F7F"/>
                </a:solidFill>
                <a:latin typeface="Calibri" charset="0"/>
              </a:rPr>
              <a:t/>
            </a:r>
            <a:br>
              <a:rPr lang="el-GR" sz="1700" b="1" dirty="0" smtClean="0">
                <a:solidFill>
                  <a:srgbClr val="7F7F7F"/>
                </a:solidFill>
                <a:latin typeface="Calibri" charset="0"/>
              </a:rPr>
            </a:br>
            <a:r>
              <a:rPr lang="en-US" sz="1700" b="1" dirty="0" err="1" smtClean="0">
                <a:solidFill>
                  <a:srgbClr val="7F7F7F"/>
                </a:solidFill>
                <a:latin typeface="Calibri" charset="0"/>
              </a:rPr>
              <a:t>φόροι</a:t>
            </a:r>
            <a:r>
              <a:rPr lang="en-US" sz="1700" b="1" dirty="0" smtClean="0">
                <a:solidFill>
                  <a:srgbClr val="7F7F7F"/>
                </a:solidFill>
                <a:latin typeface="Calibri" charset="0"/>
              </a:rPr>
              <a:t> </a:t>
            </a:r>
            <a:r>
              <a:rPr lang="en-US" sz="1700" b="1" dirty="0" err="1" smtClean="0">
                <a:solidFill>
                  <a:srgbClr val="7F7F7F"/>
                </a:solidFill>
                <a:latin typeface="Calibri" charset="0"/>
              </a:rPr>
              <a:t>Ιανουαρίου</a:t>
            </a:r>
            <a:r>
              <a:rPr lang="el-GR" sz="1700" b="1" dirty="0" smtClean="0">
                <a:solidFill>
                  <a:srgbClr val="7F7F7F"/>
                </a:solidFill>
                <a:latin typeface="Calibri" charset="0"/>
              </a:rPr>
              <a:t> </a:t>
            </a:r>
            <a:r>
              <a:rPr lang="en-US" sz="1700" b="1" dirty="0" err="1" smtClean="0">
                <a:solidFill>
                  <a:srgbClr val="7F7F7F"/>
                </a:solidFill>
                <a:latin typeface="Calibri" charset="0"/>
              </a:rPr>
              <a:t>έτους</a:t>
            </a:r>
            <a:r>
              <a:rPr lang="en-US" sz="1700" b="1" dirty="0" smtClean="0">
                <a:solidFill>
                  <a:srgbClr val="7F7F7F"/>
                </a:solidFill>
                <a:latin typeface="Calibri" charset="0"/>
              </a:rPr>
              <a:t> </a:t>
            </a:r>
            <a:r>
              <a:rPr lang="en-US" sz="1700" b="1" dirty="0">
                <a:solidFill>
                  <a:srgbClr val="7F7F7F"/>
                </a:solidFill>
                <a:latin typeface="Calibri" charset="0"/>
              </a:rPr>
              <a:t>(t)</a:t>
            </a:r>
            <a:r>
              <a:rPr lang="en-US" sz="1700" b="1" dirty="0" smtClean="0">
                <a:solidFill>
                  <a:srgbClr val="7F7F7F"/>
                </a:solidFill>
                <a:latin typeface="Calibri" charset="0"/>
              </a:rPr>
              <a:t> </a:t>
            </a:r>
            <a:r>
              <a:rPr lang="el-GR" sz="1700" b="1" dirty="0" smtClean="0">
                <a:solidFill>
                  <a:srgbClr val="7F7F7F"/>
                </a:solidFill>
                <a:latin typeface="Calibri" charset="0"/>
              </a:rPr>
              <a:t>-</a:t>
            </a:r>
            <a:r>
              <a:rPr lang="en-US" sz="1700" b="1" dirty="0" smtClean="0">
                <a:solidFill>
                  <a:srgbClr val="7F7F7F"/>
                </a:solidFill>
                <a:latin typeface="Calibri" charset="0"/>
              </a:rPr>
              <a:t> </a:t>
            </a:r>
            <a:r>
              <a:rPr lang="en-US" sz="1700" b="1" dirty="0" err="1">
                <a:solidFill>
                  <a:srgbClr val="7F7F7F"/>
                </a:solidFill>
                <a:latin typeface="Calibri" charset="0"/>
              </a:rPr>
              <a:t>φόροι</a:t>
            </a:r>
            <a:r>
              <a:rPr lang="en-US" sz="1700" b="1" dirty="0">
                <a:solidFill>
                  <a:srgbClr val="7F7F7F"/>
                </a:solidFill>
                <a:latin typeface="Calibri" charset="0"/>
              </a:rPr>
              <a:t> </a:t>
            </a:r>
            <a:r>
              <a:rPr lang="en-US" sz="1700" b="1" dirty="0" err="1">
                <a:solidFill>
                  <a:srgbClr val="7F7F7F"/>
                </a:solidFill>
                <a:latin typeface="Calibri" charset="0"/>
              </a:rPr>
              <a:t>Φεβρουαρίου</a:t>
            </a:r>
            <a:r>
              <a:rPr lang="en-US" sz="1700" b="1" dirty="0">
                <a:solidFill>
                  <a:srgbClr val="7F7F7F"/>
                </a:solidFill>
                <a:latin typeface="Calibri" charset="0"/>
              </a:rPr>
              <a:t> </a:t>
            </a:r>
            <a:r>
              <a:rPr lang="en-US" sz="1700" b="1" dirty="0" err="1">
                <a:solidFill>
                  <a:srgbClr val="7F7F7F"/>
                </a:solidFill>
                <a:latin typeface="Calibri" charset="0"/>
              </a:rPr>
              <a:t>έτους</a:t>
            </a:r>
            <a:r>
              <a:rPr lang="en-US" sz="1700" b="1" dirty="0">
                <a:solidFill>
                  <a:srgbClr val="7F7F7F"/>
                </a:solidFill>
                <a:latin typeface="Calibri" charset="0"/>
              </a:rPr>
              <a:t> (t).</a:t>
            </a:r>
            <a:endParaRPr lang="el-GR" sz="1700" b="1" dirty="0">
              <a:solidFill>
                <a:srgbClr val="7F7F7F"/>
              </a:solidFill>
              <a:latin typeface="Calibri" charset="0"/>
            </a:endParaRPr>
          </a:p>
        </p:txBody>
      </p:sp>
      <p:sp>
        <p:nvSpPr>
          <p:cNvPr id="9" name="TextBox 8"/>
          <p:cNvSpPr txBox="1">
            <a:spLocks noChangeArrowheads="1"/>
          </p:cNvSpPr>
          <p:nvPr/>
        </p:nvSpPr>
        <p:spPr bwMode="auto">
          <a:xfrm>
            <a:off x="1922463" y="5257610"/>
            <a:ext cx="7429500" cy="1139825"/>
          </a:xfrm>
          <a:prstGeom prst="rect">
            <a:avLst/>
          </a:prstGeom>
          <a:noFill/>
          <a:ln w="9525">
            <a:noFill/>
            <a:miter lim="800000"/>
            <a:headEnd/>
            <a:tailEnd/>
          </a:ln>
        </p:spPr>
        <p:txBody>
          <a:bodyPr>
            <a:spAutoFit/>
          </a:bodyPr>
          <a:lstStyle/>
          <a:p>
            <a:r>
              <a:rPr lang="en-US" sz="1700" dirty="0" err="1">
                <a:solidFill>
                  <a:srgbClr val="7F7F7F"/>
                </a:solidFill>
                <a:latin typeface="Calibri" charset="0"/>
              </a:rPr>
              <a:t>Στο</a:t>
            </a:r>
            <a:r>
              <a:rPr lang="en-US" sz="1700" dirty="0">
                <a:solidFill>
                  <a:srgbClr val="7F7F7F"/>
                </a:solidFill>
                <a:latin typeface="Calibri" charset="0"/>
              </a:rPr>
              <a:t> </a:t>
            </a:r>
            <a:r>
              <a:rPr lang="en-US" sz="1700" dirty="0" err="1">
                <a:solidFill>
                  <a:srgbClr val="7F7F7F"/>
                </a:solidFill>
                <a:latin typeface="Calibri" charset="0"/>
              </a:rPr>
              <a:t>σύστημα</a:t>
            </a:r>
            <a:r>
              <a:rPr lang="en-US" sz="1700" dirty="0">
                <a:solidFill>
                  <a:srgbClr val="7F7F7F"/>
                </a:solidFill>
                <a:latin typeface="Calibri" charset="0"/>
              </a:rPr>
              <a:t> </a:t>
            </a:r>
            <a:r>
              <a:rPr lang="en-US" sz="1700" dirty="0" err="1">
                <a:solidFill>
                  <a:srgbClr val="7F7F7F"/>
                </a:solidFill>
                <a:latin typeface="Calibri" charset="0"/>
              </a:rPr>
              <a:t>των</a:t>
            </a:r>
            <a:r>
              <a:rPr lang="en-US" sz="1700" dirty="0">
                <a:solidFill>
                  <a:srgbClr val="7F7F7F"/>
                </a:solidFill>
                <a:latin typeface="Calibri" charset="0"/>
              </a:rPr>
              <a:t> </a:t>
            </a:r>
            <a:r>
              <a:rPr lang="en-US" sz="1700" dirty="0" err="1">
                <a:solidFill>
                  <a:srgbClr val="7F7F7F"/>
                </a:solidFill>
                <a:latin typeface="Calibri" charset="0"/>
              </a:rPr>
              <a:t>εθνικών</a:t>
            </a:r>
            <a:r>
              <a:rPr lang="en-US" sz="1700" dirty="0">
                <a:solidFill>
                  <a:srgbClr val="7F7F7F"/>
                </a:solidFill>
                <a:latin typeface="Calibri" charset="0"/>
              </a:rPr>
              <a:t> </a:t>
            </a:r>
            <a:r>
              <a:rPr lang="en-US" sz="1700" dirty="0" err="1">
                <a:solidFill>
                  <a:srgbClr val="7F7F7F"/>
                </a:solidFill>
                <a:latin typeface="Calibri" charset="0"/>
              </a:rPr>
              <a:t>λογαριασμών</a:t>
            </a:r>
            <a:r>
              <a:rPr lang="en-US" sz="1700" dirty="0">
                <a:solidFill>
                  <a:srgbClr val="7F7F7F"/>
                </a:solidFill>
                <a:latin typeface="Calibri" charset="0"/>
              </a:rPr>
              <a:t>, </a:t>
            </a:r>
            <a:r>
              <a:rPr lang="en-US" sz="1700" dirty="0" err="1">
                <a:solidFill>
                  <a:srgbClr val="7F7F7F"/>
                </a:solidFill>
                <a:latin typeface="Calibri" charset="0"/>
              </a:rPr>
              <a:t>οι</a:t>
            </a:r>
            <a:r>
              <a:rPr lang="en-US" sz="1700" dirty="0">
                <a:solidFill>
                  <a:srgbClr val="7F7F7F"/>
                </a:solidFill>
                <a:latin typeface="Calibri" charset="0"/>
              </a:rPr>
              <a:t> </a:t>
            </a:r>
            <a:r>
              <a:rPr lang="en-US" sz="1700" dirty="0" err="1">
                <a:solidFill>
                  <a:srgbClr val="7F7F7F"/>
                </a:solidFill>
                <a:latin typeface="Calibri" charset="0"/>
              </a:rPr>
              <a:t>τόκοι</a:t>
            </a:r>
            <a:r>
              <a:rPr lang="en-US" sz="1700" dirty="0">
                <a:solidFill>
                  <a:srgbClr val="7F7F7F"/>
                </a:solidFill>
                <a:latin typeface="Calibri" charset="0"/>
              </a:rPr>
              <a:t> </a:t>
            </a:r>
            <a:r>
              <a:rPr lang="en-US" sz="1700" dirty="0" err="1">
                <a:solidFill>
                  <a:srgbClr val="7F7F7F"/>
                </a:solidFill>
                <a:latin typeface="Calibri" charset="0"/>
              </a:rPr>
              <a:t>καταγράφονται</a:t>
            </a:r>
            <a:r>
              <a:rPr lang="en-US" sz="1700" dirty="0">
                <a:solidFill>
                  <a:srgbClr val="7F7F7F"/>
                </a:solidFill>
                <a:latin typeface="Calibri" charset="0"/>
              </a:rPr>
              <a:t> </a:t>
            </a:r>
            <a:r>
              <a:rPr lang="en-US" sz="1700" dirty="0" err="1">
                <a:solidFill>
                  <a:srgbClr val="7F7F7F"/>
                </a:solidFill>
                <a:latin typeface="Calibri" charset="0"/>
              </a:rPr>
              <a:t>σε</a:t>
            </a:r>
            <a:r>
              <a:rPr lang="en-US" sz="1700" dirty="0">
                <a:solidFill>
                  <a:srgbClr val="7F7F7F"/>
                </a:solidFill>
                <a:latin typeface="Calibri" charset="0"/>
              </a:rPr>
              <a:t> </a:t>
            </a:r>
            <a:r>
              <a:rPr lang="en-US" sz="1700" dirty="0" err="1">
                <a:solidFill>
                  <a:srgbClr val="7F7F7F"/>
                </a:solidFill>
                <a:latin typeface="Calibri" charset="0"/>
              </a:rPr>
              <a:t>δεδουλευμένη</a:t>
            </a:r>
            <a:r>
              <a:rPr lang="en-US" sz="1700" dirty="0">
                <a:solidFill>
                  <a:srgbClr val="7F7F7F"/>
                </a:solidFill>
                <a:latin typeface="Calibri" charset="0"/>
              </a:rPr>
              <a:t> </a:t>
            </a:r>
            <a:r>
              <a:rPr lang="en-US" sz="1700" dirty="0" err="1">
                <a:solidFill>
                  <a:srgbClr val="7F7F7F"/>
                </a:solidFill>
                <a:latin typeface="Calibri" charset="0"/>
              </a:rPr>
              <a:t>βάση</a:t>
            </a:r>
            <a:r>
              <a:rPr lang="en-US" sz="1700" dirty="0">
                <a:solidFill>
                  <a:srgbClr val="7F7F7F"/>
                </a:solidFill>
                <a:latin typeface="Calibri" charset="0"/>
              </a:rPr>
              <a:t>, </a:t>
            </a:r>
            <a:r>
              <a:rPr lang="en-US" sz="1700" dirty="0" err="1">
                <a:solidFill>
                  <a:srgbClr val="7F7F7F"/>
                </a:solidFill>
                <a:latin typeface="Calibri" charset="0"/>
              </a:rPr>
              <a:t>ανεξάρτητα</a:t>
            </a:r>
            <a:r>
              <a:rPr lang="en-US" sz="1700" dirty="0">
                <a:solidFill>
                  <a:srgbClr val="7F7F7F"/>
                </a:solidFill>
                <a:latin typeface="Calibri" charset="0"/>
              </a:rPr>
              <a:t> </a:t>
            </a:r>
            <a:r>
              <a:rPr lang="en-US" sz="1700" dirty="0" err="1">
                <a:solidFill>
                  <a:srgbClr val="7F7F7F"/>
                </a:solidFill>
                <a:latin typeface="Calibri" charset="0"/>
              </a:rPr>
              <a:t>από</a:t>
            </a:r>
            <a:r>
              <a:rPr lang="en-US" sz="1700" dirty="0">
                <a:solidFill>
                  <a:srgbClr val="7F7F7F"/>
                </a:solidFill>
                <a:latin typeface="Calibri" charset="0"/>
              </a:rPr>
              <a:t> </a:t>
            </a:r>
            <a:r>
              <a:rPr lang="en-US" sz="1700" dirty="0" err="1">
                <a:solidFill>
                  <a:srgbClr val="7F7F7F"/>
                </a:solidFill>
                <a:latin typeface="Calibri" charset="0"/>
              </a:rPr>
              <a:t>την</a:t>
            </a:r>
            <a:r>
              <a:rPr lang="en-US" sz="1700" dirty="0">
                <a:solidFill>
                  <a:srgbClr val="7F7F7F"/>
                </a:solidFill>
                <a:latin typeface="Calibri" charset="0"/>
              </a:rPr>
              <a:t> </a:t>
            </a:r>
            <a:r>
              <a:rPr lang="en-US" sz="1700" dirty="0" err="1">
                <a:solidFill>
                  <a:srgbClr val="7F7F7F"/>
                </a:solidFill>
                <a:latin typeface="Calibri" charset="0"/>
              </a:rPr>
              <a:t>πραγματοποίηση</a:t>
            </a:r>
            <a:r>
              <a:rPr lang="en-US" sz="1700" dirty="0">
                <a:solidFill>
                  <a:srgbClr val="7F7F7F"/>
                </a:solidFill>
                <a:latin typeface="Calibri" charset="0"/>
              </a:rPr>
              <a:t> </a:t>
            </a:r>
            <a:r>
              <a:rPr lang="en-US" sz="1700" dirty="0" err="1">
                <a:solidFill>
                  <a:srgbClr val="7F7F7F"/>
                </a:solidFill>
                <a:latin typeface="Calibri" charset="0"/>
              </a:rPr>
              <a:t>πληρωμής</a:t>
            </a:r>
            <a:r>
              <a:rPr lang="en-US" sz="1700" dirty="0">
                <a:solidFill>
                  <a:srgbClr val="7F7F7F"/>
                </a:solidFill>
                <a:latin typeface="Calibri" charset="0"/>
              </a:rPr>
              <a:t> </a:t>
            </a:r>
            <a:r>
              <a:rPr lang="en-US" sz="1700" dirty="0" err="1">
                <a:solidFill>
                  <a:srgbClr val="7F7F7F"/>
                </a:solidFill>
                <a:latin typeface="Calibri" charset="0"/>
              </a:rPr>
              <a:t>τους</a:t>
            </a:r>
            <a:r>
              <a:rPr lang="en-US" sz="1700" dirty="0">
                <a:solidFill>
                  <a:srgbClr val="7F7F7F"/>
                </a:solidFill>
                <a:latin typeface="Calibri" charset="0"/>
              </a:rPr>
              <a:t>,  </a:t>
            </a:r>
            <a:r>
              <a:rPr lang="en-US" sz="1700" dirty="0" err="1">
                <a:solidFill>
                  <a:srgbClr val="7F7F7F"/>
                </a:solidFill>
                <a:latin typeface="Calibri" charset="0"/>
              </a:rPr>
              <a:t>δηλαδή</a:t>
            </a:r>
            <a:r>
              <a:rPr lang="en-US" sz="1700" dirty="0">
                <a:solidFill>
                  <a:srgbClr val="7F7F7F"/>
                </a:solidFill>
                <a:latin typeface="Calibri" charset="0"/>
              </a:rPr>
              <a:t> </a:t>
            </a:r>
            <a:r>
              <a:rPr lang="en-US" sz="1700" dirty="0" err="1">
                <a:solidFill>
                  <a:srgbClr val="7F7F7F"/>
                </a:solidFill>
                <a:latin typeface="Calibri" charset="0"/>
              </a:rPr>
              <a:t>πιστώνονται</a:t>
            </a:r>
            <a:r>
              <a:rPr lang="en-US" sz="1700" dirty="0">
                <a:solidFill>
                  <a:srgbClr val="7F7F7F"/>
                </a:solidFill>
                <a:latin typeface="Calibri" charset="0"/>
              </a:rPr>
              <a:t> </a:t>
            </a:r>
            <a:r>
              <a:rPr lang="en-US" sz="1700" dirty="0" err="1">
                <a:solidFill>
                  <a:srgbClr val="7F7F7F"/>
                </a:solidFill>
                <a:latin typeface="Calibri" charset="0"/>
              </a:rPr>
              <a:t>συνεχώς</a:t>
            </a:r>
            <a:r>
              <a:rPr lang="en-US" sz="1700" dirty="0">
                <a:solidFill>
                  <a:srgbClr val="7F7F7F"/>
                </a:solidFill>
                <a:latin typeface="Calibri" charset="0"/>
              </a:rPr>
              <a:t>, </a:t>
            </a:r>
            <a:r>
              <a:rPr lang="en-US" sz="1700" dirty="0" err="1">
                <a:solidFill>
                  <a:srgbClr val="7F7F7F"/>
                </a:solidFill>
                <a:latin typeface="Calibri" charset="0"/>
              </a:rPr>
              <a:t>με</a:t>
            </a:r>
            <a:r>
              <a:rPr lang="en-US" sz="1700" dirty="0">
                <a:solidFill>
                  <a:srgbClr val="7F7F7F"/>
                </a:solidFill>
                <a:latin typeface="Calibri" charset="0"/>
              </a:rPr>
              <a:t> </a:t>
            </a:r>
            <a:r>
              <a:rPr lang="en-US" sz="1700" dirty="0" err="1">
                <a:solidFill>
                  <a:srgbClr val="7F7F7F"/>
                </a:solidFill>
                <a:latin typeface="Calibri" charset="0"/>
              </a:rPr>
              <a:t>την</a:t>
            </a:r>
            <a:r>
              <a:rPr lang="en-US" sz="1700" dirty="0">
                <a:solidFill>
                  <a:srgbClr val="7F7F7F"/>
                </a:solidFill>
                <a:latin typeface="Calibri" charset="0"/>
              </a:rPr>
              <a:t> </a:t>
            </a:r>
            <a:r>
              <a:rPr lang="en-US" sz="1700" dirty="0" err="1">
                <a:solidFill>
                  <a:srgbClr val="7F7F7F"/>
                </a:solidFill>
                <a:latin typeface="Calibri" charset="0"/>
              </a:rPr>
              <a:t>πάροδο</a:t>
            </a:r>
            <a:r>
              <a:rPr lang="en-US" sz="1700" dirty="0">
                <a:solidFill>
                  <a:srgbClr val="7F7F7F"/>
                </a:solidFill>
                <a:latin typeface="Calibri" charset="0"/>
              </a:rPr>
              <a:t> </a:t>
            </a:r>
            <a:r>
              <a:rPr lang="en-US" sz="1700" dirty="0" err="1">
                <a:solidFill>
                  <a:srgbClr val="7F7F7F"/>
                </a:solidFill>
                <a:latin typeface="Calibri" charset="0"/>
              </a:rPr>
              <a:t>του</a:t>
            </a:r>
            <a:r>
              <a:rPr lang="en-US" sz="1700" dirty="0">
                <a:solidFill>
                  <a:srgbClr val="7F7F7F"/>
                </a:solidFill>
                <a:latin typeface="Calibri" charset="0"/>
              </a:rPr>
              <a:t> </a:t>
            </a:r>
            <a:r>
              <a:rPr lang="en-US" sz="1700" dirty="0" err="1">
                <a:solidFill>
                  <a:srgbClr val="7F7F7F"/>
                </a:solidFill>
                <a:latin typeface="Calibri" charset="0"/>
              </a:rPr>
              <a:t>χρόνου</a:t>
            </a:r>
            <a:r>
              <a:rPr lang="en-US" sz="1700" dirty="0">
                <a:solidFill>
                  <a:srgbClr val="7F7F7F"/>
                </a:solidFill>
                <a:latin typeface="Calibri" charset="0"/>
              </a:rPr>
              <a:t>, </a:t>
            </a:r>
            <a:r>
              <a:rPr lang="en-US" sz="1700" dirty="0" err="1" smtClean="0">
                <a:solidFill>
                  <a:srgbClr val="7F7F7F"/>
                </a:solidFill>
                <a:latin typeface="Calibri" charset="0"/>
              </a:rPr>
              <a:t>στο</a:t>
            </a:r>
            <a:r>
              <a:rPr lang="en-US" sz="1700" dirty="0" smtClean="0">
                <a:solidFill>
                  <a:srgbClr val="7F7F7F"/>
                </a:solidFill>
                <a:latin typeface="Calibri" charset="0"/>
              </a:rPr>
              <a:t> </a:t>
            </a:r>
            <a:r>
              <a:rPr lang="en-US" sz="1700" dirty="0" err="1">
                <a:solidFill>
                  <a:srgbClr val="7F7F7F"/>
                </a:solidFill>
                <a:latin typeface="Calibri" charset="0"/>
              </a:rPr>
              <a:t>δανειστή</a:t>
            </a:r>
            <a:r>
              <a:rPr lang="en-US" sz="1700" dirty="0">
                <a:solidFill>
                  <a:srgbClr val="7F7F7F"/>
                </a:solidFill>
                <a:latin typeface="Calibri" charset="0"/>
              </a:rPr>
              <a:t> </a:t>
            </a:r>
            <a:r>
              <a:rPr lang="en-US" sz="1700" dirty="0" err="1">
                <a:solidFill>
                  <a:srgbClr val="7F7F7F"/>
                </a:solidFill>
                <a:latin typeface="Calibri" charset="0"/>
              </a:rPr>
              <a:t>επί</a:t>
            </a:r>
            <a:r>
              <a:rPr lang="en-US" sz="1700" dirty="0">
                <a:solidFill>
                  <a:srgbClr val="7F7F7F"/>
                </a:solidFill>
                <a:latin typeface="Calibri" charset="0"/>
              </a:rPr>
              <a:t> </a:t>
            </a:r>
            <a:r>
              <a:rPr lang="en-US" sz="1700" dirty="0" err="1">
                <a:solidFill>
                  <a:srgbClr val="7F7F7F"/>
                </a:solidFill>
                <a:latin typeface="Calibri" charset="0"/>
              </a:rPr>
              <a:t>του</a:t>
            </a:r>
            <a:r>
              <a:rPr lang="en-US" sz="1700" dirty="0">
                <a:solidFill>
                  <a:srgbClr val="7F7F7F"/>
                </a:solidFill>
                <a:latin typeface="Calibri" charset="0"/>
              </a:rPr>
              <a:t> </a:t>
            </a:r>
            <a:r>
              <a:rPr lang="en-US" sz="1700" dirty="0" err="1">
                <a:solidFill>
                  <a:srgbClr val="7F7F7F"/>
                </a:solidFill>
                <a:latin typeface="Calibri" charset="0"/>
              </a:rPr>
              <a:t>ποσού</a:t>
            </a:r>
            <a:r>
              <a:rPr lang="en-US" sz="1700" dirty="0">
                <a:solidFill>
                  <a:srgbClr val="7F7F7F"/>
                </a:solidFill>
                <a:latin typeface="Calibri" charset="0"/>
              </a:rPr>
              <a:t> </a:t>
            </a:r>
            <a:r>
              <a:rPr lang="en-US" sz="1700" dirty="0" err="1">
                <a:solidFill>
                  <a:srgbClr val="7F7F7F"/>
                </a:solidFill>
                <a:latin typeface="Calibri" charset="0"/>
              </a:rPr>
              <a:t>του</a:t>
            </a:r>
            <a:r>
              <a:rPr lang="en-US" sz="1700" dirty="0">
                <a:solidFill>
                  <a:srgbClr val="7F7F7F"/>
                </a:solidFill>
                <a:latin typeface="Calibri" charset="0"/>
              </a:rPr>
              <a:t> </a:t>
            </a:r>
            <a:r>
              <a:rPr lang="en-US" sz="1700" dirty="0" err="1">
                <a:solidFill>
                  <a:srgbClr val="7F7F7F"/>
                </a:solidFill>
                <a:latin typeface="Calibri" charset="0"/>
              </a:rPr>
              <a:t>οφειλόμενου</a:t>
            </a:r>
            <a:r>
              <a:rPr lang="en-US" sz="1700" dirty="0">
                <a:solidFill>
                  <a:srgbClr val="7F7F7F"/>
                </a:solidFill>
                <a:latin typeface="Calibri" charset="0"/>
              </a:rPr>
              <a:t> </a:t>
            </a:r>
            <a:r>
              <a:rPr lang="en-US" sz="1700" dirty="0" err="1">
                <a:solidFill>
                  <a:srgbClr val="7F7F7F"/>
                </a:solidFill>
                <a:latin typeface="Calibri" charset="0"/>
              </a:rPr>
              <a:t>αρχικού</a:t>
            </a:r>
            <a:r>
              <a:rPr lang="en-US" sz="1700" dirty="0">
                <a:solidFill>
                  <a:srgbClr val="7F7F7F"/>
                </a:solidFill>
                <a:latin typeface="Calibri" charset="0"/>
              </a:rPr>
              <a:t> </a:t>
            </a:r>
            <a:r>
              <a:rPr lang="en-US" sz="1700" dirty="0" err="1">
                <a:solidFill>
                  <a:srgbClr val="7F7F7F"/>
                </a:solidFill>
                <a:latin typeface="Calibri" charset="0"/>
              </a:rPr>
              <a:t>κεφαλαίου</a:t>
            </a:r>
            <a:r>
              <a:rPr lang="en-US" sz="1700" dirty="0">
                <a:solidFill>
                  <a:srgbClr val="7F7F7F"/>
                </a:solidFill>
                <a:latin typeface="Calibri" charset="0"/>
              </a:rPr>
              <a:t>.</a:t>
            </a:r>
          </a:p>
        </p:txBody>
      </p:sp>
      <p:grpSp>
        <p:nvGrpSpPr>
          <p:cNvPr id="2" name="Group 23"/>
          <p:cNvGrpSpPr>
            <a:grpSpLocks/>
          </p:cNvGrpSpPr>
          <p:nvPr/>
        </p:nvGrpSpPr>
        <p:grpSpPr bwMode="auto">
          <a:xfrm>
            <a:off x="569913" y="1357313"/>
            <a:ext cx="8782050" cy="687387"/>
            <a:chOff x="569913" y="1356725"/>
            <a:chExt cx="8782050" cy="687862"/>
          </a:xfrm>
        </p:grpSpPr>
        <p:sp>
          <p:nvSpPr>
            <p:cNvPr id="12" name="TextBox 11"/>
            <p:cNvSpPr txBox="1"/>
            <p:nvPr/>
          </p:nvSpPr>
          <p:spPr>
            <a:xfrm>
              <a:off x="569913" y="1676032"/>
              <a:ext cx="8782050" cy="368555"/>
            </a:xfrm>
            <a:prstGeom prst="rect">
              <a:avLst/>
            </a:prstGeom>
            <a:noFill/>
          </p:spPr>
          <p:txBody>
            <a:bodyPr>
              <a:spAutoFit/>
            </a:bodyPr>
            <a:lstStyle/>
            <a:p>
              <a:r>
                <a:rPr lang="en-US" b="1">
                  <a:solidFill>
                    <a:srgbClr val="7F7F7F"/>
                  </a:solidFill>
                  <a:latin typeface="Calibri" charset="0"/>
                </a:rPr>
                <a:t>Δημοσιονομικές προσαρμογές γίνονται στις παρακάτω συναλλαγές:</a:t>
              </a:r>
            </a:p>
          </p:txBody>
        </p:sp>
        <p:sp>
          <p:nvSpPr>
            <p:cNvPr id="21" name="TextBox 20"/>
            <p:cNvSpPr txBox="1"/>
            <p:nvPr/>
          </p:nvSpPr>
          <p:spPr>
            <a:xfrm>
              <a:off x="569913" y="1356725"/>
              <a:ext cx="8782050" cy="430509"/>
            </a:xfrm>
            <a:prstGeom prst="rect">
              <a:avLst/>
            </a:prstGeom>
            <a:noFill/>
          </p:spPr>
          <p:txBody>
            <a:bodyPr>
              <a:spAutoFit/>
            </a:bodyPr>
            <a:lstStyle/>
            <a:p>
              <a:r>
                <a:rPr lang="el-GR" sz="2200" b="1">
                  <a:solidFill>
                    <a:srgbClr val="7F7F7F"/>
                  </a:solidFill>
                  <a:latin typeface="Calibri" charset="0"/>
                </a:rPr>
                <a:t>ΠΑΡΑΔΕΙΓΜΑΤΑ ΔΗΜΟΣΙΟΝΟΜΙΚΩΝ ΠΡΟΣΑΡΜΟΓΩΝ</a:t>
              </a:r>
              <a:endParaRPr lang="en-US" sz="2200" b="1">
                <a:solidFill>
                  <a:srgbClr val="7F7F7F"/>
                </a:solidFill>
                <a:latin typeface="Calibri" charset="0"/>
              </a:endParaRPr>
            </a:p>
          </p:txBody>
        </p:sp>
      </p:grpSp>
      <p:grpSp>
        <p:nvGrpSpPr>
          <p:cNvPr id="3" name="Group 24"/>
          <p:cNvGrpSpPr>
            <a:grpSpLocks/>
          </p:cNvGrpSpPr>
          <p:nvPr/>
        </p:nvGrpSpPr>
        <p:grpSpPr bwMode="auto">
          <a:xfrm>
            <a:off x="569913" y="2629408"/>
            <a:ext cx="1225550" cy="714375"/>
            <a:chOff x="569913" y="2641325"/>
            <a:chExt cx="1225020" cy="714375"/>
          </a:xfrm>
        </p:grpSpPr>
        <p:sp>
          <p:nvSpPr>
            <p:cNvPr id="5" name="Right Arrow 4"/>
            <p:cNvSpPr/>
            <p:nvPr/>
          </p:nvSpPr>
          <p:spPr>
            <a:xfrm>
              <a:off x="569913" y="2641325"/>
              <a:ext cx="1225020" cy="714375"/>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TextBox 21"/>
            <p:cNvSpPr txBox="1"/>
            <p:nvPr/>
          </p:nvSpPr>
          <p:spPr>
            <a:xfrm>
              <a:off x="569913" y="2766737"/>
              <a:ext cx="945741" cy="400050"/>
            </a:xfrm>
            <a:prstGeom prst="rect">
              <a:avLst/>
            </a:prstGeom>
            <a:noFill/>
          </p:spPr>
          <p:txBody>
            <a:bodyPr>
              <a:spAutoFit/>
            </a:bodyPr>
            <a:lstStyle/>
            <a:p>
              <a:r>
                <a:rPr lang="el-GR" sz="2000" b="1" dirty="0">
                  <a:solidFill>
                    <a:srgbClr val="595959"/>
                  </a:solidFill>
                </a:rPr>
                <a:t>Φόροι</a:t>
              </a:r>
              <a:endParaRPr lang="el-GR" sz="2000" dirty="0">
                <a:solidFill>
                  <a:srgbClr val="595959"/>
                </a:solidFill>
              </a:endParaRPr>
            </a:p>
          </p:txBody>
        </p:sp>
      </p:grpSp>
      <p:grpSp>
        <p:nvGrpSpPr>
          <p:cNvPr id="4" name="Group 25"/>
          <p:cNvGrpSpPr>
            <a:grpSpLocks/>
          </p:cNvGrpSpPr>
          <p:nvPr/>
        </p:nvGrpSpPr>
        <p:grpSpPr bwMode="auto">
          <a:xfrm>
            <a:off x="569913" y="5449697"/>
            <a:ext cx="1225550" cy="714375"/>
            <a:chOff x="569913" y="5255030"/>
            <a:chExt cx="1225020" cy="714375"/>
          </a:xfrm>
        </p:grpSpPr>
        <p:sp>
          <p:nvSpPr>
            <p:cNvPr id="8" name="Right Arrow 7"/>
            <p:cNvSpPr/>
            <p:nvPr/>
          </p:nvSpPr>
          <p:spPr>
            <a:xfrm>
              <a:off x="569913" y="5255030"/>
              <a:ext cx="1225020" cy="714375"/>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TextBox 22"/>
            <p:cNvSpPr txBox="1"/>
            <p:nvPr/>
          </p:nvSpPr>
          <p:spPr>
            <a:xfrm>
              <a:off x="569913" y="5393143"/>
              <a:ext cx="945741" cy="400050"/>
            </a:xfrm>
            <a:prstGeom prst="rect">
              <a:avLst/>
            </a:prstGeom>
            <a:noFill/>
          </p:spPr>
          <p:txBody>
            <a:bodyPr>
              <a:spAutoFit/>
            </a:bodyPr>
            <a:lstStyle/>
            <a:p>
              <a:r>
                <a:rPr lang="el-GR" sz="2000" b="1">
                  <a:solidFill>
                    <a:srgbClr val="595959"/>
                  </a:solidFill>
                </a:rPr>
                <a:t>Τόκοι</a:t>
              </a:r>
              <a:endParaRPr lang="el-GR" sz="2000">
                <a:solidFill>
                  <a:srgbClr val="595959"/>
                </a:solidFill>
              </a:endParaRPr>
            </a:p>
          </p:txBody>
        </p:sp>
      </p:grpSp>
      <p:sp>
        <p:nvSpPr>
          <p:cNvPr id="49160" name="Slide Number Placeholder 13"/>
          <p:cNvSpPr>
            <a:spLocks noGrp="1"/>
          </p:cNvSpPr>
          <p:nvPr>
            <p:ph type="sldNum" sz="quarter" idx="10"/>
          </p:nvPr>
        </p:nvSpPr>
        <p:spPr bwMode="auto">
          <a:noFill/>
          <a:ln>
            <a:miter lim="800000"/>
            <a:headEnd/>
            <a:tailEnd/>
          </a:ln>
        </p:spPr>
        <p:txBody>
          <a:bodyPr/>
          <a:lstStyle/>
          <a:p>
            <a:fld id="{ECE6B9F9-84A2-4F76-AB9D-05344AD85996}" type="slidenum">
              <a:rPr lang="en-US"/>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Left)">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lide(from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lide(fromLeft)">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3"/>
          <p:cNvSpPr>
            <a:spLocks noGrp="1"/>
          </p:cNvSpPr>
          <p:nvPr>
            <p:ph type="ctrTitle"/>
          </p:nvPr>
        </p:nvSpPr>
        <p:spPr bwMode="auto">
          <a:xfrm>
            <a:off x="569913" y="458788"/>
            <a:ext cx="8782050" cy="1089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t>ΣΥΝΘΗΚΗ ΓΙΑ ΤΗ ΛΕΙΤΟΥΡΓΙΑ </a:t>
            </a:r>
            <a:br>
              <a:rPr lang="el-GR" smtClean="0"/>
            </a:br>
            <a:r>
              <a:rPr lang="el-GR" smtClean="0"/>
              <a:t>ΤΗΣ ΕΥΡΩΠΑΪΚΗΣ ΕΝΩΣΗΣ</a:t>
            </a:r>
            <a:endParaRPr lang="en-US" b="1" smtClean="0"/>
          </a:p>
        </p:txBody>
      </p:sp>
      <p:sp>
        <p:nvSpPr>
          <p:cNvPr id="14339" name="TextBox 2"/>
          <p:cNvSpPr txBox="1">
            <a:spLocks noChangeArrowheads="1"/>
          </p:cNvSpPr>
          <p:nvPr/>
        </p:nvSpPr>
        <p:spPr bwMode="auto">
          <a:xfrm>
            <a:off x="609600" y="2014538"/>
            <a:ext cx="8742363" cy="4386262"/>
          </a:xfrm>
          <a:prstGeom prst="rect">
            <a:avLst/>
          </a:prstGeom>
          <a:noFill/>
          <a:ln w="9525">
            <a:noFill/>
            <a:miter lim="800000"/>
            <a:headEnd/>
            <a:tailEnd/>
          </a:ln>
        </p:spPr>
        <p:txBody>
          <a:bodyPr>
            <a:spAutoFit/>
          </a:bodyPr>
          <a:lstStyle/>
          <a:p>
            <a:endParaRPr lang="el-GR" sz="2000">
              <a:solidFill>
                <a:srgbClr val="595959"/>
              </a:solidFill>
              <a:latin typeface="Calibri" charset="0"/>
              <a:cs typeface="Calibri" charset="0"/>
            </a:endParaRPr>
          </a:p>
        </p:txBody>
      </p:sp>
      <p:pic>
        <p:nvPicPr>
          <p:cNvPr id="7" name="Picture 6" descr="pic2-01.jpg"/>
          <p:cNvPicPr>
            <a:picLocks noChangeAspect="1"/>
          </p:cNvPicPr>
          <p:nvPr/>
        </p:nvPicPr>
        <p:blipFill>
          <a:blip r:embed="rId2"/>
          <a:srcRect/>
          <a:stretch>
            <a:fillRect/>
          </a:stretch>
        </p:blipFill>
        <p:spPr bwMode="auto">
          <a:xfrm>
            <a:off x="4903788" y="1879600"/>
            <a:ext cx="4648200" cy="4622800"/>
          </a:xfrm>
          <a:prstGeom prst="rect">
            <a:avLst/>
          </a:prstGeom>
          <a:noFill/>
          <a:ln w="9525">
            <a:noFill/>
            <a:miter lim="800000"/>
            <a:headEnd/>
            <a:tailEnd/>
          </a:ln>
        </p:spPr>
      </p:pic>
      <p:sp>
        <p:nvSpPr>
          <p:cNvPr id="8" name="TextBox 7"/>
          <p:cNvSpPr txBox="1">
            <a:spLocks noChangeArrowheads="1"/>
          </p:cNvSpPr>
          <p:nvPr/>
        </p:nvSpPr>
        <p:spPr bwMode="auto">
          <a:xfrm>
            <a:off x="5738233" y="2992438"/>
            <a:ext cx="2877711" cy="923330"/>
          </a:xfrm>
          <a:prstGeom prst="rect">
            <a:avLst/>
          </a:prstGeom>
          <a:noFill/>
          <a:ln w="9525">
            <a:noFill/>
            <a:miter lim="800000"/>
            <a:headEnd/>
            <a:tailEnd/>
          </a:ln>
        </p:spPr>
        <p:txBody>
          <a:bodyPr wrap="none">
            <a:spAutoFit/>
          </a:bodyPr>
          <a:lstStyle/>
          <a:p>
            <a:pPr algn="ctr"/>
            <a:r>
              <a:rPr lang="en-US" dirty="0" err="1">
                <a:solidFill>
                  <a:srgbClr val="595959"/>
                </a:solidFill>
                <a:latin typeface="Calibri" charset="0"/>
                <a:cs typeface="Calibri" charset="0"/>
              </a:rPr>
              <a:t>τα</a:t>
            </a:r>
            <a:r>
              <a:rPr lang="en-US" dirty="0" smtClean="0">
                <a:solidFill>
                  <a:srgbClr val="595959"/>
                </a:solidFill>
                <a:latin typeface="Calibri" charset="0"/>
                <a:cs typeface="Calibri" charset="0"/>
              </a:rPr>
              <a:t> </a:t>
            </a:r>
            <a:r>
              <a:rPr lang="el-GR" dirty="0" smtClean="0">
                <a:solidFill>
                  <a:srgbClr val="595959"/>
                </a:solidFill>
                <a:latin typeface="Calibri" charset="0"/>
                <a:cs typeface="Calibri" charset="0"/>
              </a:rPr>
              <a:t>κ</a:t>
            </a:r>
            <a:r>
              <a:rPr lang="en-US" dirty="0" err="1" smtClean="0">
                <a:solidFill>
                  <a:srgbClr val="595959"/>
                </a:solidFill>
                <a:latin typeface="Calibri" charset="0"/>
                <a:cs typeface="Calibri" charset="0"/>
              </a:rPr>
              <a:t>ράτη</a:t>
            </a:r>
            <a:r>
              <a:rPr lang="en-US" dirty="0" smtClean="0">
                <a:solidFill>
                  <a:srgbClr val="595959"/>
                </a:solidFill>
                <a:latin typeface="Calibri" charset="0"/>
                <a:cs typeface="Calibri" charset="0"/>
              </a:rPr>
              <a:t> </a:t>
            </a:r>
            <a:r>
              <a:rPr lang="el-GR" dirty="0" smtClean="0">
                <a:solidFill>
                  <a:srgbClr val="595959"/>
                </a:solidFill>
                <a:latin typeface="Calibri" charset="0"/>
                <a:cs typeface="Calibri" charset="0"/>
              </a:rPr>
              <a:t>μ</a:t>
            </a:r>
            <a:r>
              <a:rPr lang="en-US" dirty="0" err="1" smtClean="0">
                <a:solidFill>
                  <a:srgbClr val="595959"/>
                </a:solidFill>
                <a:latin typeface="Calibri" charset="0"/>
                <a:cs typeface="Calibri" charset="0"/>
              </a:rPr>
              <a:t>έλη</a:t>
            </a:r>
            <a:r>
              <a:rPr lang="en-US" dirty="0">
                <a:solidFill>
                  <a:srgbClr val="595959"/>
                </a:solidFill>
                <a:latin typeface="Calibri" charset="0"/>
                <a:cs typeface="Calibri" charset="0"/>
              </a:rPr>
              <a:t/>
            </a:r>
            <a:br>
              <a:rPr lang="en-US" dirty="0">
                <a:solidFill>
                  <a:srgbClr val="595959"/>
                </a:solidFill>
                <a:latin typeface="Calibri" charset="0"/>
                <a:cs typeface="Calibri" charset="0"/>
              </a:rPr>
            </a:br>
            <a:r>
              <a:rPr lang="en-US" dirty="0" err="1">
                <a:solidFill>
                  <a:srgbClr val="595959"/>
                </a:solidFill>
                <a:latin typeface="Calibri" charset="0"/>
                <a:cs typeface="Calibri" charset="0"/>
              </a:rPr>
              <a:t>κοινοποιούν</a:t>
            </a:r>
            <a:r>
              <a:rPr lang="en-US" dirty="0">
                <a:solidFill>
                  <a:srgbClr val="595959"/>
                </a:solidFill>
                <a:latin typeface="Calibri" charset="0"/>
                <a:cs typeface="Calibri" charset="0"/>
              </a:rPr>
              <a:t> </a:t>
            </a:r>
            <a:r>
              <a:rPr lang="en-US" dirty="0" err="1">
                <a:solidFill>
                  <a:srgbClr val="595959"/>
                </a:solidFill>
                <a:latin typeface="Calibri" charset="0"/>
                <a:cs typeface="Calibri" charset="0"/>
              </a:rPr>
              <a:t>τα</a:t>
            </a:r>
            <a:r>
              <a:rPr lang="en-US" dirty="0">
                <a:solidFill>
                  <a:srgbClr val="595959"/>
                </a:solidFill>
                <a:latin typeface="Calibri" charset="0"/>
                <a:cs typeface="Calibri" charset="0"/>
              </a:rPr>
              <a:t> </a:t>
            </a:r>
            <a:r>
              <a:rPr lang="en-US" dirty="0" err="1">
                <a:solidFill>
                  <a:srgbClr val="595959"/>
                </a:solidFill>
                <a:latin typeface="Calibri" charset="0"/>
                <a:cs typeface="Calibri" charset="0"/>
              </a:rPr>
              <a:t>δεδομένα</a:t>
            </a:r>
            <a:r>
              <a:rPr lang="en-US" dirty="0">
                <a:solidFill>
                  <a:srgbClr val="595959"/>
                </a:solidFill>
                <a:latin typeface="Calibri" charset="0"/>
                <a:cs typeface="Calibri" charset="0"/>
              </a:rPr>
              <a:t/>
            </a:r>
            <a:br>
              <a:rPr lang="en-US" dirty="0">
                <a:solidFill>
                  <a:srgbClr val="595959"/>
                </a:solidFill>
                <a:latin typeface="Calibri" charset="0"/>
                <a:cs typeface="Calibri" charset="0"/>
              </a:rPr>
            </a:br>
            <a:r>
              <a:rPr lang="en-US" dirty="0" err="1">
                <a:solidFill>
                  <a:srgbClr val="595959"/>
                </a:solidFill>
                <a:latin typeface="Calibri" charset="0"/>
                <a:cs typeface="Calibri" charset="0"/>
              </a:rPr>
              <a:t>στην</a:t>
            </a:r>
            <a:r>
              <a:rPr lang="en-US" dirty="0">
                <a:solidFill>
                  <a:srgbClr val="595959"/>
                </a:solidFill>
                <a:latin typeface="Calibri" charset="0"/>
                <a:cs typeface="Calibri" charset="0"/>
              </a:rPr>
              <a:t> </a:t>
            </a:r>
            <a:r>
              <a:rPr lang="en-US" dirty="0" err="1" smtClean="0">
                <a:solidFill>
                  <a:srgbClr val="595959"/>
                </a:solidFill>
                <a:latin typeface="Calibri" charset="0"/>
                <a:cs typeface="Calibri" charset="0"/>
              </a:rPr>
              <a:t>Επιτροπή/Eurostat</a:t>
            </a:r>
            <a:r>
              <a:rPr lang="en-US" dirty="0" smtClean="0">
                <a:solidFill>
                  <a:srgbClr val="595959"/>
                </a:solidFill>
                <a:latin typeface="Calibri" charset="0"/>
                <a:cs typeface="Calibri" charset="0"/>
              </a:rPr>
              <a:t> </a:t>
            </a:r>
            <a:r>
              <a:rPr lang="en-US" dirty="0" err="1">
                <a:solidFill>
                  <a:srgbClr val="595959"/>
                </a:solidFill>
                <a:latin typeface="Calibri" charset="0"/>
                <a:cs typeface="Calibri" charset="0"/>
              </a:rPr>
              <a:t>για</a:t>
            </a:r>
            <a:endParaRPr lang="en-US" dirty="0">
              <a:solidFill>
                <a:srgbClr val="595959"/>
              </a:solidFill>
              <a:latin typeface="Calibri" charset="0"/>
              <a:cs typeface="Calibri" charset="0"/>
            </a:endParaRPr>
          </a:p>
        </p:txBody>
      </p:sp>
      <p:sp>
        <p:nvSpPr>
          <p:cNvPr id="9" name="Right Triangle 8"/>
          <p:cNvSpPr>
            <a:spLocks noChangeArrowheads="1"/>
          </p:cNvSpPr>
          <p:nvPr/>
        </p:nvSpPr>
        <p:spPr bwMode="auto">
          <a:xfrm rot="-2700000">
            <a:off x="6897688" y="3706813"/>
            <a:ext cx="574675" cy="574675"/>
          </a:xfrm>
          <a:prstGeom prst="rtTriangle">
            <a:avLst/>
          </a:prstGeom>
          <a:solidFill>
            <a:schemeClr val="bg1"/>
          </a:solidFill>
          <a:ln w="9525">
            <a:solidFill>
              <a:schemeClr val="bg1"/>
            </a:solidFill>
            <a:miter lim="800000"/>
            <a:headEnd/>
            <a:tailEnd/>
          </a:ln>
          <a:effectLst>
            <a:outerShdw dist="23000" dir="5400000" rotWithShape="0">
              <a:srgbClr val="808080">
                <a:alpha val="34998"/>
              </a:srgbClr>
            </a:outerShdw>
          </a:effectLst>
        </p:spPr>
        <p:txBody>
          <a:bodyPr/>
          <a:lstStyle/>
          <a:p>
            <a:pPr>
              <a:defRPr/>
            </a:pPr>
            <a:endParaRPr lang="el-GR"/>
          </a:p>
        </p:txBody>
      </p:sp>
      <p:sp>
        <p:nvSpPr>
          <p:cNvPr id="10" name="TextBox 9"/>
          <p:cNvSpPr txBox="1">
            <a:spLocks noChangeArrowheads="1"/>
          </p:cNvSpPr>
          <p:nvPr/>
        </p:nvSpPr>
        <p:spPr bwMode="auto">
          <a:xfrm>
            <a:off x="5837766" y="4455053"/>
            <a:ext cx="2779615" cy="369332"/>
          </a:xfrm>
          <a:prstGeom prst="rect">
            <a:avLst/>
          </a:prstGeom>
          <a:noFill/>
          <a:ln w="9525">
            <a:noFill/>
            <a:miter lim="800000"/>
            <a:headEnd/>
            <a:tailEnd/>
          </a:ln>
        </p:spPr>
        <p:txBody>
          <a:bodyPr wrap="none">
            <a:spAutoFit/>
          </a:bodyPr>
          <a:lstStyle/>
          <a:p>
            <a:r>
              <a:rPr lang="en-US" b="1" dirty="0" smtClean="0">
                <a:solidFill>
                  <a:srgbClr val="595959"/>
                </a:solidFill>
                <a:latin typeface="Calibri" charset="0"/>
                <a:cs typeface="Calibri" charset="0"/>
              </a:rPr>
              <a:t>ΕΛΛΕΙΜMΑ/ΠΛΕΟΝΑΣΜΑ</a:t>
            </a:r>
            <a:endParaRPr lang="en-US" b="1" dirty="0">
              <a:solidFill>
                <a:srgbClr val="595959"/>
              </a:solidFill>
              <a:latin typeface="Calibri" charset="0"/>
              <a:cs typeface="Calibri" charset="0"/>
            </a:endParaRPr>
          </a:p>
        </p:txBody>
      </p:sp>
      <p:sp>
        <p:nvSpPr>
          <p:cNvPr id="11" name="TextBox 10"/>
          <p:cNvSpPr txBox="1">
            <a:spLocks noChangeArrowheads="1"/>
          </p:cNvSpPr>
          <p:nvPr/>
        </p:nvSpPr>
        <p:spPr bwMode="auto">
          <a:xfrm>
            <a:off x="6783388" y="4807477"/>
            <a:ext cx="808037" cy="369887"/>
          </a:xfrm>
          <a:prstGeom prst="rect">
            <a:avLst/>
          </a:prstGeom>
          <a:noFill/>
          <a:ln w="9525">
            <a:noFill/>
            <a:miter lim="800000"/>
            <a:headEnd/>
            <a:tailEnd/>
          </a:ln>
        </p:spPr>
        <p:txBody>
          <a:bodyPr wrap="none">
            <a:spAutoFit/>
          </a:bodyPr>
          <a:lstStyle/>
          <a:p>
            <a:r>
              <a:rPr lang="en-US" b="1" dirty="0" err="1">
                <a:solidFill>
                  <a:srgbClr val="595959"/>
                </a:solidFill>
                <a:latin typeface="Calibri" charset="0"/>
                <a:cs typeface="Calibri" charset="0"/>
              </a:rPr>
              <a:t>ΧΡΕΟΣ</a:t>
            </a:r>
            <a:endParaRPr lang="en-US" b="1" dirty="0">
              <a:solidFill>
                <a:srgbClr val="595959"/>
              </a:solidFill>
              <a:latin typeface="Calibri" charset="0"/>
              <a:cs typeface="Calibri" charset="0"/>
            </a:endParaRPr>
          </a:p>
        </p:txBody>
      </p:sp>
      <p:sp>
        <p:nvSpPr>
          <p:cNvPr id="13" name="TextBox 12"/>
          <p:cNvSpPr txBox="1">
            <a:spLocks noChangeArrowheads="1"/>
          </p:cNvSpPr>
          <p:nvPr/>
        </p:nvSpPr>
        <p:spPr bwMode="auto">
          <a:xfrm>
            <a:off x="527050" y="2927350"/>
            <a:ext cx="4230688" cy="1939925"/>
          </a:xfrm>
          <a:prstGeom prst="rect">
            <a:avLst/>
          </a:prstGeom>
          <a:noFill/>
          <a:ln w="9525">
            <a:noFill/>
            <a:miter lim="800000"/>
            <a:headEnd/>
            <a:tailEnd/>
          </a:ln>
        </p:spPr>
        <p:txBody>
          <a:bodyPr>
            <a:spAutoFit/>
          </a:bodyPr>
          <a:lstStyle/>
          <a:p>
            <a:r>
              <a:rPr lang="en-US" sz="2000" b="1" dirty="0" err="1">
                <a:solidFill>
                  <a:srgbClr val="FFCC00"/>
                </a:solidFill>
                <a:latin typeface="Calibri" charset="0"/>
              </a:rPr>
              <a:t>Πρωτόκολλο</a:t>
            </a:r>
            <a:r>
              <a:rPr lang="en-US" sz="2000" b="1" dirty="0">
                <a:solidFill>
                  <a:srgbClr val="FFCC00"/>
                </a:solidFill>
                <a:latin typeface="Calibri" charset="0"/>
              </a:rPr>
              <a:t> </a:t>
            </a:r>
            <a:r>
              <a:rPr lang="en-US" sz="2000" b="1" dirty="0" smtClean="0">
                <a:solidFill>
                  <a:srgbClr val="FFCC00"/>
                </a:solidFill>
                <a:latin typeface="Calibri" charset="0"/>
              </a:rPr>
              <a:t>12, </a:t>
            </a:r>
            <a:r>
              <a:rPr lang="en-US" sz="2000" b="1" dirty="0" err="1">
                <a:solidFill>
                  <a:srgbClr val="FFCC00"/>
                </a:solidFill>
                <a:latin typeface="Calibri" charset="0"/>
              </a:rPr>
              <a:t>άρθρο</a:t>
            </a:r>
            <a:r>
              <a:rPr lang="en-US" sz="2000" b="1" dirty="0">
                <a:solidFill>
                  <a:srgbClr val="FFCC00"/>
                </a:solidFill>
                <a:latin typeface="Calibri" charset="0"/>
              </a:rPr>
              <a:t> 3: </a:t>
            </a:r>
            <a:br>
              <a:rPr lang="en-US" sz="2000" b="1" dirty="0">
                <a:solidFill>
                  <a:srgbClr val="FFCC00"/>
                </a:solidFill>
                <a:latin typeface="Calibri" charset="0"/>
              </a:rPr>
            </a:br>
            <a:r>
              <a:rPr lang="el-GR" sz="2000" dirty="0">
                <a:solidFill>
                  <a:srgbClr val="7F7F7F"/>
                </a:solidFill>
                <a:latin typeface="Calibri" charset="0"/>
              </a:rPr>
              <a:t>«</a:t>
            </a:r>
            <a:r>
              <a:rPr lang="en-US" sz="2000" dirty="0" err="1">
                <a:solidFill>
                  <a:srgbClr val="7F7F7F"/>
                </a:solidFill>
                <a:latin typeface="Calibri" charset="0"/>
              </a:rPr>
              <a:t>Τα</a:t>
            </a:r>
            <a:r>
              <a:rPr lang="en-US" sz="2000" dirty="0">
                <a:solidFill>
                  <a:srgbClr val="7F7F7F"/>
                </a:solidFill>
                <a:latin typeface="Calibri" charset="0"/>
              </a:rPr>
              <a:t> </a:t>
            </a:r>
            <a:r>
              <a:rPr lang="en-US" sz="2000" dirty="0" err="1">
                <a:solidFill>
                  <a:srgbClr val="7F7F7F"/>
                </a:solidFill>
                <a:latin typeface="Calibri" charset="0"/>
              </a:rPr>
              <a:t>κράτη</a:t>
            </a:r>
            <a:r>
              <a:rPr lang="en-US" sz="2000" dirty="0">
                <a:solidFill>
                  <a:srgbClr val="7F7F7F"/>
                </a:solidFill>
                <a:latin typeface="Calibri" charset="0"/>
              </a:rPr>
              <a:t> </a:t>
            </a:r>
            <a:r>
              <a:rPr lang="en-US" sz="2000" dirty="0" err="1">
                <a:solidFill>
                  <a:srgbClr val="7F7F7F"/>
                </a:solidFill>
                <a:latin typeface="Calibri" charset="0"/>
              </a:rPr>
              <a:t>μέλη</a:t>
            </a:r>
            <a:r>
              <a:rPr lang="en-US" sz="2000" dirty="0">
                <a:solidFill>
                  <a:srgbClr val="7F7F7F"/>
                </a:solidFill>
                <a:latin typeface="Calibri" charset="0"/>
              </a:rPr>
              <a:t> </a:t>
            </a:r>
            <a:r>
              <a:rPr lang="en-US" sz="2000" dirty="0" err="1">
                <a:solidFill>
                  <a:srgbClr val="7F7F7F"/>
                </a:solidFill>
                <a:latin typeface="Calibri" charset="0"/>
              </a:rPr>
              <a:t>γνωστοποιούν</a:t>
            </a:r>
            <a:r>
              <a:rPr lang="en-US" sz="2000" dirty="0">
                <a:solidFill>
                  <a:srgbClr val="7F7F7F"/>
                </a:solidFill>
                <a:latin typeface="Calibri" charset="0"/>
              </a:rPr>
              <a:t> </a:t>
            </a:r>
            <a:r>
              <a:rPr lang="en-US" sz="2000" dirty="0" err="1">
                <a:solidFill>
                  <a:srgbClr val="7F7F7F"/>
                </a:solidFill>
                <a:latin typeface="Calibri" charset="0"/>
              </a:rPr>
              <a:t>αμέσως</a:t>
            </a:r>
            <a:r>
              <a:rPr lang="en-US" sz="2000" dirty="0">
                <a:solidFill>
                  <a:srgbClr val="7F7F7F"/>
                </a:solidFill>
                <a:latin typeface="Calibri" charset="0"/>
              </a:rPr>
              <a:t> </a:t>
            </a:r>
            <a:r>
              <a:rPr lang="en-US" sz="2000" dirty="0" err="1">
                <a:solidFill>
                  <a:srgbClr val="7F7F7F"/>
                </a:solidFill>
                <a:latin typeface="Calibri" charset="0"/>
              </a:rPr>
              <a:t>και</a:t>
            </a:r>
            <a:r>
              <a:rPr lang="en-US" sz="2000" dirty="0">
                <a:solidFill>
                  <a:srgbClr val="7F7F7F"/>
                </a:solidFill>
                <a:latin typeface="Calibri" charset="0"/>
              </a:rPr>
              <a:t> </a:t>
            </a:r>
            <a:r>
              <a:rPr lang="en-US" sz="2000" dirty="0" err="1">
                <a:solidFill>
                  <a:srgbClr val="7F7F7F"/>
                </a:solidFill>
                <a:latin typeface="Calibri" charset="0"/>
              </a:rPr>
              <a:t>τακτικά</a:t>
            </a:r>
            <a:r>
              <a:rPr lang="en-US" sz="2000" dirty="0">
                <a:solidFill>
                  <a:srgbClr val="7F7F7F"/>
                </a:solidFill>
                <a:latin typeface="Calibri" charset="0"/>
              </a:rPr>
              <a:t>, </a:t>
            </a:r>
            <a:r>
              <a:rPr lang="en-US" sz="2000" dirty="0" err="1">
                <a:solidFill>
                  <a:srgbClr val="7F7F7F"/>
                </a:solidFill>
                <a:latin typeface="Calibri" charset="0"/>
              </a:rPr>
              <a:t>στην</a:t>
            </a:r>
            <a:r>
              <a:rPr lang="en-US" sz="2000" dirty="0">
                <a:solidFill>
                  <a:srgbClr val="7F7F7F"/>
                </a:solidFill>
                <a:latin typeface="Calibri" charset="0"/>
              </a:rPr>
              <a:t> </a:t>
            </a:r>
            <a:r>
              <a:rPr lang="en-US" sz="2000" dirty="0" err="1">
                <a:solidFill>
                  <a:srgbClr val="7F7F7F"/>
                </a:solidFill>
                <a:latin typeface="Calibri" charset="0"/>
              </a:rPr>
              <a:t>Επιτροπή</a:t>
            </a:r>
            <a:r>
              <a:rPr lang="en-US" sz="2000" dirty="0">
                <a:solidFill>
                  <a:srgbClr val="7F7F7F"/>
                </a:solidFill>
                <a:latin typeface="Calibri" charset="0"/>
              </a:rPr>
              <a:t>, </a:t>
            </a:r>
            <a:r>
              <a:rPr lang="el-GR" sz="2000" dirty="0">
                <a:solidFill>
                  <a:srgbClr val="7F7F7F"/>
                </a:solidFill>
                <a:latin typeface="Calibri" charset="0"/>
              </a:rPr>
              <a:t/>
            </a:r>
            <a:br>
              <a:rPr lang="el-GR" sz="2000" dirty="0">
                <a:solidFill>
                  <a:srgbClr val="7F7F7F"/>
                </a:solidFill>
                <a:latin typeface="Calibri" charset="0"/>
              </a:rPr>
            </a:br>
            <a:r>
              <a:rPr lang="en-US" sz="2000" dirty="0" err="1">
                <a:solidFill>
                  <a:srgbClr val="7F7F7F"/>
                </a:solidFill>
                <a:latin typeface="Calibri" charset="0"/>
              </a:rPr>
              <a:t>τα</a:t>
            </a:r>
            <a:r>
              <a:rPr lang="en-US" sz="2000" dirty="0">
                <a:solidFill>
                  <a:srgbClr val="7F7F7F"/>
                </a:solidFill>
                <a:latin typeface="Calibri" charset="0"/>
              </a:rPr>
              <a:t> </a:t>
            </a:r>
            <a:r>
              <a:rPr lang="en-US" sz="2000" dirty="0" err="1">
                <a:solidFill>
                  <a:srgbClr val="7F7F7F"/>
                </a:solidFill>
                <a:latin typeface="Calibri" charset="0"/>
              </a:rPr>
              <a:t>προβλεπόμενα</a:t>
            </a:r>
            <a:r>
              <a:rPr lang="en-US" sz="2000" dirty="0">
                <a:solidFill>
                  <a:srgbClr val="7F7F7F"/>
                </a:solidFill>
                <a:latin typeface="Calibri" charset="0"/>
              </a:rPr>
              <a:t> </a:t>
            </a:r>
            <a:r>
              <a:rPr lang="en-US" sz="2000" dirty="0" err="1">
                <a:solidFill>
                  <a:srgbClr val="7F7F7F"/>
                </a:solidFill>
                <a:latin typeface="Calibri" charset="0"/>
              </a:rPr>
              <a:t>και</a:t>
            </a:r>
            <a:r>
              <a:rPr lang="en-US" sz="2000" dirty="0">
                <a:solidFill>
                  <a:srgbClr val="7F7F7F"/>
                </a:solidFill>
                <a:latin typeface="Calibri" charset="0"/>
              </a:rPr>
              <a:t> </a:t>
            </a:r>
            <a:r>
              <a:rPr lang="en-US" sz="2000" dirty="0" err="1">
                <a:solidFill>
                  <a:srgbClr val="7F7F7F"/>
                </a:solidFill>
                <a:latin typeface="Calibri" charset="0"/>
              </a:rPr>
              <a:t>υφιστάμενα</a:t>
            </a:r>
            <a:r>
              <a:rPr lang="en-US" sz="2000" dirty="0">
                <a:solidFill>
                  <a:srgbClr val="7F7F7F"/>
                </a:solidFill>
                <a:latin typeface="Calibri" charset="0"/>
              </a:rPr>
              <a:t> </a:t>
            </a:r>
            <a:r>
              <a:rPr lang="en-US" sz="2000" dirty="0" err="1">
                <a:solidFill>
                  <a:srgbClr val="7F7F7F"/>
                </a:solidFill>
                <a:latin typeface="Calibri" charset="0"/>
              </a:rPr>
              <a:t>ελλείμματά</a:t>
            </a:r>
            <a:r>
              <a:rPr lang="en-US" sz="2000" dirty="0">
                <a:solidFill>
                  <a:srgbClr val="7F7F7F"/>
                </a:solidFill>
                <a:latin typeface="Calibri" charset="0"/>
              </a:rPr>
              <a:t> </a:t>
            </a:r>
            <a:r>
              <a:rPr lang="en-US" sz="2000" dirty="0" err="1">
                <a:solidFill>
                  <a:srgbClr val="7F7F7F"/>
                </a:solidFill>
                <a:latin typeface="Calibri" charset="0"/>
              </a:rPr>
              <a:t>τους</a:t>
            </a:r>
            <a:r>
              <a:rPr lang="en-US" sz="2000" dirty="0">
                <a:solidFill>
                  <a:srgbClr val="7F7F7F"/>
                </a:solidFill>
                <a:latin typeface="Calibri" charset="0"/>
              </a:rPr>
              <a:t> </a:t>
            </a:r>
            <a:r>
              <a:rPr lang="en-US" sz="2000" dirty="0" err="1">
                <a:solidFill>
                  <a:srgbClr val="7F7F7F"/>
                </a:solidFill>
                <a:latin typeface="Calibri" charset="0"/>
              </a:rPr>
              <a:t>και</a:t>
            </a:r>
            <a:r>
              <a:rPr lang="en-US" sz="2000" dirty="0">
                <a:solidFill>
                  <a:srgbClr val="7F7F7F"/>
                </a:solidFill>
                <a:latin typeface="Calibri" charset="0"/>
              </a:rPr>
              <a:t> </a:t>
            </a:r>
            <a:r>
              <a:rPr lang="en-US" sz="2000" dirty="0" err="1">
                <a:solidFill>
                  <a:srgbClr val="7F7F7F"/>
                </a:solidFill>
                <a:latin typeface="Calibri" charset="0"/>
              </a:rPr>
              <a:t>το</a:t>
            </a:r>
            <a:r>
              <a:rPr lang="en-US" sz="2000" dirty="0">
                <a:solidFill>
                  <a:srgbClr val="7F7F7F"/>
                </a:solidFill>
                <a:latin typeface="Calibri" charset="0"/>
              </a:rPr>
              <a:t> </a:t>
            </a:r>
            <a:r>
              <a:rPr lang="en-US" sz="2000" dirty="0" err="1">
                <a:solidFill>
                  <a:srgbClr val="7F7F7F"/>
                </a:solidFill>
                <a:latin typeface="Calibri" charset="0"/>
              </a:rPr>
              <a:t>ύψος</a:t>
            </a:r>
            <a:r>
              <a:rPr lang="en-US" sz="2000" dirty="0">
                <a:solidFill>
                  <a:srgbClr val="7F7F7F"/>
                </a:solidFill>
                <a:latin typeface="Calibri" charset="0"/>
              </a:rPr>
              <a:t> </a:t>
            </a:r>
            <a:r>
              <a:rPr lang="en-US" sz="2000" dirty="0" err="1">
                <a:solidFill>
                  <a:srgbClr val="7F7F7F"/>
                </a:solidFill>
                <a:latin typeface="Calibri" charset="0"/>
              </a:rPr>
              <a:t>του</a:t>
            </a:r>
            <a:r>
              <a:rPr lang="en-US" sz="2000" dirty="0">
                <a:solidFill>
                  <a:srgbClr val="7F7F7F"/>
                </a:solidFill>
                <a:latin typeface="Calibri" charset="0"/>
              </a:rPr>
              <a:t> </a:t>
            </a:r>
            <a:r>
              <a:rPr lang="en-US" sz="2000" dirty="0" err="1">
                <a:solidFill>
                  <a:srgbClr val="7F7F7F"/>
                </a:solidFill>
                <a:latin typeface="Calibri" charset="0"/>
              </a:rPr>
              <a:t>χρέους</a:t>
            </a:r>
            <a:r>
              <a:rPr lang="en-US" sz="2000" dirty="0">
                <a:solidFill>
                  <a:srgbClr val="7F7F7F"/>
                </a:solidFill>
                <a:latin typeface="Calibri" charset="0"/>
              </a:rPr>
              <a:t> </a:t>
            </a:r>
            <a:r>
              <a:rPr lang="en-US" sz="2000" dirty="0" err="1" smtClean="0">
                <a:solidFill>
                  <a:srgbClr val="7F7F7F"/>
                </a:solidFill>
                <a:latin typeface="Calibri" charset="0"/>
              </a:rPr>
              <a:t>τους</a:t>
            </a:r>
            <a:r>
              <a:rPr lang="el-GR" sz="2000" dirty="0" smtClean="0">
                <a:solidFill>
                  <a:srgbClr val="7F7F7F"/>
                </a:solidFill>
                <a:latin typeface="Calibri" charset="0"/>
              </a:rPr>
              <a:t>».</a:t>
            </a:r>
            <a:endParaRPr lang="en-US" sz="2000" dirty="0">
              <a:solidFill>
                <a:srgbClr val="7F7F7F"/>
              </a:solidFill>
              <a:latin typeface="Calibri" charset="0"/>
            </a:endParaRPr>
          </a:p>
        </p:txBody>
      </p:sp>
      <p:sp>
        <p:nvSpPr>
          <p:cNvPr id="14346" name="Slide Number Placeholder 13"/>
          <p:cNvSpPr>
            <a:spLocks noGrp="1"/>
          </p:cNvSpPr>
          <p:nvPr>
            <p:ph type="sldNum" sz="quarter" idx="10"/>
          </p:nvPr>
        </p:nvSpPr>
        <p:spPr bwMode="auto">
          <a:noFill/>
          <a:ln>
            <a:miter lim="800000"/>
            <a:headEnd/>
            <a:tailEnd/>
          </a:ln>
        </p:spPr>
        <p:txBody>
          <a:bodyPr/>
          <a:lstStyle/>
          <a:p>
            <a:fld id="{BE54F0F1-0EA2-44BF-8351-A8A5CB82495B}" type="slidenum">
              <a:rPr lang="en-US"/>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lide(fromTo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lide(fromTo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lide(fromBottom)">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lide(fromBottom)">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P spid="13"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dirty="0" smtClean="0">
                <a:solidFill>
                  <a:srgbClr val="595959"/>
                </a:solidFill>
              </a:rPr>
              <a:t>ΕΛΛΕΙΜ</a:t>
            </a:r>
            <a:r>
              <a:rPr lang="en-US" dirty="0" smtClean="0">
                <a:solidFill>
                  <a:srgbClr val="595959"/>
                </a:solidFill>
              </a:rPr>
              <a:t>M</a:t>
            </a:r>
            <a:r>
              <a:rPr lang="el-GR" dirty="0" smtClean="0">
                <a:solidFill>
                  <a:srgbClr val="595959"/>
                </a:solidFill>
              </a:rPr>
              <a:t>Α/ΠΛΕΟΝΑΣΜΑ</a:t>
            </a:r>
            <a:endParaRPr lang="en-US" sz="2400" dirty="0" smtClean="0">
              <a:solidFill>
                <a:srgbClr val="595959"/>
              </a:solidFill>
            </a:endParaRPr>
          </a:p>
        </p:txBody>
      </p:sp>
      <p:grpSp>
        <p:nvGrpSpPr>
          <p:cNvPr id="16" name="Group 15"/>
          <p:cNvGrpSpPr/>
          <p:nvPr/>
        </p:nvGrpSpPr>
        <p:grpSpPr>
          <a:xfrm>
            <a:off x="458788" y="1543050"/>
            <a:ext cx="2881312" cy="4978400"/>
            <a:chOff x="458788" y="1543050"/>
            <a:chExt cx="2881312" cy="4978400"/>
          </a:xfrm>
        </p:grpSpPr>
        <p:sp>
          <p:nvSpPr>
            <p:cNvPr id="3" name="TextBox 2"/>
            <p:cNvSpPr txBox="1">
              <a:spLocks noChangeArrowheads="1"/>
            </p:cNvSpPr>
            <p:nvPr/>
          </p:nvSpPr>
          <p:spPr bwMode="auto">
            <a:xfrm>
              <a:off x="458788" y="1543050"/>
              <a:ext cx="2881312" cy="476250"/>
            </a:xfrm>
            <a:prstGeom prst="rect">
              <a:avLst/>
            </a:prstGeom>
            <a:solidFill>
              <a:srgbClr val="FFCC00"/>
            </a:solidFill>
            <a:ln w="9525">
              <a:noFill/>
              <a:miter lim="800000"/>
              <a:headEnd/>
              <a:tailEnd/>
            </a:ln>
          </p:spPr>
          <p:txBody>
            <a:bodyPr>
              <a:spAutoFit/>
            </a:bodyPr>
            <a:lstStyle/>
            <a:p>
              <a:pPr algn="ctr"/>
              <a:r>
                <a:rPr lang="el-GR" sz="2500" b="1" dirty="0">
                  <a:solidFill>
                    <a:srgbClr val="7F7F7F"/>
                  </a:solidFill>
                  <a:latin typeface="Calibri" charset="0"/>
                  <a:cs typeface="Calibri" charset="0"/>
                </a:rPr>
                <a:t>Γενικής Κυβέρνησης</a:t>
              </a:r>
              <a:endParaRPr lang="en-US" sz="2500" b="1" dirty="0">
                <a:solidFill>
                  <a:srgbClr val="7F7F7F"/>
                </a:solidFill>
                <a:latin typeface="Calibri" charset="0"/>
                <a:cs typeface="Calibri" charset="0"/>
              </a:endParaRPr>
            </a:p>
          </p:txBody>
        </p:sp>
        <p:sp>
          <p:nvSpPr>
            <p:cNvPr id="9" name="TextBox 8"/>
            <p:cNvSpPr txBox="1"/>
            <p:nvPr/>
          </p:nvSpPr>
          <p:spPr>
            <a:xfrm>
              <a:off x="458788" y="2286000"/>
              <a:ext cx="2881312" cy="1121675"/>
            </a:xfrm>
            <a:prstGeom prst="rect">
              <a:avLst/>
            </a:prstGeom>
            <a:solidFill>
              <a:schemeClr val="tx1">
                <a:lumMod val="50000"/>
                <a:lumOff val="50000"/>
              </a:schemeClr>
            </a:solidFill>
          </p:spPr>
          <p:txBody>
            <a:bodyPr>
              <a:spAutoFit/>
            </a:bodyPr>
            <a:lstStyle/>
            <a:p>
              <a:pPr>
                <a:lnSpc>
                  <a:spcPts val="1960"/>
                </a:lnSpc>
              </a:pPr>
              <a:r>
                <a:rPr lang="el-GR" b="1" i="1" dirty="0">
                  <a:solidFill>
                    <a:schemeClr val="bg1"/>
                  </a:solidFill>
                  <a:latin typeface="Calibri" charset="0"/>
                  <a:cs typeface="Calibri" charset="0"/>
                </a:rPr>
                <a:t>«Είναι η διαφορά μεταξύ </a:t>
              </a:r>
            </a:p>
            <a:p>
              <a:pPr>
                <a:lnSpc>
                  <a:spcPts val="1960"/>
                </a:lnSpc>
              </a:pPr>
              <a:r>
                <a:rPr lang="el-GR" b="1" i="1" dirty="0">
                  <a:solidFill>
                    <a:schemeClr val="bg1"/>
                  </a:solidFill>
                  <a:latin typeface="Calibri" charset="0"/>
                  <a:cs typeface="Calibri" charset="0"/>
                </a:rPr>
                <a:t>των εσόδων και των δαπανών της Γενικής Κυβέρνησης» *</a:t>
              </a:r>
              <a:endParaRPr lang="en-US" b="1" i="1" dirty="0">
                <a:solidFill>
                  <a:schemeClr val="bg1"/>
                </a:solidFill>
                <a:latin typeface="Calibri" charset="0"/>
                <a:cs typeface="Calibri" charset="0"/>
              </a:endParaRPr>
            </a:p>
          </p:txBody>
        </p:sp>
        <p:sp>
          <p:nvSpPr>
            <p:cNvPr id="13" name="TextBox 12"/>
            <p:cNvSpPr txBox="1">
              <a:spLocks noChangeArrowheads="1"/>
            </p:cNvSpPr>
            <p:nvPr/>
          </p:nvSpPr>
          <p:spPr bwMode="auto">
            <a:xfrm>
              <a:off x="458788" y="5445125"/>
              <a:ext cx="2881312" cy="1076325"/>
            </a:xfrm>
            <a:prstGeom prst="rect">
              <a:avLst/>
            </a:prstGeom>
            <a:noFill/>
            <a:ln w="9525">
              <a:noFill/>
              <a:miter lim="800000"/>
              <a:headEnd/>
              <a:tailEnd/>
            </a:ln>
          </p:spPr>
          <p:txBody>
            <a:bodyPr>
              <a:spAutoFit/>
            </a:bodyPr>
            <a:lstStyle/>
            <a:p>
              <a:r>
                <a:rPr lang="el-GR" sz="1600" dirty="0" smtClean="0">
                  <a:solidFill>
                    <a:srgbClr val="5F5F5F"/>
                  </a:solidFill>
                  <a:latin typeface="+mn-lt"/>
                  <a:cs typeface=""/>
                </a:rPr>
                <a:t>* </a:t>
              </a:r>
              <a:r>
                <a:rPr lang="en-US" sz="1600" dirty="0" smtClean="0">
                  <a:solidFill>
                    <a:srgbClr val="5F5F5F"/>
                  </a:solidFill>
                  <a:latin typeface="+mn-lt"/>
                </a:rPr>
                <a:t>Η </a:t>
              </a:r>
              <a:r>
                <a:rPr lang="en-US" sz="1600" dirty="0">
                  <a:solidFill>
                    <a:srgbClr val="5F5F5F"/>
                  </a:solidFill>
                  <a:latin typeface="+mn-lt"/>
                </a:rPr>
                <a:t>ΕΛΣΤΑΤ </a:t>
              </a:r>
              <a:r>
                <a:rPr lang="en-US" sz="1600" dirty="0" err="1" smtClean="0">
                  <a:solidFill>
                    <a:srgbClr val="5F5F5F"/>
                  </a:solidFill>
                  <a:latin typeface="+mn-lt"/>
                </a:rPr>
                <a:t>καταγράφει</a:t>
              </a:r>
              <a:endParaRPr lang="el-GR" sz="1600" dirty="0" smtClean="0">
                <a:solidFill>
                  <a:srgbClr val="5F5F5F"/>
                </a:solidFill>
                <a:latin typeface="+mn-lt"/>
              </a:endParaRPr>
            </a:p>
            <a:p>
              <a:r>
                <a:rPr lang="en-US" sz="1600" dirty="0" err="1" smtClean="0">
                  <a:solidFill>
                    <a:srgbClr val="5F5F5F"/>
                  </a:solidFill>
                  <a:latin typeface="+mn-lt"/>
                </a:rPr>
                <a:t>το</a:t>
              </a:r>
              <a:r>
                <a:rPr lang="en-US" sz="1600" dirty="0" smtClean="0">
                  <a:solidFill>
                    <a:srgbClr val="5F5F5F"/>
                  </a:solidFill>
                  <a:latin typeface="+mn-lt"/>
                </a:rPr>
                <a:t> </a:t>
              </a:r>
              <a:r>
                <a:rPr lang="el-GR" sz="1600" dirty="0" smtClean="0">
                  <a:solidFill>
                    <a:srgbClr val="5F5F5F"/>
                  </a:solidFill>
                  <a:latin typeface="+mn-lt"/>
                </a:rPr>
                <a:t>έ</a:t>
              </a:r>
              <a:r>
                <a:rPr lang="en-US" sz="1600" dirty="0" err="1" smtClean="0">
                  <a:solidFill>
                    <a:srgbClr val="5F5F5F"/>
                  </a:solidFill>
                  <a:latin typeface="+mn-lt"/>
                </a:rPr>
                <a:t>λλειμμα</a:t>
              </a:r>
              <a:r>
                <a:rPr lang="en-US" sz="1600" dirty="0" smtClean="0">
                  <a:solidFill>
                    <a:srgbClr val="5F5F5F"/>
                  </a:solidFill>
                  <a:latin typeface="+mn-lt"/>
                </a:rPr>
                <a:t>/</a:t>
              </a:r>
              <a:r>
                <a:rPr lang="en-US" sz="1600" dirty="0" err="1" smtClean="0">
                  <a:solidFill>
                    <a:srgbClr val="5F5F5F"/>
                  </a:solidFill>
                  <a:latin typeface="+mn-lt"/>
                </a:rPr>
                <a:t>πλεόνασμα</a:t>
              </a:r>
              <a:r>
                <a:rPr lang="en-US" sz="1600" dirty="0" smtClean="0">
                  <a:solidFill>
                    <a:srgbClr val="5F5F5F"/>
                  </a:solidFill>
                  <a:latin typeface="+mn-lt"/>
                </a:rPr>
                <a:t> </a:t>
              </a:r>
              <a:r>
                <a:rPr lang="el-GR" sz="1600" dirty="0" smtClean="0">
                  <a:solidFill>
                    <a:srgbClr val="5F5F5F"/>
                  </a:solidFill>
                  <a:latin typeface="+mn-lt"/>
                </a:rPr>
                <a:t/>
              </a:r>
              <a:br>
                <a:rPr lang="el-GR" sz="1600" dirty="0" smtClean="0">
                  <a:solidFill>
                    <a:srgbClr val="5F5F5F"/>
                  </a:solidFill>
                  <a:latin typeface="+mn-lt"/>
                </a:rPr>
              </a:br>
              <a:r>
                <a:rPr lang="el-GR" sz="1600" dirty="0" smtClean="0">
                  <a:solidFill>
                    <a:srgbClr val="5F5F5F"/>
                  </a:solidFill>
                  <a:latin typeface="+mn-lt"/>
                </a:rPr>
                <a:t>Γ</a:t>
              </a:r>
              <a:r>
                <a:rPr lang="en-US" sz="1600" dirty="0" err="1" smtClean="0">
                  <a:solidFill>
                    <a:srgbClr val="5F5F5F"/>
                  </a:solidFill>
                  <a:latin typeface="+mn-lt"/>
                </a:rPr>
                <a:t>ενικής</a:t>
              </a:r>
              <a:r>
                <a:rPr lang="en-US" sz="1600" dirty="0" smtClean="0">
                  <a:solidFill>
                    <a:srgbClr val="5F5F5F"/>
                  </a:solidFill>
                  <a:latin typeface="+mn-lt"/>
                </a:rPr>
                <a:t> </a:t>
              </a:r>
              <a:r>
                <a:rPr lang="el-GR" sz="1600" dirty="0" smtClean="0">
                  <a:solidFill>
                    <a:srgbClr val="5F5F5F"/>
                  </a:solidFill>
                  <a:latin typeface="+mn-lt"/>
                </a:rPr>
                <a:t>Κ</a:t>
              </a:r>
              <a:r>
                <a:rPr lang="en-US" sz="1600" dirty="0" err="1" smtClean="0">
                  <a:solidFill>
                    <a:srgbClr val="5F5F5F"/>
                  </a:solidFill>
                  <a:latin typeface="+mn-lt"/>
                </a:rPr>
                <a:t>υβέρνησης</a:t>
              </a:r>
              <a:r>
                <a:rPr lang="el-GR" sz="1600" dirty="0" smtClean="0">
                  <a:solidFill>
                    <a:srgbClr val="5F5F5F"/>
                  </a:solidFill>
                  <a:latin typeface="+mn-lt"/>
                </a:rPr>
                <a:t/>
              </a:r>
              <a:br>
                <a:rPr lang="el-GR" sz="1600" dirty="0" smtClean="0">
                  <a:solidFill>
                    <a:srgbClr val="5F5F5F"/>
                  </a:solidFill>
                  <a:latin typeface="+mn-lt"/>
                </a:rPr>
              </a:br>
              <a:r>
                <a:rPr lang="en-US" sz="1600" b="1" dirty="0" err="1" smtClean="0">
                  <a:solidFill>
                    <a:srgbClr val="5F5F5F"/>
                  </a:solidFill>
                  <a:latin typeface="+mn-lt"/>
                </a:rPr>
                <a:t>κατά</a:t>
              </a:r>
              <a:r>
                <a:rPr lang="en-US" sz="1600" b="1" dirty="0" smtClean="0">
                  <a:solidFill>
                    <a:srgbClr val="5F5F5F"/>
                  </a:solidFill>
                  <a:latin typeface="+mn-lt"/>
                </a:rPr>
                <a:t> ESA</a:t>
              </a:r>
              <a:r>
                <a:rPr lang="el-GR" sz="1600" b="1" dirty="0" smtClean="0">
                  <a:solidFill>
                    <a:srgbClr val="5F5F5F"/>
                  </a:solidFill>
                  <a:latin typeface="+mn-lt"/>
                </a:rPr>
                <a:t> 2010</a:t>
              </a:r>
              <a:endParaRPr lang="el-GR" sz="1600" b="1" dirty="0">
                <a:solidFill>
                  <a:srgbClr val="5F5F5F"/>
                </a:solidFill>
                <a:latin typeface="+mn-lt"/>
              </a:endParaRPr>
            </a:p>
          </p:txBody>
        </p:sp>
      </p:grpSp>
      <p:grpSp>
        <p:nvGrpSpPr>
          <p:cNvPr id="17" name="Group 16"/>
          <p:cNvGrpSpPr/>
          <p:nvPr/>
        </p:nvGrpSpPr>
        <p:grpSpPr>
          <a:xfrm>
            <a:off x="3529013" y="1535113"/>
            <a:ext cx="2901950" cy="4941887"/>
            <a:chOff x="3529013" y="1535113"/>
            <a:chExt cx="2901950" cy="4941887"/>
          </a:xfrm>
        </p:grpSpPr>
        <p:sp>
          <p:nvSpPr>
            <p:cNvPr id="5" name="TextBox 4"/>
            <p:cNvSpPr txBox="1">
              <a:spLocks noChangeArrowheads="1"/>
            </p:cNvSpPr>
            <p:nvPr/>
          </p:nvSpPr>
          <p:spPr bwMode="auto">
            <a:xfrm>
              <a:off x="3529013" y="1535113"/>
              <a:ext cx="2881312" cy="492125"/>
            </a:xfrm>
            <a:prstGeom prst="rect">
              <a:avLst/>
            </a:prstGeom>
            <a:solidFill>
              <a:srgbClr val="FFCC00"/>
            </a:solidFill>
            <a:ln w="9525">
              <a:noFill/>
              <a:miter lim="800000"/>
              <a:headEnd/>
              <a:tailEnd/>
            </a:ln>
          </p:spPr>
          <p:txBody>
            <a:bodyPr>
              <a:spAutoFit/>
            </a:bodyPr>
            <a:lstStyle/>
            <a:p>
              <a:pPr algn="ctr"/>
              <a:r>
                <a:rPr lang="el-GR" sz="2600" b="1">
                  <a:solidFill>
                    <a:srgbClr val="7F7F7F"/>
                  </a:solidFill>
                  <a:latin typeface=""/>
                  <a:cs typeface=""/>
                </a:rPr>
                <a:t>Πρωτογενές</a:t>
              </a:r>
              <a:endParaRPr lang="en-US" sz="2600" b="1">
                <a:solidFill>
                  <a:srgbClr val="7F7F7F"/>
                </a:solidFill>
                <a:latin typeface=""/>
                <a:cs typeface=""/>
              </a:endParaRPr>
            </a:p>
          </p:txBody>
        </p:sp>
        <p:sp>
          <p:nvSpPr>
            <p:cNvPr id="11" name="TextBox 10"/>
            <p:cNvSpPr txBox="1"/>
            <p:nvPr/>
          </p:nvSpPr>
          <p:spPr>
            <a:xfrm>
              <a:off x="3551238" y="2286000"/>
              <a:ext cx="2879725" cy="1374735"/>
            </a:xfrm>
            <a:prstGeom prst="rect">
              <a:avLst/>
            </a:prstGeom>
            <a:solidFill>
              <a:schemeClr val="tx1">
                <a:lumMod val="50000"/>
                <a:lumOff val="50000"/>
              </a:schemeClr>
            </a:solidFill>
          </p:spPr>
          <p:txBody>
            <a:bodyPr>
              <a:spAutoFit/>
            </a:bodyPr>
            <a:lstStyle/>
            <a:p>
              <a:pPr>
                <a:lnSpc>
                  <a:spcPts val="1960"/>
                </a:lnSpc>
              </a:pPr>
              <a:r>
                <a:rPr lang="el-GR" b="1" i="1" dirty="0">
                  <a:solidFill>
                    <a:schemeClr val="bg1"/>
                  </a:solidFill>
                  <a:latin typeface="+mn-lt"/>
                  <a:cs typeface=""/>
                </a:rPr>
                <a:t>«Ε</a:t>
              </a:r>
              <a:r>
                <a:rPr lang="en-US" b="1" i="1" dirty="0" err="1">
                  <a:solidFill>
                    <a:schemeClr val="bg1"/>
                  </a:solidFill>
                  <a:latin typeface="+mn-lt"/>
                  <a:cs typeface=""/>
                </a:rPr>
                <a:t>ίναι</a:t>
              </a:r>
              <a:r>
                <a:rPr lang="en-US" b="1" i="1" dirty="0">
                  <a:solidFill>
                    <a:schemeClr val="bg1"/>
                  </a:solidFill>
                  <a:latin typeface="+mn-lt"/>
                  <a:cs typeface=""/>
                </a:rPr>
                <a:t> </a:t>
              </a:r>
              <a:r>
                <a:rPr lang="en-US" b="1" i="1" dirty="0" err="1">
                  <a:solidFill>
                    <a:schemeClr val="bg1"/>
                  </a:solidFill>
                  <a:latin typeface="+mn-lt"/>
                  <a:cs typeface=""/>
                </a:rPr>
                <a:t>το</a:t>
              </a:r>
              <a:r>
                <a:rPr lang="en-US" b="1" i="1" dirty="0">
                  <a:solidFill>
                    <a:schemeClr val="bg1"/>
                  </a:solidFill>
                  <a:latin typeface="+mn-lt"/>
                  <a:cs typeface=""/>
                </a:rPr>
                <a:t> </a:t>
              </a:r>
              <a:r>
                <a:rPr lang="en-US" b="1" i="1" dirty="0" err="1">
                  <a:solidFill>
                    <a:schemeClr val="bg1"/>
                  </a:solidFill>
                  <a:latin typeface="+mn-lt"/>
                  <a:cs typeface=""/>
                </a:rPr>
                <a:t>ποσό</a:t>
              </a:r>
              <a:r>
                <a:rPr lang="en-US" b="1" i="1" dirty="0">
                  <a:solidFill>
                    <a:schemeClr val="bg1"/>
                  </a:solidFill>
                  <a:latin typeface="+mn-lt"/>
                  <a:cs typeface=""/>
                </a:rPr>
                <a:t> </a:t>
              </a:r>
              <a:r>
                <a:rPr lang="en-US" b="1" i="1" dirty="0" err="1">
                  <a:solidFill>
                    <a:schemeClr val="bg1"/>
                  </a:solidFill>
                  <a:latin typeface="+mn-lt"/>
                  <a:cs typeface=""/>
                </a:rPr>
                <a:t>που</a:t>
              </a:r>
              <a:r>
                <a:rPr lang="en-US" b="1" i="1" dirty="0">
                  <a:solidFill>
                    <a:schemeClr val="bg1"/>
                  </a:solidFill>
                  <a:latin typeface="+mn-lt"/>
                  <a:cs typeface=""/>
                </a:rPr>
                <a:t> </a:t>
              </a:r>
              <a:r>
                <a:rPr lang="en-US" b="1" i="1" dirty="0" err="1" smtClean="0">
                  <a:solidFill>
                    <a:schemeClr val="bg1"/>
                  </a:solidFill>
                  <a:latin typeface="+mn-lt"/>
                  <a:cs typeface=""/>
                </a:rPr>
                <a:t>προκύπτει</a:t>
              </a:r>
              <a:r>
                <a:rPr lang="el-GR" b="1" i="1" dirty="0" smtClean="0">
                  <a:solidFill>
                    <a:schemeClr val="bg1"/>
                  </a:solidFill>
                  <a:latin typeface="+mn-lt"/>
                  <a:cs typeface=""/>
                </a:rPr>
                <a:t>,</a:t>
              </a:r>
              <a:r>
                <a:rPr lang="en-US" b="1" i="1" dirty="0" smtClean="0">
                  <a:solidFill>
                    <a:schemeClr val="bg1"/>
                  </a:solidFill>
                  <a:latin typeface="+mn-lt"/>
                  <a:cs typeface=""/>
                </a:rPr>
                <a:t> </a:t>
              </a:r>
              <a:r>
                <a:rPr lang="en-US" b="1" i="1" dirty="0" err="1">
                  <a:solidFill>
                    <a:schemeClr val="bg1"/>
                  </a:solidFill>
                  <a:latin typeface="+mn-lt"/>
                  <a:cs typeface=""/>
                </a:rPr>
                <a:t>αν</a:t>
              </a:r>
              <a:r>
                <a:rPr lang="en-US" b="1" i="1" dirty="0">
                  <a:solidFill>
                    <a:schemeClr val="bg1"/>
                  </a:solidFill>
                  <a:latin typeface="+mn-lt"/>
                  <a:cs typeface=""/>
                </a:rPr>
                <a:t> </a:t>
              </a:r>
              <a:r>
                <a:rPr lang="en-US" b="1" i="1" dirty="0" err="1">
                  <a:solidFill>
                    <a:schemeClr val="bg1"/>
                  </a:solidFill>
                  <a:latin typeface="+mn-lt"/>
                  <a:cs typeface=""/>
                </a:rPr>
                <a:t>εξαιρέσουμε</a:t>
              </a:r>
              <a:r>
                <a:rPr lang="en-US" b="1" i="1" dirty="0">
                  <a:solidFill>
                    <a:schemeClr val="bg1"/>
                  </a:solidFill>
                  <a:latin typeface="+mn-lt"/>
                  <a:cs typeface=""/>
                </a:rPr>
                <a:t> </a:t>
              </a:r>
              <a:r>
                <a:rPr lang="en-US" b="1" i="1" dirty="0" err="1">
                  <a:solidFill>
                    <a:schemeClr val="bg1"/>
                  </a:solidFill>
                  <a:latin typeface="+mn-lt"/>
                  <a:cs typeface=""/>
                </a:rPr>
                <a:t>από</a:t>
              </a:r>
              <a:r>
                <a:rPr lang="en-US" b="1" i="1" dirty="0">
                  <a:solidFill>
                    <a:schemeClr val="bg1"/>
                  </a:solidFill>
                  <a:latin typeface="+mn-lt"/>
                  <a:cs typeface=""/>
                </a:rPr>
                <a:t> </a:t>
              </a:r>
              <a:r>
                <a:rPr lang="en-US" b="1" i="1" dirty="0" err="1">
                  <a:solidFill>
                    <a:schemeClr val="bg1"/>
                  </a:solidFill>
                  <a:latin typeface="+mn-lt"/>
                  <a:cs typeface=""/>
                </a:rPr>
                <a:t>τις</a:t>
              </a:r>
              <a:r>
                <a:rPr lang="en-US" b="1" i="1" dirty="0">
                  <a:solidFill>
                    <a:schemeClr val="bg1"/>
                  </a:solidFill>
                  <a:latin typeface="+mn-lt"/>
                  <a:cs typeface=""/>
                </a:rPr>
                <a:t> </a:t>
              </a:r>
              <a:r>
                <a:rPr lang="en-US" b="1" i="1" dirty="0" err="1">
                  <a:solidFill>
                    <a:schemeClr val="bg1"/>
                  </a:solidFill>
                  <a:latin typeface="+mn-lt"/>
                  <a:cs typeface=""/>
                </a:rPr>
                <a:t>δαπάνες</a:t>
              </a:r>
              <a:r>
                <a:rPr lang="en-US" b="1" i="1" dirty="0">
                  <a:solidFill>
                    <a:schemeClr val="bg1"/>
                  </a:solidFill>
                  <a:latin typeface="+mn-lt"/>
                  <a:cs typeface=""/>
                </a:rPr>
                <a:t> </a:t>
              </a:r>
              <a:r>
                <a:rPr lang="en-US" b="1" i="1" dirty="0" err="1">
                  <a:solidFill>
                    <a:schemeClr val="bg1"/>
                  </a:solidFill>
                  <a:latin typeface="+mn-lt"/>
                  <a:cs typeface=""/>
                </a:rPr>
                <a:t>της</a:t>
              </a:r>
              <a:r>
                <a:rPr lang="en-US" b="1" i="1" dirty="0">
                  <a:solidFill>
                    <a:schemeClr val="bg1"/>
                  </a:solidFill>
                  <a:latin typeface="+mn-lt"/>
                  <a:cs typeface=""/>
                </a:rPr>
                <a:t> </a:t>
              </a:r>
              <a:r>
                <a:rPr lang="en-US" b="1" i="1" dirty="0" err="1">
                  <a:solidFill>
                    <a:schemeClr val="bg1"/>
                  </a:solidFill>
                  <a:latin typeface="+mn-lt"/>
                  <a:cs typeface=""/>
                </a:rPr>
                <a:t>Γενικής</a:t>
              </a:r>
              <a:r>
                <a:rPr lang="en-US" b="1" i="1" dirty="0">
                  <a:solidFill>
                    <a:schemeClr val="bg1"/>
                  </a:solidFill>
                  <a:latin typeface="+mn-lt"/>
                  <a:cs typeface=""/>
                </a:rPr>
                <a:t> </a:t>
              </a:r>
              <a:r>
                <a:rPr lang="en-US" b="1" i="1" dirty="0" err="1">
                  <a:solidFill>
                    <a:schemeClr val="bg1"/>
                  </a:solidFill>
                  <a:latin typeface="+mn-lt"/>
                  <a:cs typeface=""/>
                </a:rPr>
                <a:t>Κυβέρνησης</a:t>
              </a:r>
              <a:r>
                <a:rPr lang="en-US" b="1" i="1" dirty="0">
                  <a:solidFill>
                    <a:schemeClr val="bg1"/>
                  </a:solidFill>
                  <a:latin typeface="+mn-lt"/>
                  <a:cs typeface=""/>
                </a:rPr>
                <a:t> </a:t>
              </a:r>
              <a:r>
                <a:rPr lang="en-US" b="1" i="1" dirty="0" err="1">
                  <a:solidFill>
                    <a:schemeClr val="bg1"/>
                  </a:solidFill>
                  <a:latin typeface="+mn-lt"/>
                  <a:cs typeface=""/>
                </a:rPr>
                <a:t>τα</a:t>
              </a:r>
              <a:r>
                <a:rPr lang="en-US" b="1" i="1" dirty="0">
                  <a:solidFill>
                    <a:schemeClr val="bg1"/>
                  </a:solidFill>
                  <a:latin typeface="+mn-lt"/>
                  <a:cs typeface=""/>
                </a:rPr>
                <a:t> </a:t>
              </a:r>
              <a:r>
                <a:rPr lang="en-US" b="1" i="1" dirty="0" err="1">
                  <a:solidFill>
                    <a:schemeClr val="bg1"/>
                  </a:solidFill>
                  <a:latin typeface="+mn-lt"/>
                  <a:cs typeface=""/>
                </a:rPr>
                <a:t>έξοδα</a:t>
              </a:r>
              <a:r>
                <a:rPr lang="en-US" b="1" i="1" dirty="0">
                  <a:solidFill>
                    <a:schemeClr val="bg1"/>
                  </a:solidFill>
                  <a:latin typeface="+mn-lt"/>
                  <a:cs typeface=""/>
                </a:rPr>
                <a:t> </a:t>
              </a:r>
              <a:r>
                <a:rPr lang="en-US" b="1" i="1" dirty="0" err="1">
                  <a:solidFill>
                    <a:schemeClr val="bg1"/>
                  </a:solidFill>
                  <a:latin typeface="+mn-lt"/>
                  <a:cs typeface=""/>
                </a:rPr>
                <a:t>των</a:t>
              </a:r>
              <a:r>
                <a:rPr lang="en-US" b="1" i="1" dirty="0">
                  <a:solidFill>
                    <a:schemeClr val="bg1"/>
                  </a:solidFill>
                  <a:latin typeface="+mn-lt"/>
                  <a:cs typeface=""/>
                </a:rPr>
                <a:t> </a:t>
              </a:r>
              <a:r>
                <a:rPr lang="en-US" b="1" i="1" dirty="0" err="1">
                  <a:solidFill>
                    <a:schemeClr val="bg1"/>
                  </a:solidFill>
                  <a:latin typeface="+mn-lt"/>
                  <a:cs typeface=""/>
                </a:rPr>
                <a:t>τόκων</a:t>
              </a:r>
              <a:r>
                <a:rPr lang="el-GR" b="1" i="1" dirty="0">
                  <a:solidFill>
                    <a:schemeClr val="bg1"/>
                  </a:solidFill>
                  <a:latin typeface="+mn-lt"/>
                  <a:cs typeface=""/>
                </a:rPr>
                <a:t>» *</a:t>
              </a:r>
              <a:endParaRPr lang="en-US" b="1" i="1" dirty="0">
                <a:solidFill>
                  <a:schemeClr val="bg1"/>
                </a:solidFill>
                <a:latin typeface="+mn-lt"/>
                <a:cs typeface=""/>
              </a:endParaRPr>
            </a:p>
          </p:txBody>
        </p:sp>
        <p:sp>
          <p:nvSpPr>
            <p:cNvPr id="14" name="TextBox 13"/>
            <p:cNvSpPr txBox="1">
              <a:spLocks noChangeArrowheads="1"/>
            </p:cNvSpPr>
            <p:nvPr/>
          </p:nvSpPr>
          <p:spPr bwMode="auto">
            <a:xfrm>
              <a:off x="3551238" y="5892800"/>
              <a:ext cx="2879725" cy="584200"/>
            </a:xfrm>
            <a:prstGeom prst="rect">
              <a:avLst/>
            </a:prstGeom>
            <a:noFill/>
            <a:ln w="9525">
              <a:noFill/>
              <a:miter lim="800000"/>
              <a:headEnd/>
              <a:tailEnd/>
            </a:ln>
          </p:spPr>
          <p:txBody>
            <a:bodyPr>
              <a:spAutoFit/>
            </a:bodyPr>
            <a:lstStyle/>
            <a:p>
              <a:r>
                <a:rPr lang="el-GR" sz="1600" dirty="0">
                  <a:solidFill>
                    <a:srgbClr val="5F5F5F"/>
                  </a:solidFill>
                  <a:latin typeface="+mn-lt"/>
                  <a:cs typeface=""/>
                </a:rPr>
                <a:t>* </a:t>
              </a:r>
              <a:r>
                <a:rPr lang="en-US" sz="1600" dirty="0">
                  <a:solidFill>
                    <a:srgbClr val="5F5F5F"/>
                  </a:solidFill>
                  <a:latin typeface="+mn-lt"/>
                  <a:cs typeface=""/>
                </a:rPr>
                <a:t>H </a:t>
              </a:r>
              <a:r>
                <a:rPr lang="en-US" sz="1600" dirty="0" err="1">
                  <a:solidFill>
                    <a:srgbClr val="5F5F5F"/>
                  </a:solidFill>
                  <a:latin typeface="+mn-lt"/>
                  <a:cs typeface=""/>
                </a:rPr>
                <a:t>παραπάνω</a:t>
              </a:r>
              <a:r>
                <a:rPr lang="en-US" sz="1600" dirty="0">
                  <a:solidFill>
                    <a:srgbClr val="5F5F5F"/>
                  </a:solidFill>
                  <a:latin typeface="+mn-lt"/>
                  <a:cs typeface=""/>
                </a:rPr>
                <a:t> </a:t>
              </a:r>
              <a:r>
                <a:rPr lang="en-US" sz="1600" dirty="0" err="1">
                  <a:solidFill>
                    <a:srgbClr val="5F5F5F"/>
                  </a:solidFill>
                  <a:latin typeface="+mn-lt"/>
                  <a:cs typeface=""/>
                </a:rPr>
                <a:t>έννοια</a:t>
              </a:r>
              <a:r>
                <a:rPr lang="en-US" sz="1600" dirty="0">
                  <a:solidFill>
                    <a:srgbClr val="5F5F5F"/>
                  </a:solidFill>
                  <a:latin typeface="+mn-lt"/>
                  <a:cs typeface=""/>
                </a:rPr>
                <a:t> </a:t>
              </a:r>
              <a:r>
                <a:rPr lang="el-GR" sz="1600" dirty="0">
                  <a:solidFill>
                    <a:srgbClr val="5F5F5F"/>
                  </a:solidFill>
                  <a:latin typeface="+mn-lt"/>
                  <a:cs typeface=""/>
                </a:rPr>
                <a:t/>
              </a:r>
              <a:br>
                <a:rPr lang="el-GR" sz="1600" dirty="0">
                  <a:solidFill>
                    <a:srgbClr val="5F5F5F"/>
                  </a:solidFill>
                  <a:latin typeface="+mn-lt"/>
                  <a:cs typeface=""/>
                </a:rPr>
              </a:br>
              <a:r>
                <a:rPr lang="en-US" sz="1600" b="1" dirty="0" err="1">
                  <a:solidFill>
                    <a:srgbClr val="5F5F5F"/>
                  </a:solidFill>
                  <a:latin typeface="+mn-lt"/>
                  <a:cs typeface=""/>
                </a:rPr>
                <a:t>δεν</a:t>
              </a:r>
              <a:r>
                <a:rPr lang="en-US" sz="1600" b="1" dirty="0">
                  <a:solidFill>
                    <a:srgbClr val="5F5F5F"/>
                  </a:solidFill>
                  <a:latin typeface="+mn-lt"/>
                  <a:cs typeface=""/>
                </a:rPr>
                <a:t> </a:t>
              </a:r>
              <a:r>
                <a:rPr lang="en-US" sz="1600" b="1" dirty="0" err="1">
                  <a:solidFill>
                    <a:srgbClr val="5F5F5F"/>
                  </a:solidFill>
                  <a:latin typeface="+mn-lt"/>
                  <a:cs typeface=""/>
                </a:rPr>
                <a:t>υπάρχει</a:t>
              </a:r>
              <a:r>
                <a:rPr lang="en-US" sz="1600" b="1" dirty="0">
                  <a:solidFill>
                    <a:srgbClr val="5F5F5F"/>
                  </a:solidFill>
                  <a:latin typeface="+mn-lt"/>
                  <a:cs typeface=""/>
                </a:rPr>
                <a:t> </a:t>
              </a:r>
              <a:r>
                <a:rPr lang="en-US" sz="1600" b="1" dirty="0" err="1">
                  <a:solidFill>
                    <a:srgbClr val="5F5F5F"/>
                  </a:solidFill>
                  <a:latin typeface="+mn-lt"/>
                  <a:cs typeface=""/>
                </a:rPr>
                <a:t>στο</a:t>
              </a:r>
              <a:r>
                <a:rPr lang="en-US" sz="1600" b="1" dirty="0">
                  <a:solidFill>
                    <a:srgbClr val="5F5F5F"/>
                  </a:solidFill>
                  <a:latin typeface="+mn-lt"/>
                  <a:cs typeface=""/>
                </a:rPr>
                <a:t> </a:t>
              </a:r>
              <a:r>
                <a:rPr lang="en-US" sz="1600" b="1" dirty="0" smtClean="0">
                  <a:solidFill>
                    <a:srgbClr val="5F5F5F"/>
                  </a:solidFill>
                  <a:latin typeface="+mn-lt"/>
                  <a:cs typeface=""/>
                </a:rPr>
                <a:t>ESA</a:t>
              </a:r>
              <a:r>
                <a:rPr lang="el-GR" sz="1600" dirty="0" smtClean="0">
                  <a:solidFill>
                    <a:srgbClr val="5F5F5F"/>
                  </a:solidFill>
                  <a:latin typeface="+mn-lt"/>
                  <a:cs typeface=""/>
                </a:rPr>
                <a:t> </a:t>
              </a:r>
              <a:r>
                <a:rPr lang="el-GR" sz="1600" b="1" dirty="0" smtClean="0">
                  <a:solidFill>
                    <a:srgbClr val="5F5F5F"/>
                  </a:solidFill>
                  <a:latin typeface="+mn-lt"/>
                  <a:cs typeface=""/>
                </a:rPr>
                <a:t>2010</a:t>
              </a:r>
              <a:endParaRPr lang="en-US" sz="1600" b="1" dirty="0">
                <a:solidFill>
                  <a:srgbClr val="5F5F5F"/>
                </a:solidFill>
                <a:latin typeface="+mn-lt"/>
                <a:cs typeface=""/>
              </a:endParaRPr>
            </a:p>
          </p:txBody>
        </p:sp>
      </p:grpSp>
      <p:grpSp>
        <p:nvGrpSpPr>
          <p:cNvPr id="18" name="Group 17"/>
          <p:cNvGrpSpPr/>
          <p:nvPr/>
        </p:nvGrpSpPr>
        <p:grpSpPr>
          <a:xfrm>
            <a:off x="6581775" y="1535113"/>
            <a:ext cx="2882900" cy="4941887"/>
            <a:chOff x="6581775" y="1535113"/>
            <a:chExt cx="2882900" cy="4941887"/>
          </a:xfrm>
        </p:grpSpPr>
        <p:sp>
          <p:nvSpPr>
            <p:cNvPr id="6" name="TextBox 5"/>
            <p:cNvSpPr txBox="1">
              <a:spLocks noChangeArrowheads="1"/>
            </p:cNvSpPr>
            <p:nvPr/>
          </p:nvSpPr>
          <p:spPr bwMode="auto">
            <a:xfrm>
              <a:off x="6581775" y="1535113"/>
              <a:ext cx="2879725" cy="492125"/>
            </a:xfrm>
            <a:prstGeom prst="rect">
              <a:avLst/>
            </a:prstGeom>
            <a:solidFill>
              <a:srgbClr val="FFCC00"/>
            </a:solidFill>
            <a:ln w="9525">
              <a:noFill/>
              <a:miter lim="800000"/>
              <a:headEnd/>
              <a:tailEnd/>
            </a:ln>
          </p:spPr>
          <p:txBody>
            <a:bodyPr wrap="none">
              <a:spAutoFit/>
            </a:bodyPr>
            <a:lstStyle/>
            <a:p>
              <a:pPr algn="ctr"/>
              <a:r>
                <a:rPr lang="el-GR" sz="2600" b="1" dirty="0">
                  <a:solidFill>
                    <a:srgbClr val="7F7F7F"/>
                  </a:solidFill>
                  <a:latin typeface="Calibri" charset="0"/>
                  <a:cs typeface="Calibri" charset="0"/>
                </a:rPr>
                <a:t>Κατά Πρόγραμμα</a:t>
              </a:r>
              <a:endParaRPr lang="en-US" sz="2600" b="1" dirty="0">
                <a:solidFill>
                  <a:srgbClr val="7F7F7F"/>
                </a:solidFill>
                <a:latin typeface="Calibri" charset="0"/>
                <a:cs typeface="Calibri" charset="0"/>
              </a:endParaRPr>
            </a:p>
          </p:txBody>
        </p:sp>
        <p:sp>
          <p:nvSpPr>
            <p:cNvPr id="12" name="TextBox 11"/>
            <p:cNvSpPr txBox="1"/>
            <p:nvPr/>
          </p:nvSpPr>
          <p:spPr>
            <a:xfrm>
              <a:off x="6584950" y="2286000"/>
              <a:ext cx="2879725" cy="2660557"/>
            </a:xfrm>
            <a:prstGeom prst="rect">
              <a:avLst/>
            </a:prstGeom>
            <a:solidFill>
              <a:schemeClr val="tx1">
                <a:lumMod val="50000"/>
                <a:lumOff val="50000"/>
              </a:schemeClr>
            </a:solidFill>
          </p:spPr>
          <p:txBody>
            <a:bodyPr>
              <a:spAutoFit/>
            </a:bodyPr>
            <a:lstStyle/>
            <a:p>
              <a:pPr>
                <a:lnSpc>
                  <a:spcPts val="1960"/>
                </a:lnSpc>
              </a:pPr>
              <a:r>
                <a:rPr lang="el-GR" b="1" i="1" dirty="0">
                  <a:solidFill>
                    <a:schemeClr val="bg1"/>
                  </a:solidFill>
                  <a:latin typeface="Calibri" charset="0"/>
                  <a:cs typeface="Calibri" charset="0"/>
                </a:rPr>
                <a:t>«</a:t>
              </a:r>
              <a:r>
                <a:rPr lang="en-US" b="1" i="1" dirty="0" err="1">
                  <a:solidFill>
                    <a:schemeClr val="bg1"/>
                  </a:solidFill>
                  <a:latin typeface="Calibri" charset="0"/>
                  <a:cs typeface="Calibri" charset="0"/>
                </a:rPr>
                <a:t>Είναι</a:t>
              </a:r>
              <a:r>
                <a:rPr lang="en-US" b="1" i="1" dirty="0">
                  <a:solidFill>
                    <a:schemeClr val="bg1"/>
                  </a:solidFill>
                  <a:latin typeface="Calibri" charset="0"/>
                  <a:cs typeface="Calibri" charset="0"/>
                </a:rPr>
                <a:t> </a:t>
              </a:r>
              <a:r>
                <a:rPr lang="en-US" b="1" i="1" dirty="0" err="1">
                  <a:solidFill>
                    <a:schemeClr val="bg1"/>
                  </a:solidFill>
                  <a:latin typeface="Calibri" charset="0"/>
                  <a:cs typeface="Calibri" charset="0"/>
                </a:rPr>
                <a:t>το</a:t>
              </a:r>
              <a:r>
                <a:rPr lang="en-US" b="1" i="1" dirty="0">
                  <a:solidFill>
                    <a:schemeClr val="bg1"/>
                  </a:solidFill>
                  <a:latin typeface="Calibri" charset="0"/>
                  <a:cs typeface="Calibri" charset="0"/>
                </a:rPr>
                <a:t> </a:t>
              </a:r>
              <a:r>
                <a:rPr lang="en-US" b="1" i="1" dirty="0" err="1">
                  <a:solidFill>
                    <a:schemeClr val="bg1"/>
                  </a:solidFill>
                  <a:latin typeface="Calibri" charset="0"/>
                  <a:cs typeface="Calibri" charset="0"/>
                </a:rPr>
                <a:t>ποσό</a:t>
              </a:r>
              <a:r>
                <a:rPr lang="en-US" b="1" i="1" dirty="0">
                  <a:solidFill>
                    <a:schemeClr val="bg1"/>
                  </a:solidFill>
                  <a:latin typeface="Calibri" charset="0"/>
                  <a:cs typeface="Calibri" charset="0"/>
                </a:rPr>
                <a:t> </a:t>
              </a:r>
              <a:r>
                <a:rPr lang="en-US" b="1" i="1" dirty="0" err="1">
                  <a:solidFill>
                    <a:schemeClr val="bg1"/>
                  </a:solidFill>
                  <a:latin typeface="Calibri" charset="0"/>
                  <a:cs typeface="Calibri" charset="0"/>
                </a:rPr>
                <a:t>που</a:t>
              </a:r>
              <a:r>
                <a:rPr lang="en-US" b="1" i="1" dirty="0">
                  <a:solidFill>
                    <a:schemeClr val="bg1"/>
                  </a:solidFill>
                  <a:latin typeface="Calibri" charset="0"/>
                  <a:cs typeface="Calibri" charset="0"/>
                </a:rPr>
                <a:t> </a:t>
              </a:r>
              <a:r>
                <a:rPr lang="en-US" b="1" i="1" dirty="0" err="1" smtClean="0">
                  <a:solidFill>
                    <a:schemeClr val="bg1"/>
                  </a:solidFill>
                  <a:latin typeface="Calibri" charset="0"/>
                  <a:cs typeface="Calibri" charset="0"/>
                </a:rPr>
                <a:t>προκύπτει</a:t>
              </a:r>
              <a:r>
                <a:rPr lang="el-GR" b="1" i="1" dirty="0" smtClean="0">
                  <a:solidFill>
                    <a:schemeClr val="bg1"/>
                  </a:solidFill>
                  <a:latin typeface="Calibri" charset="0"/>
                  <a:cs typeface="Calibri" charset="0"/>
                </a:rPr>
                <a:t>,</a:t>
              </a:r>
              <a:r>
                <a:rPr lang="en-US" b="1" i="1" dirty="0" smtClean="0">
                  <a:solidFill>
                    <a:schemeClr val="bg1"/>
                  </a:solidFill>
                  <a:latin typeface="Calibri" charset="0"/>
                  <a:cs typeface="Calibri" charset="0"/>
                </a:rPr>
                <a:t> </a:t>
              </a:r>
              <a:r>
                <a:rPr lang="en-US" b="1" i="1" dirty="0" err="1">
                  <a:solidFill>
                    <a:schemeClr val="bg1"/>
                  </a:solidFill>
                  <a:latin typeface="Calibri" charset="0"/>
                  <a:cs typeface="Calibri" charset="0"/>
                </a:rPr>
                <a:t>αν</a:t>
              </a:r>
              <a:r>
                <a:rPr lang="en-US" b="1" i="1" dirty="0">
                  <a:solidFill>
                    <a:schemeClr val="bg1"/>
                  </a:solidFill>
                  <a:latin typeface="Calibri" charset="0"/>
                  <a:cs typeface="Calibri" charset="0"/>
                </a:rPr>
                <a:t> </a:t>
              </a:r>
              <a:r>
                <a:rPr lang="en-US" b="1" i="1" dirty="0" err="1">
                  <a:solidFill>
                    <a:schemeClr val="bg1"/>
                  </a:solidFill>
                  <a:latin typeface="Calibri" charset="0"/>
                  <a:cs typeface="Calibri" charset="0"/>
                </a:rPr>
                <a:t>εξαιρέσουμε</a:t>
              </a:r>
              <a:r>
                <a:rPr lang="en-US" b="1" i="1" dirty="0">
                  <a:solidFill>
                    <a:schemeClr val="bg1"/>
                  </a:solidFill>
                  <a:latin typeface="Calibri" charset="0"/>
                  <a:cs typeface="Calibri" charset="0"/>
                </a:rPr>
                <a:t> </a:t>
              </a:r>
              <a:r>
                <a:rPr lang="en-US" b="1" i="1" dirty="0" err="1">
                  <a:solidFill>
                    <a:schemeClr val="bg1"/>
                  </a:solidFill>
                  <a:latin typeface="Calibri" charset="0"/>
                  <a:cs typeface="Calibri" charset="0"/>
                </a:rPr>
                <a:t>στοιχεία</a:t>
              </a:r>
              <a:r>
                <a:rPr lang="en-US" b="1" i="1" dirty="0">
                  <a:solidFill>
                    <a:schemeClr val="bg1"/>
                  </a:solidFill>
                  <a:latin typeface="Calibri" charset="0"/>
                  <a:cs typeface="Calibri" charset="0"/>
                </a:rPr>
                <a:t> </a:t>
              </a:r>
              <a:r>
                <a:rPr lang="en-US" b="1" i="1" dirty="0" err="1">
                  <a:solidFill>
                    <a:schemeClr val="bg1"/>
                  </a:solidFill>
                  <a:latin typeface="Calibri" charset="0"/>
                  <a:cs typeface="Calibri" charset="0"/>
                </a:rPr>
                <a:t>όπως</a:t>
              </a:r>
              <a:r>
                <a:rPr lang="el-GR" b="1" i="1" dirty="0">
                  <a:solidFill>
                    <a:schemeClr val="bg1"/>
                  </a:solidFill>
                  <a:latin typeface="Calibri" charset="0"/>
                  <a:cs typeface="Calibri" charset="0"/>
                </a:rPr>
                <a:t> </a:t>
              </a:r>
              <a:r>
                <a:rPr lang="en-US" i="1" dirty="0">
                  <a:solidFill>
                    <a:schemeClr val="bg1"/>
                  </a:solidFill>
                  <a:latin typeface="Calibri" charset="0"/>
                  <a:cs typeface="Calibri" charset="0"/>
                </a:rPr>
                <a:t>(</a:t>
              </a:r>
              <a:r>
                <a:rPr lang="en-US" i="1" dirty="0" err="1">
                  <a:solidFill>
                    <a:schemeClr val="bg1"/>
                  </a:solidFill>
                  <a:latin typeface="Calibri" charset="0"/>
                  <a:cs typeface="Calibri" charset="0"/>
                </a:rPr>
                <a:t>αναφέρονται</a:t>
              </a:r>
              <a:r>
                <a:rPr lang="en-US" i="1" dirty="0">
                  <a:solidFill>
                    <a:schemeClr val="bg1"/>
                  </a:solidFill>
                  <a:latin typeface="Calibri" charset="0"/>
                  <a:cs typeface="Calibri" charset="0"/>
                </a:rPr>
                <a:t>  </a:t>
              </a:r>
              <a:r>
                <a:rPr lang="en-US" i="1" dirty="0" err="1">
                  <a:solidFill>
                    <a:schemeClr val="bg1"/>
                  </a:solidFill>
                  <a:latin typeface="Calibri" charset="0"/>
                  <a:cs typeface="Calibri" charset="0"/>
                </a:rPr>
                <a:t>ενδεικτικά</a:t>
              </a:r>
              <a:r>
                <a:rPr lang="en-US" i="1" dirty="0" smtClean="0">
                  <a:solidFill>
                    <a:schemeClr val="bg1"/>
                  </a:solidFill>
                  <a:latin typeface="Calibri" charset="0"/>
                  <a:cs typeface="Calibri" charset="0"/>
                </a:rPr>
                <a:t>):</a:t>
              </a:r>
              <a:endParaRPr lang="en-US" i="1" dirty="0">
                <a:solidFill>
                  <a:schemeClr val="bg1"/>
                </a:solidFill>
                <a:latin typeface="Calibri" charset="0"/>
                <a:cs typeface="Calibri" charset="0"/>
              </a:endParaRPr>
            </a:p>
            <a:p>
              <a:pPr>
                <a:lnSpc>
                  <a:spcPts val="1960"/>
                </a:lnSpc>
                <a:buFont typeface="Arial" charset="0"/>
                <a:buChar char="•"/>
              </a:pPr>
              <a:r>
                <a:rPr lang="el-GR" i="1" dirty="0">
                  <a:solidFill>
                    <a:schemeClr val="bg1"/>
                  </a:solidFill>
                  <a:latin typeface="Calibri" charset="0"/>
                  <a:cs typeface="Calibri" charset="0"/>
                </a:rPr>
                <a:t> </a:t>
              </a:r>
              <a:r>
                <a:rPr lang="en-US" i="1" dirty="0" err="1">
                  <a:solidFill>
                    <a:schemeClr val="bg1"/>
                  </a:solidFill>
                  <a:latin typeface="Calibri" charset="0"/>
                  <a:cs typeface="Calibri" charset="0"/>
                </a:rPr>
                <a:t>τα</a:t>
              </a:r>
              <a:r>
                <a:rPr lang="en-US" i="1" dirty="0">
                  <a:solidFill>
                    <a:schemeClr val="bg1"/>
                  </a:solidFill>
                  <a:latin typeface="Calibri" charset="0"/>
                  <a:cs typeface="Calibri" charset="0"/>
                </a:rPr>
                <a:t> </a:t>
              </a:r>
              <a:r>
                <a:rPr lang="en-US" i="1" dirty="0" err="1">
                  <a:solidFill>
                    <a:schemeClr val="bg1"/>
                  </a:solidFill>
                  <a:latin typeface="Calibri" charset="0"/>
                  <a:cs typeface="Calibri" charset="0"/>
                </a:rPr>
                <a:t>έσοδα</a:t>
              </a:r>
              <a:r>
                <a:rPr lang="en-US" i="1" dirty="0">
                  <a:solidFill>
                    <a:schemeClr val="bg1"/>
                  </a:solidFill>
                  <a:latin typeface="Calibri" charset="0"/>
                  <a:cs typeface="Calibri" charset="0"/>
                </a:rPr>
                <a:t> </a:t>
              </a:r>
              <a:r>
                <a:rPr lang="en-US" i="1" dirty="0" err="1">
                  <a:solidFill>
                    <a:schemeClr val="bg1"/>
                  </a:solidFill>
                  <a:latin typeface="Calibri" charset="0"/>
                  <a:cs typeface="Calibri" charset="0"/>
                </a:rPr>
                <a:t>από</a:t>
              </a:r>
              <a:r>
                <a:rPr lang="en-US" i="1" dirty="0">
                  <a:solidFill>
                    <a:schemeClr val="bg1"/>
                  </a:solidFill>
                  <a:latin typeface="Calibri" charset="0"/>
                  <a:cs typeface="Calibri" charset="0"/>
                </a:rPr>
                <a:t> </a:t>
              </a:r>
              <a:r>
                <a:rPr lang="en-US" b="1" i="1" dirty="0" err="1">
                  <a:solidFill>
                    <a:schemeClr val="bg1"/>
                  </a:solidFill>
                  <a:latin typeface="Calibri" charset="0"/>
                  <a:cs typeface="Calibri" charset="0"/>
                </a:rPr>
                <a:t>ιδιωτικοποιήσεις</a:t>
              </a:r>
              <a:r>
                <a:rPr lang="en-US" b="1" i="1" dirty="0">
                  <a:solidFill>
                    <a:schemeClr val="bg1"/>
                  </a:solidFill>
                  <a:latin typeface="Calibri" charset="0"/>
                  <a:cs typeface="Calibri" charset="0"/>
                </a:rPr>
                <a:t> </a:t>
              </a:r>
              <a:r>
                <a:rPr lang="en-US" i="1" dirty="0" err="1">
                  <a:solidFill>
                    <a:schemeClr val="bg1"/>
                  </a:solidFill>
                  <a:latin typeface="Calibri" charset="0"/>
                  <a:cs typeface="Calibri" charset="0"/>
                </a:rPr>
                <a:t>περιουσιακών</a:t>
              </a:r>
              <a:r>
                <a:rPr lang="en-US" i="1" dirty="0">
                  <a:solidFill>
                    <a:schemeClr val="bg1"/>
                  </a:solidFill>
                  <a:latin typeface="Calibri" charset="0"/>
                  <a:cs typeface="Calibri" charset="0"/>
                </a:rPr>
                <a:t> </a:t>
              </a:r>
              <a:r>
                <a:rPr lang="en-US" i="1" dirty="0" err="1">
                  <a:solidFill>
                    <a:schemeClr val="bg1"/>
                  </a:solidFill>
                  <a:latin typeface="Calibri" charset="0"/>
                  <a:cs typeface="Calibri" charset="0"/>
                </a:rPr>
                <a:t>στοιχείων</a:t>
              </a:r>
              <a:r>
                <a:rPr lang="en-US" i="1" dirty="0">
                  <a:solidFill>
                    <a:schemeClr val="bg1"/>
                  </a:solidFill>
                  <a:latin typeface="Calibri" charset="0"/>
                  <a:cs typeface="Calibri" charset="0"/>
                </a:rPr>
                <a:t>, </a:t>
              </a:r>
            </a:p>
            <a:p>
              <a:pPr>
                <a:lnSpc>
                  <a:spcPts val="1960"/>
                </a:lnSpc>
                <a:buFont typeface="Arial" charset="0"/>
                <a:buChar char="•"/>
              </a:pPr>
              <a:r>
                <a:rPr lang="el-GR" i="1" dirty="0">
                  <a:solidFill>
                    <a:schemeClr val="bg1"/>
                  </a:solidFill>
                  <a:latin typeface="Calibri" charset="0"/>
                  <a:cs typeface="Calibri" charset="0"/>
                </a:rPr>
                <a:t> </a:t>
              </a:r>
              <a:r>
                <a:rPr lang="en-US" i="1" dirty="0" err="1">
                  <a:solidFill>
                    <a:schemeClr val="bg1"/>
                  </a:solidFill>
                  <a:latin typeface="Calibri" charset="0"/>
                  <a:cs typeface="Calibri" charset="0"/>
                </a:rPr>
                <a:t>συναλλαγές</a:t>
              </a:r>
              <a:r>
                <a:rPr lang="en-US" i="1" dirty="0">
                  <a:solidFill>
                    <a:schemeClr val="bg1"/>
                  </a:solidFill>
                  <a:latin typeface="Calibri" charset="0"/>
                  <a:cs typeface="Calibri" charset="0"/>
                </a:rPr>
                <a:t> </a:t>
              </a:r>
              <a:r>
                <a:rPr lang="en-US" i="1" dirty="0" err="1">
                  <a:solidFill>
                    <a:schemeClr val="bg1"/>
                  </a:solidFill>
                  <a:latin typeface="Calibri" charset="0"/>
                  <a:cs typeface="Calibri" charset="0"/>
                </a:rPr>
                <a:t>για</a:t>
              </a:r>
              <a:r>
                <a:rPr lang="en-US" i="1" dirty="0">
                  <a:solidFill>
                    <a:schemeClr val="bg1"/>
                  </a:solidFill>
                  <a:latin typeface="Calibri" charset="0"/>
                  <a:cs typeface="Calibri" charset="0"/>
                </a:rPr>
                <a:t> </a:t>
              </a:r>
              <a:r>
                <a:rPr lang="en-US" i="1" dirty="0" err="1">
                  <a:solidFill>
                    <a:schemeClr val="bg1"/>
                  </a:solidFill>
                  <a:latin typeface="Calibri" charset="0"/>
                  <a:cs typeface="Calibri" charset="0"/>
                </a:rPr>
                <a:t>την</a:t>
              </a:r>
              <a:r>
                <a:rPr lang="en-US" i="1" dirty="0">
                  <a:solidFill>
                    <a:schemeClr val="bg1"/>
                  </a:solidFill>
                  <a:latin typeface="Calibri" charset="0"/>
                  <a:cs typeface="Calibri" charset="0"/>
                </a:rPr>
                <a:t> </a:t>
              </a:r>
              <a:r>
                <a:rPr lang="en-US" b="1" i="1" dirty="0" err="1">
                  <a:solidFill>
                    <a:schemeClr val="bg1"/>
                  </a:solidFill>
                  <a:latin typeface="Calibri" charset="0"/>
                  <a:cs typeface="Calibri" charset="0"/>
                </a:rPr>
                <a:t>ανακεφαλαιοποίηση</a:t>
              </a:r>
              <a:r>
                <a:rPr lang="en-US" b="1" i="1" dirty="0">
                  <a:solidFill>
                    <a:schemeClr val="bg1"/>
                  </a:solidFill>
                  <a:latin typeface="Calibri" charset="0"/>
                  <a:cs typeface="Calibri" charset="0"/>
                </a:rPr>
                <a:t> </a:t>
              </a:r>
              <a:r>
                <a:rPr lang="en-US" i="1" dirty="0" err="1">
                  <a:solidFill>
                    <a:schemeClr val="bg1"/>
                  </a:solidFill>
                  <a:latin typeface="Calibri" charset="0"/>
                  <a:cs typeface="Calibri" charset="0"/>
                </a:rPr>
                <a:t>των</a:t>
              </a:r>
              <a:r>
                <a:rPr lang="en-US" i="1" dirty="0">
                  <a:solidFill>
                    <a:schemeClr val="bg1"/>
                  </a:solidFill>
                  <a:latin typeface="Calibri" charset="0"/>
                  <a:cs typeface="Calibri" charset="0"/>
                </a:rPr>
                <a:t> </a:t>
              </a:r>
              <a:r>
                <a:rPr lang="en-US" i="1" dirty="0" err="1">
                  <a:solidFill>
                    <a:schemeClr val="bg1"/>
                  </a:solidFill>
                  <a:latin typeface="Calibri" charset="0"/>
                  <a:cs typeface="Calibri" charset="0"/>
                </a:rPr>
                <a:t>τραπεζών</a:t>
              </a:r>
              <a:r>
                <a:rPr lang="el-GR" i="1" dirty="0">
                  <a:solidFill>
                    <a:schemeClr val="bg1"/>
                  </a:solidFill>
                  <a:latin typeface="Calibri" charset="0"/>
                  <a:cs typeface="Calibri" charset="0"/>
                </a:rPr>
                <a:t> </a:t>
              </a:r>
              <a:r>
                <a:rPr lang="el-GR" i="1" dirty="0" smtClean="0">
                  <a:solidFill>
                    <a:schemeClr val="bg1"/>
                  </a:solidFill>
                  <a:latin typeface="Calibri" charset="0"/>
                  <a:cs typeface="Calibri" charset="0"/>
                </a:rPr>
                <a:t>κ</a:t>
              </a:r>
              <a:r>
                <a:rPr lang="en-US" i="1" dirty="0" err="1" smtClean="0">
                  <a:solidFill>
                    <a:schemeClr val="bg1"/>
                  </a:solidFill>
                  <a:latin typeface="Calibri" charset="0"/>
                  <a:cs typeface="Calibri" charset="0"/>
                </a:rPr>
                <a:t>λπ</a:t>
              </a:r>
              <a:r>
                <a:rPr lang="en-US" i="1" dirty="0">
                  <a:solidFill>
                    <a:schemeClr val="bg1"/>
                  </a:solidFill>
                  <a:latin typeface="Calibri" charset="0"/>
                  <a:cs typeface="Calibri" charset="0"/>
                </a:rPr>
                <a:t>.</a:t>
              </a:r>
              <a:r>
                <a:rPr lang="el-GR" i="1" dirty="0">
                  <a:solidFill>
                    <a:schemeClr val="bg1"/>
                  </a:solidFill>
                  <a:latin typeface="Calibri" charset="0"/>
                  <a:cs typeface="Calibri" charset="0"/>
                </a:rPr>
                <a:t>» *</a:t>
              </a:r>
              <a:endParaRPr lang="en-US" i="1" dirty="0">
                <a:solidFill>
                  <a:schemeClr val="bg1"/>
                </a:solidFill>
                <a:latin typeface="Calibri" charset="0"/>
                <a:cs typeface="Calibri" charset="0"/>
              </a:endParaRPr>
            </a:p>
          </p:txBody>
        </p:sp>
        <p:sp>
          <p:nvSpPr>
            <p:cNvPr id="15" name="TextBox 14"/>
            <p:cNvSpPr txBox="1">
              <a:spLocks noChangeArrowheads="1"/>
            </p:cNvSpPr>
            <p:nvPr/>
          </p:nvSpPr>
          <p:spPr bwMode="auto">
            <a:xfrm>
              <a:off x="6581775" y="5892800"/>
              <a:ext cx="2879725" cy="584200"/>
            </a:xfrm>
            <a:prstGeom prst="rect">
              <a:avLst/>
            </a:prstGeom>
            <a:noFill/>
            <a:ln w="9525">
              <a:noFill/>
              <a:miter lim="800000"/>
              <a:headEnd/>
              <a:tailEnd/>
            </a:ln>
          </p:spPr>
          <p:txBody>
            <a:bodyPr>
              <a:spAutoFit/>
            </a:bodyPr>
            <a:lstStyle/>
            <a:p>
              <a:r>
                <a:rPr lang="el-GR" sz="1600" dirty="0">
                  <a:solidFill>
                    <a:srgbClr val="5F5F5F"/>
                  </a:solidFill>
                  <a:latin typeface="+mn-lt"/>
                </a:rPr>
                <a:t>* </a:t>
              </a:r>
              <a:r>
                <a:rPr lang="en-US" sz="1600" dirty="0">
                  <a:solidFill>
                    <a:srgbClr val="5F5F5F"/>
                  </a:solidFill>
                  <a:latin typeface="+mn-lt"/>
                </a:rPr>
                <a:t>H </a:t>
              </a:r>
              <a:r>
                <a:rPr lang="en-US" sz="1600" dirty="0" err="1">
                  <a:solidFill>
                    <a:srgbClr val="5F5F5F"/>
                  </a:solidFill>
                  <a:latin typeface="+mn-lt"/>
                </a:rPr>
                <a:t>παραπάνω</a:t>
              </a:r>
              <a:r>
                <a:rPr lang="en-US" sz="1600" dirty="0">
                  <a:solidFill>
                    <a:srgbClr val="5F5F5F"/>
                  </a:solidFill>
                  <a:latin typeface="+mn-lt"/>
                </a:rPr>
                <a:t> </a:t>
              </a:r>
              <a:r>
                <a:rPr lang="en-US" sz="1600" dirty="0" err="1">
                  <a:solidFill>
                    <a:srgbClr val="5F5F5F"/>
                  </a:solidFill>
                  <a:latin typeface="+mn-lt"/>
                </a:rPr>
                <a:t>έννοια</a:t>
              </a:r>
              <a:r>
                <a:rPr lang="en-US" sz="1600" dirty="0">
                  <a:solidFill>
                    <a:srgbClr val="5F5F5F"/>
                  </a:solidFill>
                  <a:latin typeface="+mn-lt"/>
                </a:rPr>
                <a:t> </a:t>
              </a:r>
              <a:r>
                <a:rPr lang="el-GR" sz="1600" dirty="0">
                  <a:solidFill>
                    <a:srgbClr val="5F5F5F"/>
                  </a:solidFill>
                  <a:latin typeface="+mn-lt"/>
                </a:rPr>
                <a:t/>
              </a:r>
              <a:br>
                <a:rPr lang="el-GR" sz="1600" dirty="0">
                  <a:solidFill>
                    <a:srgbClr val="5F5F5F"/>
                  </a:solidFill>
                  <a:latin typeface="+mn-lt"/>
                </a:rPr>
              </a:br>
              <a:r>
                <a:rPr lang="en-US" sz="1600" b="1" dirty="0" err="1">
                  <a:solidFill>
                    <a:srgbClr val="5F5F5F"/>
                  </a:solidFill>
                  <a:latin typeface="+mn-lt"/>
                </a:rPr>
                <a:t>δεν</a:t>
              </a:r>
              <a:r>
                <a:rPr lang="en-US" sz="1600" b="1" dirty="0">
                  <a:solidFill>
                    <a:srgbClr val="5F5F5F"/>
                  </a:solidFill>
                  <a:latin typeface="+mn-lt"/>
                </a:rPr>
                <a:t> </a:t>
              </a:r>
              <a:r>
                <a:rPr lang="en-US" sz="1600" b="1" dirty="0" err="1">
                  <a:solidFill>
                    <a:srgbClr val="5F5F5F"/>
                  </a:solidFill>
                  <a:latin typeface="+mn-lt"/>
                </a:rPr>
                <a:t>υπάρχει</a:t>
              </a:r>
              <a:r>
                <a:rPr lang="en-US" sz="1600" b="1" dirty="0">
                  <a:solidFill>
                    <a:srgbClr val="5F5F5F"/>
                  </a:solidFill>
                  <a:latin typeface="+mn-lt"/>
                </a:rPr>
                <a:t> </a:t>
              </a:r>
              <a:r>
                <a:rPr lang="en-US" sz="1600" b="1" dirty="0" err="1">
                  <a:solidFill>
                    <a:srgbClr val="5F5F5F"/>
                  </a:solidFill>
                  <a:latin typeface="+mn-lt"/>
                </a:rPr>
                <a:t>στο</a:t>
              </a:r>
              <a:r>
                <a:rPr lang="en-US" sz="1600" b="1" dirty="0">
                  <a:solidFill>
                    <a:srgbClr val="5F5F5F"/>
                  </a:solidFill>
                  <a:latin typeface="+mn-lt"/>
                </a:rPr>
                <a:t> </a:t>
              </a:r>
              <a:r>
                <a:rPr lang="en-US" sz="1600" b="1" dirty="0" smtClean="0">
                  <a:solidFill>
                    <a:srgbClr val="5F5F5F"/>
                  </a:solidFill>
                  <a:latin typeface="+mn-lt"/>
                </a:rPr>
                <a:t>ESA</a:t>
              </a:r>
              <a:r>
                <a:rPr lang="el-GR" sz="1600" dirty="0" smtClean="0">
                  <a:solidFill>
                    <a:srgbClr val="5F5F5F"/>
                  </a:solidFill>
                  <a:latin typeface="+mn-lt"/>
                </a:rPr>
                <a:t> </a:t>
              </a:r>
              <a:r>
                <a:rPr lang="el-GR" sz="1600" b="1" dirty="0" smtClean="0">
                  <a:solidFill>
                    <a:srgbClr val="5F5F5F"/>
                  </a:solidFill>
                  <a:latin typeface="+mn-lt"/>
                </a:rPr>
                <a:t>2010</a:t>
              </a:r>
              <a:endParaRPr lang="en-US" sz="1600" b="1" dirty="0">
                <a:solidFill>
                  <a:srgbClr val="5F5F5F"/>
                </a:solidFill>
                <a:latin typeface="+mn-lt"/>
              </a:endParaRPr>
            </a:p>
          </p:txBody>
        </p:sp>
      </p:grpSp>
      <p:sp>
        <p:nvSpPr>
          <p:cNvPr id="50188" name="Slide Number Placeholder 15"/>
          <p:cNvSpPr>
            <a:spLocks noGrp="1"/>
          </p:cNvSpPr>
          <p:nvPr>
            <p:ph type="sldNum" sz="quarter" idx="10"/>
          </p:nvPr>
        </p:nvSpPr>
        <p:spPr bwMode="auto">
          <a:noFill/>
          <a:ln>
            <a:miter lim="800000"/>
            <a:headEnd/>
            <a:tailEnd/>
          </a:ln>
        </p:spPr>
        <p:txBody>
          <a:bodyPr/>
          <a:lstStyle/>
          <a:p>
            <a:fld id="{225B703A-7FC6-4E35-818D-136B2D41F583}" type="slidenum">
              <a:rPr lang="en-US"/>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dirty="0" smtClean="0">
                <a:solidFill>
                  <a:srgbClr val="595959"/>
                </a:solidFill>
              </a:rPr>
              <a:t>ΙΣΟΖΥΓΙΟ ΓΕΝΙΚΗΣ ΚΥΒΕΡΝΗΣΗΣ 2006 - 2015</a:t>
            </a:r>
            <a:endParaRPr lang="en-US" sz="2400" dirty="0" smtClean="0">
              <a:solidFill>
                <a:srgbClr val="595959"/>
              </a:solidFill>
            </a:endParaRPr>
          </a:p>
        </p:txBody>
      </p:sp>
      <p:grpSp>
        <p:nvGrpSpPr>
          <p:cNvPr id="19" name="Group 18"/>
          <p:cNvGrpSpPr/>
          <p:nvPr/>
        </p:nvGrpSpPr>
        <p:grpSpPr>
          <a:xfrm>
            <a:off x="1319479" y="1358488"/>
            <a:ext cx="7183437" cy="4497950"/>
            <a:chOff x="1319479" y="1358488"/>
            <a:chExt cx="7183437" cy="4497950"/>
          </a:xfrm>
        </p:grpSpPr>
        <p:pic>
          <p:nvPicPr>
            <p:cNvPr id="50180" name="Picture 4"/>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1319479" y="1763863"/>
              <a:ext cx="7183437" cy="4092575"/>
            </a:xfrm>
            <a:prstGeom prst="rect">
              <a:avLst/>
            </a:prstGeom>
            <a:noFill/>
            <a:ln w="9525">
              <a:noFill/>
              <a:miter lim="800000"/>
              <a:headEnd/>
              <a:tailEnd/>
            </a:ln>
            <a:effectLst/>
          </p:spPr>
        </p:pic>
        <p:grpSp>
          <p:nvGrpSpPr>
            <p:cNvPr id="2" name="Group 8"/>
            <p:cNvGrpSpPr>
              <a:grpSpLocks/>
            </p:cNvGrpSpPr>
            <p:nvPr/>
          </p:nvGrpSpPr>
          <p:grpSpPr bwMode="auto">
            <a:xfrm>
              <a:off x="5640956" y="1358488"/>
              <a:ext cx="2705100" cy="363538"/>
              <a:chOff x="1500188" y="1370846"/>
              <a:chExt cx="2704685" cy="364276"/>
            </a:xfrm>
          </p:grpSpPr>
          <p:pic>
            <p:nvPicPr>
              <p:cNvPr id="51210" name="Picture 3"/>
              <p:cNvPicPr>
                <a:picLocks noChangeAspect="1" noChangeArrowheads="1"/>
              </p:cNvPicPr>
              <p:nvPr/>
            </p:nvPicPr>
            <p:blipFill>
              <a:blip r:embed="rId4"/>
              <a:srcRect/>
              <a:stretch>
                <a:fillRect/>
              </a:stretch>
            </p:blipFill>
            <p:spPr bwMode="auto">
              <a:xfrm>
                <a:off x="1500188" y="1412860"/>
                <a:ext cx="708025" cy="322262"/>
              </a:xfrm>
              <a:prstGeom prst="rect">
                <a:avLst/>
              </a:prstGeom>
              <a:noFill/>
              <a:ln w="9525">
                <a:noFill/>
                <a:miter lim="800000"/>
                <a:headEnd/>
                <a:tailEnd/>
              </a:ln>
            </p:spPr>
          </p:pic>
          <p:sp>
            <p:nvSpPr>
              <p:cNvPr id="51211" name="TextBox 5"/>
              <p:cNvSpPr txBox="1">
                <a:spLocks noChangeArrowheads="1"/>
              </p:cNvSpPr>
              <p:nvPr/>
            </p:nvSpPr>
            <p:spPr bwMode="auto">
              <a:xfrm>
                <a:off x="2208213" y="1370846"/>
                <a:ext cx="1996660" cy="338554"/>
              </a:xfrm>
              <a:prstGeom prst="rect">
                <a:avLst/>
              </a:prstGeom>
              <a:noFill/>
              <a:ln w="9525">
                <a:noFill/>
                <a:miter lim="800000"/>
                <a:headEnd/>
                <a:tailEnd/>
              </a:ln>
            </p:spPr>
            <p:txBody>
              <a:bodyPr wrap="none">
                <a:spAutoFit/>
              </a:bodyPr>
              <a:lstStyle/>
              <a:p>
                <a:r>
                  <a:rPr lang="el-GR" sz="1600" b="1">
                    <a:solidFill>
                      <a:srgbClr val="595959"/>
                    </a:solidFill>
                    <a:latin typeface="Calibri" charset="0"/>
                    <a:cs typeface="Calibri" charset="0"/>
                  </a:rPr>
                  <a:t>Πρωτογενές ισοζύγιο</a:t>
                </a:r>
                <a:endParaRPr lang="en-US" sz="1600" b="1">
                  <a:solidFill>
                    <a:srgbClr val="595959"/>
                  </a:solidFill>
                  <a:latin typeface="Calibri" charset="0"/>
                  <a:cs typeface="Calibri" charset="0"/>
                </a:endParaRPr>
              </a:p>
            </p:txBody>
          </p:sp>
        </p:grpSp>
      </p:grpSp>
      <p:sp>
        <p:nvSpPr>
          <p:cNvPr id="51207" name="Slide Number Placeholder 10"/>
          <p:cNvSpPr>
            <a:spLocks noGrp="1"/>
          </p:cNvSpPr>
          <p:nvPr>
            <p:ph type="sldNum" sz="quarter" idx="10"/>
          </p:nvPr>
        </p:nvSpPr>
        <p:spPr bwMode="auto">
          <a:noFill/>
          <a:ln>
            <a:miter lim="800000"/>
            <a:headEnd/>
            <a:tailEnd/>
          </a:ln>
        </p:spPr>
        <p:txBody>
          <a:bodyPr/>
          <a:lstStyle/>
          <a:p>
            <a:fld id="{61E43C3F-C2F5-4B51-A6B6-52B63D0D1575}" type="slidenum">
              <a:rPr lang="en-US"/>
              <a:pPr/>
              <a:t>41</a:t>
            </a:fld>
            <a:endParaRPr lang="en-US"/>
          </a:p>
        </p:txBody>
      </p:sp>
      <p:sp>
        <p:nvSpPr>
          <p:cNvPr id="12" name="Rectangle 11"/>
          <p:cNvSpPr/>
          <p:nvPr/>
        </p:nvSpPr>
        <p:spPr>
          <a:xfrm>
            <a:off x="6400801" y="6245268"/>
            <a:ext cx="3251200" cy="347531"/>
          </a:xfrm>
          <a:prstGeom prst="rect">
            <a:avLst/>
          </a:prstGeom>
        </p:spPr>
        <p:txBody>
          <a:bodyPr wrap="square">
            <a:spAutoFit/>
          </a:bodyPr>
          <a:lstStyle/>
          <a:p>
            <a:pPr>
              <a:lnSpc>
                <a:spcPts val="2075"/>
              </a:lnSpc>
            </a:pPr>
            <a:r>
              <a:rPr lang="el-GR" sz="1200" dirty="0" smtClean="0">
                <a:solidFill>
                  <a:srgbClr val="7F7F7F"/>
                </a:solidFill>
                <a:latin typeface="Calibri" charset="0"/>
                <a:cs typeface="Calibri" charset="0"/>
              </a:rPr>
              <a:t>Πηγή</a:t>
            </a:r>
            <a:r>
              <a:rPr lang="en-US" sz="1200" dirty="0" smtClean="0">
                <a:solidFill>
                  <a:srgbClr val="7F7F7F"/>
                </a:solidFill>
                <a:latin typeface="Calibri" charset="0"/>
                <a:cs typeface="Calibri" charset="0"/>
              </a:rPr>
              <a:t>:</a:t>
            </a:r>
            <a:r>
              <a:rPr lang="el-GR" sz="1200" dirty="0" smtClean="0">
                <a:solidFill>
                  <a:srgbClr val="7F7F7F"/>
                </a:solidFill>
                <a:latin typeface="Calibri" charset="0"/>
                <a:cs typeface="Calibri" charset="0"/>
              </a:rPr>
              <a:t> ΕΛΣΤΑΤ, κοινοποίηση ΔΥΕ, Οκτώβριος 2016</a:t>
            </a:r>
            <a:endParaRPr lang="en-US" sz="1200" dirty="0">
              <a:solidFill>
                <a:srgbClr val="7F7F7F"/>
              </a:solidFill>
              <a:latin typeface="Calibri" charset="0"/>
              <a:cs typeface="Calibri" charset="0"/>
            </a:endParaRPr>
          </a:p>
        </p:txBody>
      </p:sp>
      <p:grpSp>
        <p:nvGrpSpPr>
          <p:cNvPr id="18" name="Group 17"/>
          <p:cNvGrpSpPr/>
          <p:nvPr/>
        </p:nvGrpSpPr>
        <p:grpSpPr>
          <a:xfrm>
            <a:off x="1351228" y="1371188"/>
            <a:ext cx="7151688" cy="4905240"/>
            <a:chOff x="1351228" y="1371188"/>
            <a:chExt cx="7151688" cy="4905240"/>
          </a:xfrm>
        </p:grpSpPr>
        <p:grpSp>
          <p:nvGrpSpPr>
            <p:cNvPr id="3" name="Group 7"/>
            <p:cNvGrpSpPr>
              <a:grpSpLocks/>
            </p:cNvGrpSpPr>
            <p:nvPr/>
          </p:nvGrpSpPr>
          <p:grpSpPr bwMode="auto">
            <a:xfrm>
              <a:off x="1362076" y="1371188"/>
              <a:ext cx="3421062" cy="338138"/>
              <a:chOff x="4783667" y="1358146"/>
              <a:chExt cx="3420514" cy="338554"/>
            </a:xfrm>
          </p:grpSpPr>
          <p:pic>
            <p:nvPicPr>
              <p:cNvPr id="51208" name="Picture 4"/>
              <p:cNvPicPr>
                <a:picLocks noChangeAspect="1" noChangeArrowheads="1"/>
              </p:cNvPicPr>
              <p:nvPr/>
            </p:nvPicPr>
            <p:blipFill>
              <a:blip r:embed="rId5"/>
              <a:srcRect/>
              <a:stretch>
                <a:fillRect/>
              </a:stretch>
            </p:blipFill>
            <p:spPr bwMode="auto">
              <a:xfrm>
                <a:off x="4783667" y="1435879"/>
                <a:ext cx="708025" cy="250825"/>
              </a:xfrm>
              <a:prstGeom prst="rect">
                <a:avLst/>
              </a:prstGeom>
              <a:noFill/>
              <a:ln w="9525">
                <a:noFill/>
                <a:miter lim="800000"/>
                <a:headEnd/>
                <a:tailEnd/>
              </a:ln>
            </p:spPr>
          </p:pic>
          <p:sp>
            <p:nvSpPr>
              <p:cNvPr id="51209" name="TextBox 6"/>
              <p:cNvSpPr txBox="1">
                <a:spLocks noChangeArrowheads="1"/>
              </p:cNvSpPr>
              <p:nvPr/>
            </p:nvSpPr>
            <p:spPr bwMode="auto">
              <a:xfrm>
                <a:off x="5518830" y="1358146"/>
                <a:ext cx="2685351" cy="338554"/>
              </a:xfrm>
              <a:prstGeom prst="rect">
                <a:avLst/>
              </a:prstGeom>
              <a:noFill/>
              <a:ln w="9525">
                <a:noFill/>
                <a:miter lim="800000"/>
                <a:headEnd/>
                <a:tailEnd/>
              </a:ln>
            </p:spPr>
            <p:txBody>
              <a:bodyPr wrap="none">
                <a:spAutoFit/>
              </a:bodyPr>
              <a:lstStyle/>
              <a:p>
                <a:r>
                  <a:rPr lang="el-GR" sz="1600" b="1" dirty="0">
                    <a:solidFill>
                      <a:srgbClr val="595959"/>
                    </a:solidFill>
                    <a:latin typeface="Calibri" charset="0"/>
                    <a:cs typeface="Calibri" charset="0"/>
                  </a:rPr>
                  <a:t>Ισοζύγιο Γενικής Κυβέρνησης</a:t>
                </a:r>
                <a:endParaRPr lang="en-US" sz="1600" b="1" dirty="0">
                  <a:solidFill>
                    <a:srgbClr val="595959"/>
                  </a:solidFill>
                  <a:latin typeface="Calibri" charset="0"/>
                  <a:cs typeface="Calibri" charset="0"/>
                </a:endParaRPr>
              </a:p>
            </p:txBody>
          </p:sp>
        </p:grpSp>
        <p:pic>
          <p:nvPicPr>
            <p:cNvPr id="50179" name="Picture 3"/>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1351228" y="3336378"/>
              <a:ext cx="7151688" cy="2940050"/>
            </a:xfrm>
            <a:prstGeom prst="rect">
              <a:avLst/>
            </a:prstGeom>
            <a:noFill/>
            <a:ln w="9525">
              <a:noFill/>
              <a:miter lim="800000"/>
              <a:headEnd/>
              <a:tailEnd/>
            </a:ln>
            <a:effectLst/>
          </p:spPr>
        </p:pic>
      </p:grpSp>
      <p:sp>
        <p:nvSpPr>
          <p:cNvPr id="15" name="TextBox 14"/>
          <p:cNvSpPr txBox="1"/>
          <p:nvPr/>
        </p:nvSpPr>
        <p:spPr>
          <a:xfrm>
            <a:off x="4833940" y="4402665"/>
            <a:ext cx="255336" cy="369332"/>
          </a:xfrm>
          <a:prstGeom prst="rect">
            <a:avLst/>
          </a:prstGeom>
          <a:noFill/>
        </p:spPr>
        <p:txBody>
          <a:bodyPr wrap="none" rtlCol="0">
            <a:spAutoFit/>
          </a:bodyPr>
          <a:lstStyle/>
          <a:p>
            <a:r>
              <a:rPr lang="el-GR" dirty="0" smtClean="0">
                <a:solidFill>
                  <a:srgbClr val="595959"/>
                </a:solidFill>
                <a:latin typeface="Calibri"/>
                <a:cs typeface="Calibri"/>
              </a:rPr>
              <a:t>-</a:t>
            </a:r>
            <a:endParaRPr lang="en-US" dirty="0" smtClean="0">
              <a:solidFill>
                <a:srgbClr val="595959"/>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slide(fromBottom)">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ΧΡΕΟΣ</a:t>
            </a:r>
            <a:endParaRPr lang="en-US" sz="2400" smtClean="0">
              <a:solidFill>
                <a:srgbClr val="595959"/>
              </a:solidFill>
            </a:endParaRPr>
          </a:p>
        </p:txBody>
      </p:sp>
      <p:sp>
        <p:nvSpPr>
          <p:cNvPr id="4" name="TextBox 3"/>
          <p:cNvSpPr txBox="1">
            <a:spLocks noChangeArrowheads="1"/>
          </p:cNvSpPr>
          <p:nvPr/>
        </p:nvSpPr>
        <p:spPr bwMode="auto">
          <a:xfrm>
            <a:off x="5453063" y="1466850"/>
            <a:ext cx="3236912" cy="523875"/>
          </a:xfrm>
          <a:prstGeom prst="rect">
            <a:avLst/>
          </a:prstGeom>
          <a:noFill/>
          <a:ln w="9525">
            <a:noFill/>
            <a:miter lim="800000"/>
            <a:headEnd/>
            <a:tailEnd/>
          </a:ln>
        </p:spPr>
        <p:txBody>
          <a:bodyPr wrap="none">
            <a:spAutoFit/>
          </a:bodyPr>
          <a:lstStyle/>
          <a:p>
            <a:r>
              <a:rPr lang="el-GR" sz="2800" b="1" dirty="0">
                <a:solidFill>
                  <a:srgbClr val="7F7F7F"/>
                </a:solidFill>
                <a:latin typeface="Calibri" charset="0"/>
                <a:cs typeface="Calibri" charset="0"/>
              </a:rPr>
              <a:t>ΠΗΓΕΣ ΔΕΔΟΜΕΝΩΝ</a:t>
            </a:r>
          </a:p>
        </p:txBody>
      </p:sp>
      <p:grpSp>
        <p:nvGrpSpPr>
          <p:cNvPr id="2" name="Group 59"/>
          <p:cNvGrpSpPr>
            <a:grpSpLocks/>
          </p:cNvGrpSpPr>
          <p:nvPr/>
        </p:nvGrpSpPr>
        <p:grpSpPr bwMode="auto">
          <a:xfrm>
            <a:off x="5283199" y="2032000"/>
            <a:ext cx="3530762" cy="1075081"/>
            <a:chOff x="5654515" y="1769812"/>
            <a:chExt cx="3530025" cy="1075476"/>
          </a:xfrm>
        </p:grpSpPr>
        <p:sp>
          <p:nvSpPr>
            <p:cNvPr id="52243" name="TextBox 6"/>
            <p:cNvSpPr txBox="1">
              <a:spLocks noChangeArrowheads="1"/>
            </p:cNvSpPr>
            <p:nvPr/>
          </p:nvSpPr>
          <p:spPr bwMode="auto">
            <a:xfrm>
              <a:off x="6263989" y="1769812"/>
              <a:ext cx="2920551" cy="1075476"/>
            </a:xfrm>
            <a:prstGeom prst="rect">
              <a:avLst/>
            </a:prstGeom>
            <a:noFill/>
            <a:ln w="9525">
              <a:noFill/>
              <a:miter lim="800000"/>
              <a:headEnd/>
              <a:tailEnd/>
            </a:ln>
          </p:spPr>
          <p:txBody>
            <a:bodyPr wrap="none">
              <a:spAutoFit/>
            </a:bodyPr>
            <a:lstStyle/>
            <a:p>
              <a:pPr>
                <a:lnSpc>
                  <a:spcPts val="1880"/>
                </a:lnSpc>
              </a:pPr>
              <a:r>
                <a:rPr lang="el-GR" sz="1900" b="1" dirty="0" smtClean="0">
                  <a:solidFill>
                    <a:srgbClr val="7F7F7F"/>
                  </a:solidFill>
                  <a:latin typeface="Calibri" charset="0"/>
                  <a:cs typeface="Calibri" charset="0"/>
                </a:rPr>
                <a:t>Υπουργείο Οικονομικών, </a:t>
              </a:r>
            </a:p>
            <a:p>
              <a:pPr>
                <a:lnSpc>
                  <a:spcPts val="1880"/>
                </a:lnSpc>
              </a:pPr>
              <a:r>
                <a:rPr lang="el-GR" sz="1900" b="1" dirty="0" smtClean="0">
                  <a:solidFill>
                    <a:srgbClr val="7F7F7F"/>
                  </a:solidFill>
                  <a:latin typeface="Calibri" charset="0"/>
                  <a:cs typeface="Calibri" charset="0"/>
                </a:rPr>
                <a:t>Οργανισμός </a:t>
              </a:r>
              <a:r>
                <a:rPr lang="el-GR" sz="1900" b="1" dirty="0">
                  <a:solidFill>
                    <a:srgbClr val="7F7F7F"/>
                  </a:solidFill>
                  <a:latin typeface="Calibri" charset="0"/>
                  <a:cs typeface="Calibri" charset="0"/>
                </a:rPr>
                <a:t>Διαχείρισης</a:t>
              </a:r>
              <a:br>
                <a:rPr lang="el-GR" sz="1900" b="1" dirty="0">
                  <a:solidFill>
                    <a:srgbClr val="7F7F7F"/>
                  </a:solidFill>
                  <a:latin typeface="Calibri" charset="0"/>
                  <a:cs typeface="Calibri" charset="0"/>
                </a:rPr>
              </a:br>
              <a:r>
                <a:rPr lang="el-GR" sz="1900" b="1" dirty="0">
                  <a:solidFill>
                    <a:srgbClr val="7F7F7F"/>
                  </a:solidFill>
                  <a:latin typeface="Calibri" charset="0"/>
                  <a:cs typeface="Calibri" charset="0"/>
                </a:rPr>
                <a:t>Δημοσίου </a:t>
              </a:r>
              <a:r>
                <a:rPr lang="el-GR" sz="1900" b="1" dirty="0" smtClean="0">
                  <a:solidFill>
                    <a:srgbClr val="7F7F7F"/>
                  </a:solidFill>
                  <a:latin typeface="Calibri" charset="0"/>
                  <a:cs typeface="Calibri" charset="0"/>
                </a:rPr>
                <a:t>Χρέους (ΟΔΔΗΧ) </a:t>
              </a:r>
              <a:endParaRPr lang="el-GR" sz="1900" b="1" dirty="0">
                <a:solidFill>
                  <a:srgbClr val="7F7F7F"/>
                </a:solidFill>
                <a:latin typeface="Calibri" charset="0"/>
                <a:cs typeface="Calibri" charset="0"/>
              </a:endParaRPr>
            </a:p>
            <a:p>
              <a:pPr>
                <a:lnSpc>
                  <a:spcPts val="1880"/>
                </a:lnSpc>
              </a:pPr>
              <a:r>
                <a:rPr lang="el-GR" sz="1900" b="1" dirty="0">
                  <a:solidFill>
                    <a:srgbClr val="7F7F7F"/>
                  </a:solidFill>
                  <a:latin typeface="Calibri" charset="0"/>
                  <a:cs typeface="Calibri" charset="0"/>
                </a:rPr>
                <a:t>και Τράπεζα της Ελλάδος</a:t>
              </a:r>
              <a:endParaRPr lang="en-US" sz="1900" b="1" dirty="0">
                <a:solidFill>
                  <a:srgbClr val="7F7F7F"/>
                </a:solidFill>
                <a:latin typeface="Calibri" charset="0"/>
                <a:cs typeface="Calibri" charset="0"/>
              </a:endParaRPr>
            </a:p>
          </p:txBody>
        </p:sp>
        <p:sp>
          <p:nvSpPr>
            <p:cNvPr id="8" name="Right Triangle 7"/>
            <p:cNvSpPr/>
            <p:nvPr/>
          </p:nvSpPr>
          <p:spPr>
            <a:xfrm rot="13500000">
              <a:off x="5654374" y="1985932"/>
              <a:ext cx="490718" cy="490435"/>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 name="TextBox 14"/>
          <p:cNvSpPr txBox="1">
            <a:spLocks noChangeArrowheads="1"/>
          </p:cNvSpPr>
          <p:nvPr/>
        </p:nvSpPr>
        <p:spPr bwMode="auto">
          <a:xfrm>
            <a:off x="719138" y="2284413"/>
            <a:ext cx="4089400" cy="400050"/>
          </a:xfrm>
          <a:prstGeom prst="rect">
            <a:avLst/>
          </a:prstGeom>
          <a:solidFill>
            <a:srgbClr val="FFCC00"/>
          </a:solidFill>
          <a:ln w="9525">
            <a:noFill/>
            <a:miter lim="800000"/>
            <a:headEnd/>
            <a:tailEnd/>
          </a:ln>
        </p:spPr>
        <p:txBody>
          <a:bodyPr>
            <a:spAutoFit/>
          </a:bodyPr>
          <a:lstStyle/>
          <a:p>
            <a:r>
              <a:rPr lang="el-GR" sz="2000" b="1" dirty="0">
                <a:solidFill>
                  <a:srgbClr val="595959"/>
                </a:solidFill>
                <a:latin typeface="Calibri" charset="0"/>
                <a:cs typeface="Calibri" charset="0"/>
              </a:rPr>
              <a:t>Κεντρικής Κυβέρνησης</a:t>
            </a:r>
            <a:endParaRPr lang="en-US" sz="2000" b="1" dirty="0">
              <a:solidFill>
                <a:srgbClr val="595959"/>
              </a:solidFill>
              <a:latin typeface="Calibri" charset="0"/>
              <a:cs typeface="Calibri" charset="0"/>
            </a:endParaRPr>
          </a:p>
        </p:txBody>
      </p:sp>
      <p:sp>
        <p:nvSpPr>
          <p:cNvPr id="16" name="TextBox 15"/>
          <p:cNvSpPr txBox="1">
            <a:spLocks noChangeArrowheads="1"/>
          </p:cNvSpPr>
          <p:nvPr/>
        </p:nvSpPr>
        <p:spPr bwMode="auto">
          <a:xfrm>
            <a:off x="719138" y="3478217"/>
            <a:ext cx="4089400" cy="400050"/>
          </a:xfrm>
          <a:prstGeom prst="rect">
            <a:avLst/>
          </a:prstGeom>
          <a:solidFill>
            <a:srgbClr val="FFCC00"/>
          </a:solidFill>
          <a:ln w="9525">
            <a:noFill/>
            <a:miter lim="800000"/>
            <a:headEnd/>
            <a:tailEnd/>
          </a:ln>
        </p:spPr>
        <p:txBody>
          <a:bodyPr>
            <a:spAutoFit/>
          </a:bodyPr>
          <a:lstStyle/>
          <a:p>
            <a:r>
              <a:rPr lang="el-GR" sz="2000" b="1">
                <a:solidFill>
                  <a:srgbClr val="595959"/>
                </a:solidFill>
                <a:latin typeface="Calibri" charset="0"/>
                <a:cs typeface="Calibri" charset="0"/>
              </a:rPr>
              <a:t>Νομικών Προσώπων</a:t>
            </a:r>
            <a:endParaRPr lang="en-US" sz="2000" b="1">
              <a:solidFill>
                <a:srgbClr val="595959"/>
              </a:solidFill>
              <a:latin typeface="Calibri" charset="0"/>
              <a:cs typeface="Calibri" charset="0"/>
            </a:endParaRPr>
          </a:p>
        </p:txBody>
      </p:sp>
      <p:sp>
        <p:nvSpPr>
          <p:cNvPr id="17" name="TextBox 16"/>
          <p:cNvSpPr txBox="1">
            <a:spLocks noChangeArrowheads="1"/>
          </p:cNvSpPr>
          <p:nvPr/>
        </p:nvSpPr>
        <p:spPr bwMode="auto">
          <a:xfrm>
            <a:off x="719138" y="4510090"/>
            <a:ext cx="4089400" cy="400050"/>
          </a:xfrm>
          <a:prstGeom prst="rect">
            <a:avLst/>
          </a:prstGeom>
          <a:solidFill>
            <a:srgbClr val="FFCC00"/>
          </a:solidFill>
          <a:ln w="9525">
            <a:noFill/>
            <a:miter lim="800000"/>
            <a:headEnd/>
            <a:tailEnd/>
          </a:ln>
        </p:spPr>
        <p:txBody>
          <a:bodyPr>
            <a:spAutoFit/>
          </a:bodyPr>
          <a:lstStyle/>
          <a:p>
            <a:r>
              <a:rPr lang="el-GR" sz="2000" b="1">
                <a:solidFill>
                  <a:srgbClr val="595959"/>
                </a:solidFill>
                <a:latin typeface="Calibri" charset="0"/>
                <a:cs typeface="Calibri" charset="0"/>
              </a:rPr>
              <a:t>Τοπικής Αυτοδιοίκησης</a:t>
            </a:r>
            <a:endParaRPr lang="en-US" sz="2000" b="1">
              <a:solidFill>
                <a:srgbClr val="595959"/>
              </a:solidFill>
              <a:latin typeface="Calibri" charset="0"/>
              <a:cs typeface="Calibri" charset="0"/>
            </a:endParaRPr>
          </a:p>
        </p:txBody>
      </p:sp>
      <p:sp>
        <p:nvSpPr>
          <p:cNvPr id="18" name="TextBox 17"/>
          <p:cNvSpPr txBox="1">
            <a:spLocks noChangeArrowheads="1"/>
          </p:cNvSpPr>
          <p:nvPr/>
        </p:nvSpPr>
        <p:spPr bwMode="auto">
          <a:xfrm>
            <a:off x="719138" y="5583239"/>
            <a:ext cx="4089400" cy="400050"/>
          </a:xfrm>
          <a:prstGeom prst="rect">
            <a:avLst/>
          </a:prstGeom>
          <a:solidFill>
            <a:srgbClr val="FFCC00"/>
          </a:solidFill>
          <a:ln w="9525">
            <a:noFill/>
            <a:miter lim="800000"/>
            <a:headEnd/>
            <a:tailEnd/>
          </a:ln>
        </p:spPr>
        <p:txBody>
          <a:bodyPr>
            <a:spAutoFit/>
          </a:bodyPr>
          <a:lstStyle/>
          <a:p>
            <a:r>
              <a:rPr lang="el-GR" sz="2000" b="1">
                <a:solidFill>
                  <a:srgbClr val="595959"/>
                </a:solidFill>
                <a:latin typeface="Calibri" charset="0"/>
                <a:cs typeface="Calibri" charset="0"/>
              </a:rPr>
              <a:t>Οργανισμών Κοινωνικής Ασφάλισης</a:t>
            </a:r>
            <a:endParaRPr lang="en-US" sz="2000" b="1">
              <a:solidFill>
                <a:srgbClr val="595959"/>
              </a:solidFill>
              <a:latin typeface="Calibri" charset="0"/>
              <a:cs typeface="Calibri" charset="0"/>
            </a:endParaRPr>
          </a:p>
        </p:txBody>
      </p:sp>
      <p:grpSp>
        <p:nvGrpSpPr>
          <p:cNvPr id="3" name="Group 59"/>
          <p:cNvGrpSpPr>
            <a:grpSpLocks/>
          </p:cNvGrpSpPr>
          <p:nvPr/>
        </p:nvGrpSpPr>
        <p:grpSpPr bwMode="auto">
          <a:xfrm>
            <a:off x="5283197" y="3413128"/>
            <a:ext cx="2746404" cy="488950"/>
            <a:chOff x="5654515" y="1987064"/>
            <a:chExt cx="2745072" cy="489604"/>
          </a:xfrm>
        </p:grpSpPr>
        <p:sp>
          <p:nvSpPr>
            <p:cNvPr id="20" name="TextBox 19"/>
            <p:cNvSpPr txBox="1"/>
            <p:nvPr/>
          </p:nvSpPr>
          <p:spPr>
            <a:xfrm>
              <a:off x="6263821" y="2046060"/>
              <a:ext cx="2135766" cy="362121"/>
            </a:xfrm>
            <a:prstGeom prst="rect">
              <a:avLst/>
            </a:prstGeom>
            <a:noFill/>
          </p:spPr>
          <p:txBody>
            <a:bodyPr wrap="none">
              <a:spAutoFit/>
            </a:bodyPr>
            <a:lstStyle/>
            <a:p>
              <a:pPr>
                <a:lnSpc>
                  <a:spcPts val="2075"/>
                </a:lnSpc>
              </a:pPr>
              <a:r>
                <a:rPr lang="el-GR" sz="1900" b="1" dirty="0" smtClean="0">
                  <a:solidFill>
                    <a:srgbClr val="7F7F7F"/>
                  </a:solidFill>
                  <a:latin typeface="Calibri" charset="0"/>
                  <a:cs typeface="Calibri" charset="0"/>
                </a:rPr>
                <a:t>ΕΛΣΤΑΤ </a:t>
              </a:r>
              <a:r>
                <a:rPr lang="el-GR" sz="1600" dirty="0" smtClean="0">
                  <a:solidFill>
                    <a:srgbClr val="7F7F7F"/>
                  </a:solidFill>
                  <a:latin typeface="Calibri" charset="0"/>
                  <a:cs typeface="Calibri" charset="0"/>
                </a:rPr>
                <a:t>ο</a:t>
              </a:r>
              <a:r>
                <a:rPr lang="en-US" sz="1600" dirty="0" err="1" smtClean="0">
                  <a:solidFill>
                    <a:srgbClr val="7F7F7F"/>
                  </a:solidFill>
                  <a:latin typeface="Calibri" charset="0"/>
                  <a:cs typeface="Calibri" charset="0"/>
                </a:rPr>
                <a:t>nline</a:t>
              </a:r>
              <a:r>
                <a:rPr lang="en-US" sz="1600" dirty="0" smtClean="0">
                  <a:solidFill>
                    <a:srgbClr val="7F7F7F"/>
                  </a:solidFill>
                  <a:latin typeface="Calibri" charset="0"/>
                  <a:cs typeface="Calibri" charset="0"/>
                </a:rPr>
                <a:t> </a:t>
              </a:r>
              <a:r>
                <a:rPr lang="el-GR" sz="1600" dirty="0">
                  <a:solidFill>
                    <a:srgbClr val="7F7F7F"/>
                  </a:solidFill>
                  <a:latin typeface="Calibri" charset="0"/>
                  <a:cs typeface="Calibri" charset="0"/>
                </a:rPr>
                <a:t>έρευνα</a:t>
              </a:r>
              <a:endParaRPr lang="en-US" sz="1600" dirty="0">
                <a:solidFill>
                  <a:srgbClr val="7F7F7F"/>
                </a:solidFill>
                <a:latin typeface="Calibri" charset="0"/>
                <a:cs typeface="Calibri" charset="0"/>
              </a:endParaRPr>
            </a:p>
          </p:txBody>
        </p:sp>
        <p:sp>
          <p:nvSpPr>
            <p:cNvPr id="21" name="Right Triangle 20"/>
            <p:cNvSpPr/>
            <p:nvPr/>
          </p:nvSpPr>
          <p:spPr>
            <a:xfrm rot="13500000">
              <a:off x="5654863" y="1986716"/>
              <a:ext cx="489604" cy="490300"/>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 name="Group 59"/>
          <p:cNvGrpSpPr>
            <a:grpSpLocks/>
          </p:cNvGrpSpPr>
          <p:nvPr/>
        </p:nvGrpSpPr>
        <p:grpSpPr bwMode="auto">
          <a:xfrm>
            <a:off x="5283200" y="4386271"/>
            <a:ext cx="2982622" cy="630942"/>
            <a:chOff x="5654516" y="1896945"/>
            <a:chExt cx="2982212" cy="631599"/>
          </a:xfrm>
        </p:grpSpPr>
        <p:sp>
          <p:nvSpPr>
            <p:cNvPr id="52239" name="TextBox 22"/>
            <p:cNvSpPr txBox="1">
              <a:spLocks noChangeArrowheads="1"/>
            </p:cNvSpPr>
            <p:nvPr/>
          </p:nvSpPr>
          <p:spPr bwMode="auto">
            <a:xfrm>
              <a:off x="6264032" y="1896945"/>
              <a:ext cx="2372696" cy="631599"/>
            </a:xfrm>
            <a:prstGeom prst="rect">
              <a:avLst/>
            </a:prstGeom>
            <a:noFill/>
            <a:ln w="9525">
              <a:noFill/>
              <a:miter lim="800000"/>
              <a:headEnd/>
              <a:tailEnd/>
            </a:ln>
          </p:spPr>
          <p:txBody>
            <a:bodyPr wrap="none">
              <a:spAutoFit/>
            </a:bodyPr>
            <a:lstStyle/>
            <a:p>
              <a:pPr>
                <a:lnSpc>
                  <a:spcPts val="2075"/>
                </a:lnSpc>
              </a:pPr>
              <a:r>
                <a:rPr lang="el-GR" dirty="0">
                  <a:solidFill>
                    <a:srgbClr val="7F7F7F"/>
                  </a:solidFill>
                  <a:latin typeface="Calibri" charset="0"/>
                  <a:cs typeface="Calibri" charset="0"/>
                </a:rPr>
                <a:t>Εφαρμογή </a:t>
              </a:r>
              <a:r>
                <a:rPr lang="el-GR" b="1" dirty="0" smtClean="0">
                  <a:solidFill>
                    <a:srgbClr val="7F7F7F"/>
                  </a:solidFill>
                  <a:latin typeface="Calibri" charset="0"/>
                  <a:cs typeface="Calibri" charset="0"/>
                </a:rPr>
                <a:t>Υπουργείου</a:t>
              </a:r>
              <a:br>
                <a:rPr lang="el-GR" b="1" dirty="0" smtClean="0">
                  <a:solidFill>
                    <a:srgbClr val="7F7F7F"/>
                  </a:solidFill>
                  <a:latin typeface="Calibri" charset="0"/>
                  <a:cs typeface="Calibri" charset="0"/>
                </a:rPr>
              </a:br>
              <a:r>
                <a:rPr lang="el-GR" b="1" dirty="0" smtClean="0">
                  <a:solidFill>
                    <a:srgbClr val="7F7F7F"/>
                  </a:solidFill>
                  <a:latin typeface="Calibri" charset="0"/>
                  <a:cs typeface="Calibri" charset="0"/>
                </a:rPr>
                <a:t>Εσωτερικών</a:t>
              </a:r>
              <a:r>
                <a:rPr lang="el-GR" b="1" dirty="0">
                  <a:solidFill>
                    <a:srgbClr val="7F7F7F"/>
                  </a:solidFill>
                  <a:latin typeface="Calibri" charset="0"/>
                  <a:cs typeface="Calibri" charset="0"/>
                </a:rPr>
                <a:t>, </a:t>
              </a:r>
              <a:r>
                <a:rPr lang="el-GR" b="1" dirty="0" smtClean="0">
                  <a:solidFill>
                    <a:srgbClr val="7F7F7F"/>
                  </a:solidFill>
                  <a:latin typeface="Calibri" charset="0"/>
                  <a:cs typeface="Calibri" charset="0"/>
                </a:rPr>
                <a:t>ΕΕΤΑΑ</a:t>
              </a:r>
              <a:endParaRPr lang="en-US" dirty="0">
                <a:solidFill>
                  <a:srgbClr val="7F7F7F"/>
                </a:solidFill>
                <a:latin typeface="Calibri" charset="0"/>
                <a:cs typeface="Calibri" charset="0"/>
              </a:endParaRPr>
            </a:p>
          </p:txBody>
        </p:sp>
        <p:sp>
          <p:nvSpPr>
            <p:cNvPr id="24" name="Right Triangle 23"/>
            <p:cNvSpPr/>
            <p:nvPr/>
          </p:nvSpPr>
          <p:spPr>
            <a:xfrm rot="13500000">
              <a:off x="5655020" y="1985438"/>
              <a:ext cx="489461" cy="490470"/>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 name="Group 59"/>
          <p:cNvGrpSpPr>
            <a:grpSpLocks/>
          </p:cNvGrpSpPr>
          <p:nvPr/>
        </p:nvGrpSpPr>
        <p:grpSpPr bwMode="auto">
          <a:xfrm>
            <a:off x="5283203" y="5568952"/>
            <a:ext cx="2185150" cy="488950"/>
            <a:chOff x="5654515" y="1987064"/>
            <a:chExt cx="2184088" cy="489604"/>
          </a:xfrm>
        </p:grpSpPr>
        <p:sp>
          <p:nvSpPr>
            <p:cNvPr id="29" name="TextBox 28"/>
            <p:cNvSpPr txBox="1"/>
            <p:nvPr/>
          </p:nvSpPr>
          <p:spPr>
            <a:xfrm>
              <a:off x="6263816" y="2040291"/>
              <a:ext cx="1574787" cy="365974"/>
            </a:xfrm>
            <a:prstGeom prst="rect">
              <a:avLst/>
            </a:prstGeom>
            <a:noFill/>
          </p:spPr>
          <p:txBody>
            <a:bodyPr wrap="none">
              <a:spAutoFit/>
            </a:bodyPr>
            <a:lstStyle/>
            <a:p>
              <a:pPr>
                <a:lnSpc>
                  <a:spcPts val="2075"/>
                </a:lnSpc>
              </a:pPr>
              <a:r>
                <a:rPr lang="el-GR" sz="1900" b="1" dirty="0" smtClean="0">
                  <a:solidFill>
                    <a:srgbClr val="7F7F7F"/>
                  </a:solidFill>
                  <a:latin typeface="Calibri" charset="0"/>
                  <a:cs typeface="Calibri" charset="0"/>
                </a:rPr>
                <a:t>ΕΛΣΤΑΤ</a:t>
              </a:r>
              <a:r>
                <a:rPr lang="en-US" sz="1900" b="1" dirty="0" smtClean="0">
                  <a:solidFill>
                    <a:srgbClr val="7F7F7F"/>
                  </a:solidFill>
                  <a:latin typeface="Calibri" charset="0"/>
                  <a:cs typeface="Calibri" charset="0"/>
                </a:rPr>
                <a:t> </a:t>
              </a:r>
              <a:r>
                <a:rPr lang="el-GR" sz="1600" dirty="0" smtClean="0">
                  <a:solidFill>
                    <a:srgbClr val="7F7F7F"/>
                  </a:solidFill>
                  <a:latin typeface="Calibri" charset="0"/>
                  <a:cs typeface="Calibri" charset="0"/>
                </a:rPr>
                <a:t>έρευνα</a:t>
              </a:r>
              <a:endParaRPr lang="en-US" sz="1600" dirty="0">
                <a:solidFill>
                  <a:srgbClr val="7F7F7F"/>
                </a:solidFill>
                <a:latin typeface="Calibri" charset="0"/>
                <a:cs typeface="Calibri" charset="0"/>
              </a:endParaRPr>
            </a:p>
          </p:txBody>
        </p:sp>
        <p:sp>
          <p:nvSpPr>
            <p:cNvPr id="30" name="Right Triangle 29"/>
            <p:cNvSpPr/>
            <p:nvPr/>
          </p:nvSpPr>
          <p:spPr>
            <a:xfrm rot="13500000">
              <a:off x="5654863" y="1986716"/>
              <a:ext cx="489604" cy="490300"/>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52236" name="Slide Number Placeholder 21"/>
          <p:cNvSpPr>
            <a:spLocks noGrp="1"/>
          </p:cNvSpPr>
          <p:nvPr>
            <p:ph type="sldNum" sz="quarter" idx="10"/>
          </p:nvPr>
        </p:nvSpPr>
        <p:spPr bwMode="auto">
          <a:noFill/>
          <a:ln>
            <a:miter lim="800000"/>
            <a:headEnd/>
            <a:tailEnd/>
          </a:ln>
        </p:spPr>
        <p:txBody>
          <a:bodyPr/>
          <a:lstStyle/>
          <a:p>
            <a:fld id="{DAB0CE34-86BB-46D9-BF8A-3BD0851BE92C}" type="slidenum">
              <a:rPr lang="en-US"/>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lide(from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lide(from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slide(fromLeft)">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6" grpId="0" animBg="1"/>
      <p:bldP spid="17" grpId="0" animBg="1"/>
      <p:bldP spid="18"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ΧΡΕΟΣ</a:t>
            </a:r>
            <a:endParaRPr lang="en-US" sz="2400" smtClean="0">
              <a:solidFill>
                <a:srgbClr val="595959"/>
              </a:solidFill>
            </a:endParaRPr>
          </a:p>
        </p:txBody>
      </p:sp>
      <p:pic>
        <p:nvPicPr>
          <p:cNvPr id="62468" name="Picture 4"/>
          <p:cNvPicPr>
            <a:picLocks noChangeAspect="1" noChangeArrowheads="1"/>
          </p:cNvPicPr>
          <p:nvPr/>
        </p:nvPicPr>
        <p:blipFill>
          <a:blip r:embed="rId2"/>
          <a:srcRect/>
          <a:stretch>
            <a:fillRect/>
          </a:stretch>
        </p:blipFill>
        <p:spPr bwMode="auto">
          <a:xfrm>
            <a:off x="1533525" y="2590800"/>
            <a:ext cx="6746875" cy="3536950"/>
          </a:xfrm>
          <a:prstGeom prst="rect">
            <a:avLst/>
          </a:prstGeom>
          <a:noFill/>
          <a:ln w="9525">
            <a:noFill/>
            <a:miter lim="800000"/>
            <a:headEnd/>
            <a:tailEnd/>
          </a:ln>
        </p:spPr>
      </p:pic>
      <p:sp>
        <p:nvSpPr>
          <p:cNvPr id="5" name="TextBox 4"/>
          <p:cNvSpPr txBox="1">
            <a:spLocks noChangeArrowheads="1"/>
          </p:cNvSpPr>
          <p:nvPr/>
        </p:nvSpPr>
        <p:spPr bwMode="auto">
          <a:xfrm>
            <a:off x="1454150" y="1479550"/>
            <a:ext cx="6869113" cy="461963"/>
          </a:xfrm>
          <a:prstGeom prst="rect">
            <a:avLst/>
          </a:prstGeom>
          <a:noFill/>
          <a:ln w="9525">
            <a:noFill/>
            <a:miter lim="800000"/>
            <a:headEnd/>
            <a:tailEnd/>
          </a:ln>
        </p:spPr>
        <p:txBody>
          <a:bodyPr wrap="none">
            <a:spAutoFit/>
          </a:bodyPr>
          <a:lstStyle/>
          <a:p>
            <a:r>
              <a:rPr lang="el-GR" sz="2400" b="1">
                <a:solidFill>
                  <a:srgbClr val="595959"/>
                </a:solidFill>
                <a:latin typeface="Calibri" charset="0"/>
                <a:cs typeface="Calibri" charset="0"/>
              </a:rPr>
              <a:t>Διαχρονική εξέλιξη του χρέους ως ποσοστό του ΑΕΠ</a:t>
            </a:r>
            <a:endParaRPr lang="en-US" sz="2400" b="1">
              <a:solidFill>
                <a:srgbClr val="595959"/>
              </a:solidFill>
              <a:latin typeface="Calibri" charset="0"/>
              <a:cs typeface="Calibri" charset="0"/>
            </a:endParaRPr>
          </a:p>
        </p:txBody>
      </p:sp>
      <p:sp>
        <p:nvSpPr>
          <p:cNvPr id="53253" name="Slide Number Placeholder 5"/>
          <p:cNvSpPr>
            <a:spLocks noGrp="1"/>
          </p:cNvSpPr>
          <p:nvPr>
            <p:ph type="sldNum" sz="quarter" idx="10"/>
          </p:nvPr>
        </p:nvSpPr>
        <p:spPr bwMode="auto">
          <a:noFill/>
          <a:ln>
            <a:miter lim="800000"/>
            <a:headEnd/>
            <a:tailEnd/>
          </a:ln>
        </p:spPr>
        <p:txBody>
          <a:bodyPr/>
          <a:lstStyle/>
          <a:p>
            <a:fld id="{ADB7FF7F-41F4-4BB3-8E4A-C83B9273214E}" type="slidenum">
              <a:rPr lang="en-US"/>
              <a:pPr/>
              <a:t>43</a:t>
            </a:fld>
            <a:endParaRPr lang="en-US"/>
          </a:p>
        </p:txBody>
      </p:sp>
      <p:sp>
        <p:nvSpPr>
          <p:cNvPr id="6" name="Rectangle 5"/>
          <p:cNvSpPr/>
          <p:nvPr/>
        </p:nvSpPr>
        <p:spPr>
          <a:xfrm>
            <a:off x="6392334" y="6245268"/>
            <a:ext cx="3259668" cy="347531"/>
          </a:xfrm>
          <a:prstGeom prst="rect">
            <a:avLst/>
          </a:prstGeom>
        </p:spPr>
        <p:txBody>
          <a:bodyPr wrap="square">
            <a:spAutoFit/>
          </a:bodyPr>
          <a:lstStyle/>
          <a:p>
            <a:pPr>
              <a:lnSpc>
                <a:spcPts val="2075"/>
              </a:lnSpc>
            </a:pPr>
            <a:r>
              <a:rPr lang="el-GR" sz="1200" dirty="0" smtClean="0">
                <a:solidFill>
                  <a:srgbClr val="7F7F7F"/>
                </a:solidFill>
                <a:latin typeface="Calibri" charset="0"/>
                <a:cs typeface="Calibri" charset="0"/>
              </a:rPr>
              <a:t>Πηγή</a:t>
            </a:r>
            <a:r>
              <a:rPr lang="en-US" sz="1200" dirty="0" smtClean="0">
                <a:solidFill>
                  <a:srgbClr val="7F7F7F"/>
                </a:solidFill>
                <a:latin typeface="Calibri" charset="0"/>
                <a:cs typeface="Calibri" charset="0"/>
              </a:rPr>
              <a:t>:</a:t>
            </a:r>
            <a:r>
              <a:rPr lang="el-GR" sz="1200" dirty="0" smtClean="0">
                <a:solidFill>
                  <a:srgbClr val="7F7F7F"/>
                </a:solidFill>
                <a:latin typeface="Calibri" charset="0"/>
                <a:cs typeface="Calibri" charset="0"/>
              </a:rPr>
              <a:t> ΕΛΣΤΑΤ, κοινοποίηση ΔΥΕ, Οκτώβριος 2016</a:t>
            </a:r>
            <a:endParaRPr lang="en-US" sz="1200" dirty="0">
              <a:solidFill>
                <a:srgbClr val="7F7F7F"/>
              </a:solidFill>
              <a:latin typeface="Calibri" charset="0"/>
              <a:cs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62468"/>
                                        </p:tgtEl>
                                        <p:attrNameLst>
                                          <p:attrName>style.visibility</p:attrName>
                                        </p:attrNameLst>
                                      </p:cBhvr>
                                      <p:to>
                                        <p:strVal val="visible"/>
                                      </p:to>
                                    </p:set>
                                    <p:animEffect transition="in" filter="slide(fromBottom)">
                                      <p:cBhvr>
                                        <p:cTn id="11" dur="500"/>
                                        <p:tgtEl>
                                          <p:spTgt spid="6246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ΑΕΠ </a:t>
            </a:r>
            <a:r>
              <a:rPr lang="el-GR" sz="2400" smtClean="0">
                <a:solidFill>
                  <a:srgbClr val="595959"/>
                </a:solidFill>
              </a:rPr>
              <a:t>(Ακαθάριστο Εγχώριο Προϊόν)</a:t>
            </a:r>
            <a:endParaRPr lang="en-US" sz="2400" smtClean="0">
              <a:solidFill>
                <a:srgbClr val="595959"/>
              </a:solidFill>
            </a:endParaRPr>
          </a:p>
        </p:txBody>
      </p:sp>
      <p:sp>
        <p:nvSpPr>
          <p:cNvPr id="65539" name="Rectangle 2"/>
          <p:cNvSpPr>
            <a:spLocks noChangeArrowheads="1"/>
          </p:cNvSpPr>
          <p:nvPr/>
        </p:nvSpPr>
        <p:spPr bwMode="auto">
          <a:xfrm>
            <a:off x="6833132" y="2151063"/>
            <a:ext cx="2387600" cy="708025"/>
          </a:xfrm>
          <a:prstGeom prst="rect">
            <a:avLst/>
          </a:prstGeom>
          <a:noFill/>
          <a:ln w="9525">
            <a:noFill/>
            <a:miter lim="800000"/>
            <a:headEnd/>
            <a:tailEnd/>
          </a:ln>
        </p:spPr>
        <p:txBody>
          <a:bodyPr>
            <a:spAutoFit/>
          </a:bodyPr>
          <a:lstStyle/>
          <a:p>
            <a:r>
              <a:rPr lang="el-GR" sz="2000" b="1">
                <a:solidFill>
                  <a:srgbClr val="595959"/>
                </a:solidFill>
                <a:latin typeface="Calibri" charset="0"/>
              </a:rPr>
              <a:t>Μέθοδος της </a:t>
            </a:r>
          </a:p>
          <a:p>
            <a:r>
              <a:rPr lang="el-GR" sz="2000" b="1">
                <a:solidFill>
                  <a:srgbClr val="595959"/>
                </a:solidFill>
                <a:latin typeface="Calibri" charset="0"/>
              </a:rPr>
              <a:t>ΠΑΡΑΓΩΓΗΣ</a:t>
            </a:r>
          </a:p>
        </p:txBody>
      </p:sp>
      <p:grpSp>
        <p:nvGrpSpPr>
          <p:cNvPr id="2" name="Group 17"/>
          <p:cNvGrpSpPr>
            <a:grpSpLocks/>
          </p:cNvGrpSpPr>
          <p:nvPr/>
        </p:nvGrpSpPr>
        <p:grpSpPr bwMode="auto">
          <a:xfrm>
            <a:off x="4884738" y="2103438"/>
            <a:ext cx="1778000" cy="803275"/>
            <a:chOff x="4884999" y="2103297"/>
            <a:chExt cx="1777204" cy="803275"/>
          </a:xfrm>
        </p:grpSpPr>
        <p:pic>
          <p:nvPicPr>
            <p:cNvPr id="54289" name="Picture 5"/>
            <p:cNvPicPr>
              <a:picLocks noChangeAspect="1" noChangeArrowheads="1"/>
            </p:cNvPicPr>
            <p:nvPr/>
          </p:nvPicPr>
          <p:blipFill>
            <a:blip r:embed="rId2"/>
            <a:srcRect/>
            <a:stretch>
              <a:fillRect/>
            </a:stretch>
          </p:blipFill>
          <p:spPr bwMode="auto">
            <a:xfrm>
              <a:off x="5858928" y="2103297"/>
              <a:ext cx="803275" cy="803275"/>
            </a:xfrm>
            <a:prstGeom prst="rect">
              <a:avLst/>
            </a:prstGeom>
            <a:noFill/>
            <a:ln w="9525">
              <a:noFill/>
              <a:miter lim="800000"/>
              <a:headEnd/>
              <a:tailEnd/>
            </a:ln>
          </p:spPr>
        </p:pic>
        <p:sp>
          <p:nvSpPr>
            <p:cNvPr id="5" name="Right Arrow 4"/>
            <p:cNvSpPr/>
            <p:nvPr/>
          </p:nvSpPr>
          <p:spPr>
            <a:xfrm>
              <a:off x="4884999" y="2147747"/>
              <a:ext cx="847345" cy="714375"/>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 name="Group 15"/>
          <p:cNvGrpSpPr>
            <a:grpSpLocks/>
          </p:cNvGrpSpPr>
          <p:nvPr/>
        </p:nvGrpSpPr>
        <p:grpSpPr bwMode="auto">
          <a:xfrm>
            <a:off x="261938" y="2139950"/>
            <a:ext cx="4622800" cy="3692525"/>
            <a:chOff x="287772" y="2444219"/>
            <a:chExt cx="4334859" cy="3694396"/>
          </a:xfrm>
        </p:grpSpPr>
        <p:sp>
          <p:nvSpPr>
            <p:cNvPr id="54287" name="TextBox 3"/>
            <p:cNvSpPr txBox="1">
              <a:spLocks noChangeArrowheads="1"/>
            </p:cNvSpPr>
            <p:nvPr/>
          </p:nvSpPr>
          <p:spPr bwMode="auto">
            <a:xfrm>
              <a:off x="287772" y="2444219"/>
              <a:ext cx="4169762" cy="3694396"/>
            </a:xfrm>
            <a:prstGeom prst="rect">
              <a:avLst/>
            </a:prstGeom>
            <a:noFill/>
            <a:ln w="9525">
              <a:noFill/>
              <a:miter lim="800000"/>
              <a:headEnd/>
              <a:tailEnd/>
            </a:ln>
          </p:spPr>
          <p:txBody>
            <a:bodyPr>
              <a:spAutoFit/>
            </a:bodyPr>
            <a:lstStyle/>
            <a:p>
              <a:pPr algn="r"/>
              <a:r>
                <a:rPr lang="el-GR" sz="2400" dirty="0">
                  <a:solidFill>
                    <a:srgbClr val="595959"/>
                  </a:solidFill>
                </a:rPr>
                <a:t>Το ΑΕΠ σε αγοραίες τιμές</a:t>
              </a:r>
              <a:br>
                <a:rPr lang="el-GR" sz="2400" dirty="0">
                  <a:solidFill>
                    <a:srgbClr val="595959"/>
                  </a:solidFill>
                </a:rPr>
              </a:br>
              <a:r>
                <a:rPr lang="el-GR" sz="2400" dirty="0">
                  <a:solidFill>
                    <a:srgbClr val="595959"/>
                  </a:solidFill>
                </a:rPr>
                <a:t>είναι το </a:t>
              </a:r>
              <a:r>
                <a:rPr lang="el-GR" sz="2400" b="1" dirty="0">
                  <a:solidFill>
                    <a:srgbClr val="595959"/>
                  </a:solidFill>
                </a:rPr>
                <a:t>τελικό αποτέλεσμα </a:t>
              </a:r>
              <a:br>
                <a:rPr lang="el-GR" sz="2400" b="1" dirty="0">
                  <a:solidFill>
                    <a:srgbClr val="595959"/>
                  </a:solidFill>
                </a:rPr>
              </a:br>
              <a:r>
                <a:rPr lang="el-GR" sz="2400" b="1" dirty="0">
                  <a:solidFill>
                    <a:srgbClr val="595959"/>
                  </a:solidFill>
                </a:rPr>
                <a:t>της παραγωγικής δραστηριότητας των παραγωγικών μονάδων </a:t>
              </a:r>
              <a:r>
                <a:rPr lang="el-GR" sz="2400" b="1" dirty="0" smtClean="0">
                  <a:solidFill>
                    <a:srgbClr val="595959"/>
                  </a:solidFill>
                </a:rPr>
                <a:t>μόνιμων </a:t>
              </a:r>
              <a:r>
                <a:rPr lang="el-GR" sz="2400" b="1" dirty="0">
                  <a:solidFill>
                    <a:srgbClr val="595959"/>
                  </a:solidFill>
                </a:rPr>
                <a:t>κατοίκων</a:t>
              </a:r>
              <a:r>
                <a:rPr lang="el-GR" sz="2400" dirty="0">
                  <a:solidFill>
                    <a:srgbClr val="595959"/>
                  </a:solidFill>
                </a:rPr>
                <a:t> </a:t>
              </a:r>
              <a:br>
                <a:rPr lang="el-GR" sz="2400" dirty="0">
                  <a:solidFill>
                    <a:srgbClr val="595959"/>
                  </a:solidFill>
                </a:rPr>
              </a:br>
              <a:r>
                <a:rPr lang="el-GR" dirty="0">
                  <a:solidFill>
                    <a:srgbClr val="595959"/>
                  </a:solidFill>
                </a:rPr>
                <a:t>(</a:t>
              </a:r>
              <a:r>
                <a:rPr lang="en-US" dirty="0">
                  <a:solidFill>
                    <a:srgbClr val="595959"/>
                  </a:solidFill>
                </a:rPr>
                <a:t>ESA</a:t>
              </a:r>
              <a:r>
                <a:rPr lang="el-GR" dirty="0">
                  <a:solidFill>
                    <a:srgbClr val="595959"/>
                  </a:solidFill>
                </a:rPr>
                <a:t> 2010, §8.89).</a:t>
              </a:r>
            </a:p>
            <a:p>
              <a:pPr algn="r"/>
              <a:endParaRPr lang="el-GR" sz="2400" dirty="0">
                <a:solidFill>
                  <a:srgbClr val="595959"/>
                </a:solidFill>
              </a:endParaRPr>
            </a:p>
            <a:p>
              <a:pPr algn="r"/>
              <a:r>
                <a:rPr lang="el-GR" sz="2400" b="1" dirty="0">
                  <a:solidFill>
                    <a:srgbClr val="595959"/>
                  </a:solidFill>
                </a:rPr>
                <a:t>Υπολογίζεται </a:t>
              </a:r>
              <a:br>
                <a:rPr lang="el-GR" sz="2400" b="1" dirty="0">
                  <a:solidFill>
                    <a:srgbClr val="595959"/>
                  </a:solidFill>
                </a:rPr>
              </a:br>
              <a:r>
                <a:rPr lang="el-GR" sz="2400" dirty="0">
                  <a:solidFill>
                    <a:srgbClr val="595959"/>
                  </a:solidFill>
                </a:rPr>
                <a:t>με 3 μεθόδους:</a:t>
              </a:r>
              <a:r>
                <a:rPr lang="el-GR" sz="2400" b="1" dirty="0">
                  <a:solidFill>
                    <a:srgbClr val="595959"/>
                  </a:solidFill>
                </a:rPr>
                <a:t>  </a:t>
              </a:r>
            </a:p>
          </p:txBody>
        </p:sp>
        <p:cxnSp>
          <p:nvCxnSpPr>
            <p:cNvPr id="9" name="Straight Connector 8"/>
            <p:cNvCxnSpPr>
              <a:cxnSpLocks noChangeShapeType="1"/>
            </p:cNvCxnSpPr>
            <p:nvPr/>
          </p:nvCxnSpPr>
          <p:spPr bwMode="auto">
            <a:xfrm rot="16200000" flipH="1">
              <a:off x="2854353" y="4203565"/>
              <a:ext cx="3527625" cy="8932"/>
            </a:xfrm>
            <a:prstGeom prst="line">
              <a:avLst/>
            </a:prstGeom>
            <a:noFill/>
            <a:ln w="25400">
              <a:solidFill>
                <a:srgbClr val="A6A6A6"/>
              </a:solidFill>
              <a:round/>
              <a:headEnd/>
              <a:tailEnd/>
            </a:ln>
            <a:effectLst>
              <a:outerShdw dist="20000" dir="5400000" rotWithShape="0">
                <a:srgbClr val="808080">
                  <a:alpha val="37999"/>
                </a:srgbClr>
              </a:outerShdw>
            </a:effectLst>
          </p:spPr>
        </p:cxnSp>
      </p:grpSp>
      <p:sp>
        <p:nvSpPr>
          <p:cNvPr id="12" name="Rectangle 2"/>
          <p:cNvSpPr>
            <a:spLocks noChangeArrowheads="1"/>
          </p:cNvSpPr>
          <p:nvPr/>
        </p:nvSpPr>
        <p:spPr bwMode="auto">
          <a:xfrm>
            <a:off x="6833132" y="3567811"/>
            <a:ext cx="2151063" cy="708025"/>
          </a:xfrm>
          <a:prstGeom prst="rect">
            <a:avLst/>
          </a:prstGeom>
          <a:noFill/>
          <a:ln w="9525">
            <a:noFill/>
            <a:miter lim="800000"/>
            <a:headEnd/>
            <a:tailEnd/>
          </a:ln>
        </p:spPr>
        <p:txBody>
          <a:bodyPr>
            <a:spAutoFit/>
          </a:bodyPr>
          <a:lstStyle/>
          <a:p>
            <a:r>
              <a:rPr lang="el-GR" sz="2000" b="1" dirty="0">
                <a:solidFill>
                  <a:srgbClr val="595959"/>
                </a:solidFill>
                <a:latin typeface="Calibri" charset="0"/>
              </a:rPr>
              <a:t>Μέθοδος της ΔΑΠΑΝΗΣ</a:t>
            </a:r>
          </a:p>
        </p:txBody>
      </p:sp>
      <p:sp>
        <p:nvSpPr>
          <p:cNvPr id="13" name="Rectangle 2"/>
          <p:cNvSpPr>
            <a:spLocks noChangeArrowheads="1"/>
          </p:cNvSpPr>
          <p:nvPr/>
        </p:nvSpPr>
        <p:spPr bwMode="auto">
          <a:xfrm>
            <a:off x="6833132" y="4990719"/>
            <a:ext cx="2286000" cy="708025"/>
          </a:xfrm>
          <a:prstGeom prst="rect">
            <a:avLst/>
          </a:prstGeom>
          <a:noFill/>
          <a:ln w="9525">
            <a:noFill/>
            <a:miter lim="800000"/>
            <a:headEnd/>
            <a:tailEnd/>
          </a:ln>
        </p:spPr>
        <p:txBody>
          <a:bodyPr>
            <a:spAutoFit/>
          </a:bodyPr>
          <a:lstStyle/>
          <a:p>
            <a:r>
              <a:rPr lang="el-GR" sz="2000" b="1">
                <a:solidFill>
                  <a:srgbClr val="595959"/>
                </a:solidFill>
                <a:latin typeface="Calibri" charset="0"/>
              </a:rPr>
              <a:t>Μέθοδος του ΕΙΣΟΔΗΜΑΤΟΣ</a:t>
            </a:r>
          </a:p>
        </p:txBody>
      </p:sp>
      <p:grpSp>
        <p:nvGrpSpPr>
          <p:cNvPr id="4" name="Group 19"/>
          <p:cNvGrpSpPr>
            <a:grpSpLocks/>
          </p:cNvGrpSpPr>
          <p:nvPr/>
        </p:nvGrpSpPr>
        <p:grpSpPr bwMode="auto">
          <a:xfrm>
            <a:off x="4884738" y="4906582"/>
            <a:ext cx="1901825" cy="874712"/>
            <a:chOff x="4884999" y="4821966"/>
            <a:chExt cx="1902205" cy="874712"/>
          </a:xfrm>
        </p:grpSpPr>
        <p:sp>
          <p:nvSpPr>
            <p:cNvPr id="10" name="Right Arrow 9"/>
            <p:cNvSpPr/>
            <p:nvPr/>
          </p:nvSpPr>
          <p:spPr>
            <a:xfrm>
              <a:off x="4884999" y="4902928"/>
              <a:ext cx="847894" cy="714375"/>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4286" name="Picture 6"/>
            <p:cNvPicPr>
              <a:picLocks noChangeAspect="1" noChangeArrowheads="1"/>
            </p:cNvPicPr>
            <p:nvPr/>
          </p:nvPicPr>
          <p:blipFill>
            <a:blip r:embed="rId3"/>
            <a:srcRect/>
            <a:stretch>
              <a:fillRect/>
            </a:stretch>
          </p:blipFill>
          <p:spPr bwMode="auto">
            <a:xfrm>
              <a:off x="5733104" y="4821966"/>
              <a:ext cx="1054100" cy="874712"/>
            </a:xfrm>
            <a:prstGeom prst="rect">
              <a:avLst/>
            </a:prstGeom>
            <a:noFill/>
            <a:ln w="9525">
              <a:noFill/>
              <a:miter lim="800000"/>
              <a:headEnd/>
              <a:tailEnd/>
            </a:ln>
          </p:spPr>
        </p:pic>
      </p:grpSp>
      <p:grpSp>
        <p:nvGrpSpPr>
          <p:cNvPr id="7" name="Group 18"/>
          <p:cNvGrpSpPr>
            <a:grpSpLocks/>
          </p:cNvGrpSpPr>
          <p:nvPr/>
        </p:nvGrpSpPr>
        <p:grpSpPr bwMode="auto">
          <a:xfrm>
            <a:off x="4884742" y="3491611"/>
            <a:ext cx="1729230" cy="858838"/>
            <a:chOff x="4884999" y="3394606"/>
            <a:chExt cx="1728454" cy="858787"/>
          </a:xfrm>
        </p:grpSpPr>
        <p:sp>
          <p:nvSpPr>
            <p:cNvPr id="6" name="Right Arrow 5"/>
            <p:cNvSpPr/>
            <p:nvPr/>
          </p:nvSpPr>
          <p:spPr>
            <a:xfrm>
              <a:off x="4884999" y="3466040"/>
              <a:ext cx="847345" cy="715919"/>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4284" name="Picture 7"/>
            <p:cNvPicPr>
              <a:picLocks noChangeAspect="1" noChangeArrowheads="1"/>
            </p:cNvPicPr>
            <p:nvPr/>
          </p:nvPicPr>
          <p:blipFill>
            <a:blip r:embed="rId4"/>
            <a:srcRect/>
            <a:stretch>
              <a:fillRect/>
            </a:stretch>
          </p:blipFill>
          <p:spPr bwMode="auto">
            <a:xfrm>
              <a:off x="5953583" y="3394606"/>
              <a:ext cx="659870" cy="858787"/>
            </a:xfrm>
            <a:prstGeom prst="rect">
              <a:avLst/>
            </a:prstGeom>
            <a:noFill/>
            <a:ln w="9525">
              <a:noFill/>
              <a:miter lim="800000"/>
              <a:headEnd/>
              <a:tailEnd/>
            </a:ln>
          </p:spPr>
        </p:pic>
      </p:grpSp>
      <p:sp>
        <p:nvSpPr>
          <p:cNvPr id="54282" name="Slide Number Placeholder 17"/>
          <p:cNvSpPr>
            <a:spLocks noGrp="1"/>
          </p:cNvSpPr>
          <p:nvPr>
            <p:ph type="sldNum" sz="quarter" idx="10"/>
          </p:nvPr>
        </p:nvSpPr>
        <p:spPr bwMode="auto">
          <a:noFill/>
          <a:ln>
            <a:miter lim="800000"/>
            <a:headEnd/>
            <a:tailEnd/>
          </a:ln>
        </p:spPr>
        <p:txBody>
          <a:bodyPr/>
          <a:lstStyle/>
          <a:p>
            <a:fld id="{D8505A5D-6687-4CCD-9D74-DFAE58DA718D}" type="slidenum">
              <a:rPr lang="en-US"/>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lide(from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lide(from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12" grpId="0"/>
      <p:bldP spid="13"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ΑΕΠ</a:t>
            </a:r>
            <a:endParaRPr lang="en-US" sz="2400" smtClean="0">
              <a:solidFill>
                <a:srgbClr val="595959"/>
              </a:solidFill>
            </a:endParaRPr>
          </a:p>
        </p:txBody>
      </p:sp>
      <p:sp>
        <p:nvSpPr>
          <p:cNvPr id="5" name="TextBox 4"/>
          <p:cNvSpPr txBox="1">
            <a:spLocks noChangeArrowheads="1"/>
          </p:cNvSpPr>
          <p:nvPr/>
        </p:nvSpPr>
        <p:spPr bwMode="auto">
          <a:xfrm>
            <a:off x="1215057" y="1479550"/>
            <a:ext cx="7540974" cy="461665"/>
          </a:xfrm>
          <a:prstGeom prst="rect">
            <a:avLst/>
          </a:prstGeom>
          <a:noFill/>
          <a:ln w="9525">
            <a:noFill/>
            <a:miter lim="800000"/>
            <a:headEnd/>
            <a:tailEnd/>
          </a:ln>
        </p:spPr>
        <p:txBody>
          <a:bodyPr wrap="none">
            <a:spAutoFit/>
          </a:bodyPr>
          <a:lstStyle/>
          <a:p>
            <a:pPr algn="ctr"/>
            <a:r>
              <a:rPr lang="el-GR" sz="2400" b="1" dirty="0">
                <a:solidFill>
                  <a:srgbClr val="595959"/>
                </a:solidFill>
                <a:latin typeface="Calibri" charset="0"/>
                <a:cs typeface="Calibri" charset="0"/>
              </a:rPr>
              <a:t>Ακαθάριστο Εγχώριο Προϊόν σε αγοραίες τιμές </a:t>
            </a:r>
            <a:r>
              <a:rPr lang="el-GR" sz="1600" dirty="0">
                <a:solidFill>
                  <a:srgbClr val="595959"/>
                </a:solidFill>
                <a:latin typeface="Calibri" charset="0"/>
                <a:cs typeface="Calibri" charset="0"/>
              </a:rPr>
              <a:t>(</a:t>
            </a:r>
            <a:r>
              <a:rPr lang="el-GR" sz="1600" dirty="0" smtClean="0">
                <a:solidFill>
                  <a:srgbClr val="595959"/>
                </a:solidFill>
                <a:latin typeface="Calibri" charset="0"/>
                <a:cs typeface="Calibri" charset="0"/>
              </a:rPr>
              <a:t>σε δισ. ευρώ</a:t>
            </a:r>
            <a:r>
              <a:rPr lang="el-GR" sz="1600" dirty="0">
                <a:solidFill>
                  <a:srgbClr val="595959"/>
                </a:solidFill>
                <a:latin typeface="Calibri" charset="0"/>
                <a:cs typeface="Calibri" charset="0"/>
              </a:rPr>
              <a:t>)</a:t>
            </a:r>
            <a:endParaRPr lang="en-US" sz="1600" dirty="0">
              <a:solidFill>
                <a:srgbClr val="595959"/>
              </a:solidFill>
              <a:latin typeface="Calibri" charset="0"/>
              <a:cs typeface="Calibri" charset="0"/>
            </a:endParaRPr>
          </a:p>
        </p:txBody>
      </p:sp>
      <p:pic>
        <p:nvPicPr>
          <p:cNvPr id="56324" name="Picture 5"/>
          <p:cNvPicPr>
            <a:picLocks noChangeAspect="1" noChangeArrowheads="1"/>
          </p:cNvPicPr>
          <p:nvPr/>
        </p:nvPicPr>
        <p:blipFill>
          <a:blip r:embed="rId2"/>
          <a:srcRect/>
          <a:stretch>
            <a:fillRect/>
          </a:stretch>
        </p:blipFill>
        <p:spPr bwMode="auto">
          <a:xfrm>
            <a:off x="1541463" y="2682339"/>
            <a:ext cx="6719887" cy="3741737"/>
          </a:xfrm>
          <a:prstGeom prst="rect">
            <a:avLst/>
          </a:prstGeom>
          <a:noFill/>
          <a:ln w="9525">
            <a:noFill/>
            <a:miter lim="800000"/>
            <a:headEnd/>
            <a:tailEnd/>
          </a:ln>
        </p:spPr>
      </p:pic>
      <p:sp>
        <p:nvSpPr>
          <p:cNvPr id="55301" name="Slide Number Placeholder 5"/>
          <p:cNvSpPr>
            <a:spLocks noGrp="1"/>
          </p:cNvSpPr>
          <p:nvPr>
            <p:ph type="sldNum" sz="quarter" idx="10"/>
          </p:nvPr>
        </p:nvSpPr>
        <p:spPr bwMode="auto">
          <a:noFill/>
          <a:ln>
            <a:miter lim="800000"/>
            <a:headEnd/>
            <a:tailEnd/>
          </a:ln>
        </p:spPr>
        <p:txBody>
          <a:bodyPr/>
          <a:lstStyle/>
          <a:p>
            <a:fld id="{A71EAF78-FDDA-4AC4-83B7-D680C67930D0}" type="slidenum">
              <a:rPr lang="en-US"/>
              <a:pPr/>
              <a:t>45</a:t>
            </a:fld>
            <a:endParaRPr lang="en-US"/>
          </a:p>
        </p:txBody>
      </p:sp>
      <p:sp>
        <p:nvSpPr>
          <p:cNvPr id="6" name="Rectangle 5"/>
          <p:cNvSpPr/>
          <p:nvPr/>
        </p:nvSpPr>
        <p:spPr>
          <a:xfrm>
            <a:off x="7188200" y="6245268"/>
            <a:ext cx="2463800" cy="347531"/>
          </a:xfrm>
          <a:prstGeom prst="rect">
            <a:avLst/>
          </a:prstGeom>
        </p:spPr>
        <p:txBody>
          <a:bodyPr wrap="square">
            <a:spAutoFit/>
          </a:bodyPr>
          <a:lstStyle/>
          <a:p>
            <a:pPr>
              <a:lnSpc>
                <a:spcPts val="2075"/>
              </a:lnSpc>
            </a:pPr>
            <a:r>
              <a:rPr lang="el-GR" sz="1200" dirty="0" smtClean="0">
                <a:solidFill>
                  <a:srgbClr val="7F7F7F"/>
                </a:solidFill>
                <a:latin typeface="Calibri" charset="0"/>
                <a:cs typeface="Calibri" charset="0"/>
              </a:rPr>
              <a:t>Πηγή</a:t>
            </a:r>
            <a:r>
              <a:rPr lang="en-US" sz="1200" dirty="0" smtClean="0">
                <a:solidFill>
                  <a:srgbClr val="7F7F7F"/>
                </a:solidFill>
                <a:latin typeface="Calibri" charset="0"/>
                <a:cs typeface="Calibri" charset="0"/>
              </a:rPr>
              <a:t>:</a:t>
            </a:r>
            <a:r>
              <a:rPr lang="el-GR" sz="1200" dirty="0" smtClean="0">
                <a:solidFill>
                  <a:srgbClr val="7F7F7F"/>
                </a:solidFill>
                <a:latin typeface="Calibri" charset="0"/>
                <a:cs typeface="Calibri" charset="0"/>
              </a:rPr>
              <a:t> ΔΤ ΕΛΣΤΑΤ, 8 Μαρτίου 2017</a:t>
            </a:r>
            <a:endParaRPr lang="en-US" sz="1200" dirty="0">
              <a:solidFill>
                <a:srgbClr val="7F7F7F"/>
              </a:solidFill>
              <a:latin typeface="Calibri" charset="0"/>
              <a:cs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slide(fromBottom)">
                                      <p:cBhvr>
                                        <p:cTn id="11" dur="500"/>
                                        <p:tgtEl>
                                          <p:spTgt spid="56324"/>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dirty="0" smtClean="0">
                <a:solidFill>
                  <a:srgbClr val="595959"/>
                </a:solidFill>
              </a:rPr>
              <a:t>Ο ΡΟΛΟΣ ΤΗΣ </a:t>
            </a:r>
            <a:r>
              <a:rPr lang="en-US" dirty="0" smtClean="0">
                <a:solidFill>
                  <a:srgbClr val="595959"/>
                </a:solidFill>
              </a:rPr>
              <a:t>EUROSTAT</a:t>
            </a:r>
            <a:endParaRPr lang="en-US" sz="2400" dirty="0" smtClean="0">
              <a:solidFill>
                <a:srgbClr val="595959"/>
              </a:solidFill>
            </a:endParaRPr>
          </a:p>
        </p:txBody>
      </p:sp>
      <p:grpSp>
        <p:nvGrpSpPr>
          <p:cNvPr id="2" name="Group 59"/>
          <p:cNvGrpSpPr>
            <a:grpSpLocks/>
          </p:cNvGrpSpPr>
          <p:nvPr/>
        </p:nvGrpSpPr>
        <p:grpSpPr bwMode="auto">
          <a:xfrm>
            <a:off x="4276725" y="2597150"/>
            <a:ext cx="2060575" cy="860425"/>
            <a:chOff x="4533821" y="3002063"/>
            <a:chExt cx="2061052" cy="860404"/>
          </a:xfrm>
        </p:grpSpPr>
        <p:cxnSp>
          <p:nvCxnSpPr>
            <p:cNvPr id="12" name="Straight Connector 11"/>
            <p:cNvCxnSpPr>
              <a:cxnSpLocks noChangeShapeType="1"/>
            </p:cNvCxnSpPr>
            <p:nvPr/>
          </p:nvCxnSpPr>
          <p:spPr bwMode="auto">
            <a:xfrm rot="10800000" flipV="1">
              <a:off x="5864454" y="3002063"/>
              <a:ext cx="730419" cy="233356"/>
            </a:xfrm>
            <a:prstGeom prst="line">
              <a:avLst/>
            </a:prstGeom>
            <a:noFill/>
            <a:ln w="25400">
              <a:solidFill>
                <a:srgbClr val="7F7F7F"/>
              </a:solidFill>
              <a:round/>
              <a:headEnd/>
              <a:tailEnd type="triangle" w="med" len="med"/>
            </a:ln>
            <a:effectLst>
              <a:outerShdw dist="38100" dir="2700000" algn="tl" rotWithShape="0">
                <a:srgbClr val="808080">
                  <a:alpha val="42999"/>
                </a:srgbClr>
              </a:outerShdw>
            </a:effectLst>
          </p:spPr>
        </p:cxnSp>
        <p:sp>
          <p:nvSpPr>
            <p:cNvPr id="14" name="TextBox 15"/>
            <p:cNvSpPr txBox="1">
              <a:spLocks noChangeArrowheads="1"/>
            </p:cNvSpPr>
            <p:nvPr/>
          </p:nvSpPr>
          <p:spPr bwMode="auto">
            <a:xfrm>
              <a:off x="4533821" y="3278281"/>
              <a:ext cx="1491008" cy="584186"/>
            </a:xfrm>
            <a:prstGeom prst="rect">
              <a:avLst/>
            </a:prstGeom>
            <a:solidFill>
              <a:schemeClr val="tx1">
                <a:lumMod val="50000"/>
                <a:lumOff val="50000"/>
              </a:schemeClr>
            </a:solidFill>
            <a:ln w="9525">
              <a:noFill/>
              <a:miter lim="800000"/>
              <a:headEnd/>
              <a:tailEnd/>
            </a:ln>
          </p:spPr>
          <p:txBody>
            <a:bodyPr wrap="none">
              <a:spAutoFit/>
            </a:bodyPr>
            <a:lstStyle/>
            <a:p>
              <a:pPr algn="ctr">
                <a:lnSpc>
                  <a:spcPts val="1863"/>
                </a:lnSpc>
              </a:pPr>
              <a:r>
                <a:rPr lang="el-GR" sz="1600" b="1">
                  <a:solidFill>
                    <a:schemeClr val="bg1"/>
                  </a:solidFill>
                  <a:latin typeface="Calibri" charset="0"/>
                  <a:cs typeface="Calibri" charset="0"/>
                </a:rPr>
                <a:t>Επαγγελματική</a:t>
              </a:r>
            </a:p>
            <a:p>
              <a:pPr algn="ctr">
                <a:lnSpc>
                  <a:spcPts val="1863"/>
                </a:lnSpc>
              </a:pPr>
              <a:r>
                <a:rPr lang="el-GR" sz="1600" b="1">
                  <a:solidFill>
                    <a:schemeClr val="bg1"/>
                  </a:solidFill>
                  <a:latin typeface="Calibri" charset="0"/>
                  <a:cs typeface="Calibri" charset="0"/>
                </a:rPr>
                <a:t>Ανεξαρτησία</a:t>
              </a:r>
              <a:endParaRPr lang="en-US" sz="1600" b="1">
                <a:solidFill>
                  <a:schemeClr val="bg1"/>
                </a:solidFill>
                <a:latin typeface="Calibri" charset="0"/>
                <a:cs typeface="Calibri" charset="0"/>
              </a:endParaRPr>
            </a:p>
          </p:txBody>
        </p:sp>
      </p:grpSp>
      <p:grpSp>
        <p:nvGrpSpPr>
          <p:cNvPr id="3" name="Group 8"/>
          <p:cNvGrpSpPr>
            <a:grpSpLocks/>
          </p:cNvGrpSpPr>
          <p:nvPr/>
        </p:nvGrpSpPr>
        <p:grpSpPr bwMode="auto">
          <a:xfrm>
            <a:off x="2063750" y="1725624"/>
            <a:ext cx="2230438" cy="1846262"/>
            <a:chOff x="362854" y="1803883"/>
            <a:chExt cx="2427617" cy="2006936"/>
          </a:xfrm>
        </p:grpSpPr>
        <p:sp>
          <p:nvSpPr>
            <p:cNvPr id="16" name="Oval 15"/>
            <p:cNvSpPr>
              <a:spLocks noChangeArrowheads="1"/>
            </p:cNvSpPr>
            <p:nvPr/>
          </p:nvSpPr>
          <p:spPr bwMode="auto">
            <a:xfrm>
              <a:off x="552916" y="1803883"/>
              <a:ext cx="2004295" cy="2006936"/>
            </a:xfrm>
            <a:prstGeom prst="ellipse">
              <a:avLst/>
            </a:prstGeom>
            <a:solidFill>
              <a:srgbClr val="FFCC00"/>
            </a:solidFill>
            <a:ln w="53975">
              <a:solidFill>
                <a:schemeClr val="bg1"/>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56352" name="Rectangle 4"/>
            <p:cNvSpPr>
              <a:spLocks noChangeArrowheads="1"/>
            </p:cNvSpPr>
            <p:nvPr/>
          </p:nvSpPr>
          <p:spPr bwMode="auto">
            <a:xfrm>
              <a:off x="362854" y="2290319"/>
              <a:ext cx="2427617" cy="946065"/>
            </a:xfrm>
            <a:prstGeom prst="rect">
              <a:avLst/>
            </a:prstGeom>
            <a:noFill/>
            <a:ln w="9525">
              <a:noFill/>
              <a:miter lim="800000"/>
              <a:headEnd/>
              <a:tailEnd/>
            </a:ln>
          </p:spPr>
          <p:txBody>
            <a:bodyPr>
              <a:spAutoFit/>
            </a:bodyPr>
            <a:lstStyle/>
            <a:p>
              <a:pPr marL="0" lvl="1" algn="ctr">
                <a:lnSpc>
                  <a:spcPts val="2000"/>
                </a:lnSpc>
              </a:pPr>
              <a:r>
                <a:rPr lang="el-GR" sz="2000" b="1" dirty="0">
                  <a:solidFill>
                    <a:schemeClr val="tx1">
                      <a:lumMod val="65000"/>
                      <a:lumOff val="35000"/>
                    </a:schemeClr>
                  </a:solidFill>
                  <a:latin typeface="Calibri" charset="0"/>
                </a:rPr>
                <a:t>Μεθοδολογία </a:t>
              </a:r>
              <a:br>
                <a:rPr lang="el-GR" sz="2000" b="1" dirty="0">
                  <a:solidFill>
                    <a:schemeClr val="tx1">
                      <a:lumMod val="65000"/>
                      <a:lumOff val="35000"/>
                    </a:schemeClr>
                  </a:solidFill>
                  <a:latin typeface="Calibri" charset="0"/>
                </a:rPr>
              </a:br>
              <a:r>
                <a:rPr lang="el-GR" sz="2000" b="1" dirty="0">
                  <a:solidFill>
                    <a:schemeClr val="tx1">
                      <a:lumMod val="65000"/>
                      <a:lumOff val="35000"/>
                    </a:schemeClr>
                  </a:solidFill>
                  <a:latin typeface="Calibri" charset="0"/>
                </a:rPr>
                <a:t>και επικύρωση</a:t>
              </a:r>
              <a:br>
                <a:rPr lang="el-GR" sz="2000" b="1" dirty="0">
                  <a:solidFill>
                    <a:schemeClr val="tx1">
                      <a:lumMod val="65000"/>
                      <a:lumOff val="35000"/>
                    </a:schemeClr>
                  </a:solidFill>
                  <a:latin typeface="Calibri" charset="0"/>
                </a:rPr>
              </a:br>
              <a:r>
                <a:rPr lang="el-GR" sz="2000" b="1" dirty="0">
                  <a:solidFill>
                    <a:schemeClr val="tx1">
                      <a:lumMod val="65000"/>
                      <a:lumOff val="35000"/>
                    </a:schemeClr>
                  </a:solidFill>
                  <a:latin typeface="Calibri" charset="0"/>
                </a:rPr>
                <a:t>των στοιχείων</a:t>
              </a:r>
            </a:p>
          </p:txBody>
        </p:sp>
      </p:grpSp>
      <p:sp>
        <p:nvSpPr>
          <p:cNvPr id="21" name="TextBox 20"/>
          <p:cNvSpPr txBox="1">
            <a:spLocks noChangeArrowheads="1"/>
          </p:cNvSpPr>
          <p:nvPr/>
        </p:nvSpPr>
        <p:spPr bwMode="auto">
          <a:xfrm>
            <a:off x="677863" y="1379007"/>
            <a:ext cx="2209800" cy="522288"/>
          </a:xfrm>
          <a:prstGeom prst="rect">
            <a:avLst/>
          </a:prstGeom>
          <a:noFill/>
          <a:ln w="9525">
            <a:noFill/>
            <a:miter lim="800000"/>
            <a:headEnd/>
            <a:tailEnd/>
          </a:ln>
        </p:spPr>
        <p:txBody>
          <a:bodyPr wrap="none">
            <a:spAutoFit/>
          </a:bodyPr>
          <a:lstStyle/>
          <a:p>
            <a:r>
              <a:rPr lang="el-GR" sz="2800" b="1" dirty="0">
                <a:solidFill>
                  <a:srgbClr val="595959"/>
                </a:solidFill>
                <a:latin typeface="Calibri" charset="0"/>
                <a:cs typeface="Calibri" charset="0"/>
              </a:rPr>
              <a:t>ΑΡΜΟΔΙΑ ΓΙΑ</a:t>
            </a:r>
            <a:endParaRPr lang="en-US" sz="2800" b="1" dirty="0">
              <a:solidFill>
                <a:srgbClr val="595959"/>
              </a:solidFill>
              <a:latin typeface="Calibri" charset="0"/>
              <a:cs typeface="Calibri" charset="0"/>
            </a:endParaRPr>
          </a:p>
        </p:txBody>
      </p:sp>
      <p:grpSp>
        <p:nvGrpSpPr>
          <p:cNvPr id="4" name="Group 8"/>
          <p:cNvGrpSpPr>
            <a:grpSpLocks/>
          </p:cNvGrpSpPr>
          <p:nvPr/>
        </p:nvGrpSpPr>
        <p:grpSpPr bwMode="auto">
          <a:xfrm>
            <a:off x="815975" y="2840049"/>
            <a:ext cx="2230438" cy="1738312"/>
            <a:chOff x="298342" y="1993489"/>
            <a:chExt cx="2427617" cy="1891008"/>
          </a:xfrm>
        </p:grpSpPr>
        <p:sp>
          <p:nvSpPr>
            <p:cNvPr id="23" name="Oval 22"/>
            <p:cNvSpPr>
              <a:spLocks noChangeArrowheads="1"/>
            </p:cNvSpPr>
            <p:nvPr/>
          </p:nvSpPr>
          <p:spPr bwMode="auto">
            <a:xfrm>
              <a:off x="552335" y="1993489"/>
              <a:ext cx="1890258" cy="1891008"/>
            </a:xfrm>
            <a:prstGeom prst="ellipse">
              <a:avLst/>
            </a:prstGeom>
            <a:solidFill>
              <a:srgbClr val="FFCC00"/>
            </a:solidFill>
            <a:ln w="53975">
              <a:solidFill>
                <a:schemeClr val="bg1"/>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56350" name="Rectangle 4"/>
            <p:cNvSpPr>
              <a:spLocks noChangeArrowheads="1"/>
            </p:cNvSpPr>
            <p:nvPr/>
          </p:nvSpPr>
          <p:spPr bwMode="auto">
            <a:xfrm>
              <a:off x="298342" y="2529818"/>
              <a:ext cx="2427617" cy="946775"/>
            </a:xfrm>
            <a:prstGeom prst="rect">
              <a:avLst/>
            </a:prstGeom>
            <a:noFill/>
            <a:ln w="9525">
              <a:noFill/>
              <a:miter lim="800000"/>
              <a:headEnd/>
              <a:tailEnd/>
            </a:ln>
          </p:spPr>
          <p:txBody>
            <a:bodyPr>
              <a:spAutoFit/>
            </a:bodyPr>
            <a:lstStyle/>
            <a:p>
              <a:pPr marL="0" lvl="1" algn="ctr">
                <a:lnSpc>
                  <a:spcPts val="2000"/>
                </a:lnSpc>
              </a:pPr>
              <a:r>
                <a:rPr lang="el-GR" sz="2000" b="1" dirty="0" smtClean="0">
                  <a:solidFill>
                    <a:schemeClr val="tx1">
                      <a:lumMod val="65000"/>
                      <a:lumOff val="35000"/>
                    </a:schemeClr>
                  </a:solidFill>
                  <a:latin typeface="Calibri" charset="0"/>
                </a:rPr>
                <a:t>Διάδοση </a:t>
              </a:r>
              <a:r>
                <a:rPr lang="el-GR" sz="2000" b="1" dirty="0">
                  <a:solidFill>
                    <a:schemeClr val="tx1">
                      <a:lumMod val="65000"/>
                      <a:lumOff val="35000"/>
                    </a:schemeClr>
                  </a:solidFill>
                  <a:latin typeface="Calibri" charset="0"/>
                </a:rPr>
                <a:t>των</a:t>
              </a:r>
              <a:br>
                <a:rPr lang="el-GR" sz="2000" b="1" dirty="0">
                  <a:solidFill>
                    <a:schemeClr val="tx1">
                      <a:lumMod val="65000"/>
                      <a:lumOff val="35000"/>
                    </a:schemeClr>
                  </a:solidFill>
                  <a:latin typeface="Calibri" charset="0"/>
                </a:rPr>
              </a:br>
              <a:r>
                <a:rPr lang="el-GR" sz="2000" b="1" dirty="0">
                  <a:solidFill>
                    <a:schemeClr val="tx1">
                      <a:lumMod val="65000"/>
                      <a:lumOff val="35000"/>
                    </a:schemeClr>
                  </a:solidFill>
                  <a:latin typeface="Calibri" charset="0"/>
                </a:rPr>
                <a:t>Ευρωπαϊκών</a:t>
              </a:r>
              <a:br>
                <a:rPr lang="el-GR" sz="2000" b="1" dirty="0">
                  <a:solidFill>
                    <a:schemeClr val="tx1">
                      <a:lumMod val="65000"/>
                      <a:lumOff val="35000"/>
                    </a:schemeClr>
                  </a:solidFill>
                  <a:latin typeface="Calibri" charset="0"/>
                </a:rPr>
              </a:br>
              <a:r>
                <a:rPr lang="el-GR" sz="2000" b="1" dirty="0">
                  <a:solidFill>
                    <a:schemeClr val="tx1">
                      <a:lumMod val="65000"/>
                      <a:lumOff val="35000"/>
                    </a:schemeClr>
                  </a:solidFill>
                  <a:latin typeface="Calibri" charset="0"/>
                </a:rPr>
                <a:t>Στατιστικών</a:t>
              </a:r>
            </a:p>
          </p:txBody>
        </p:sp>
      </p:grpSp>
      <p:grpSp>
        <p:nvGrpSpPr>
          <p:cNvPr id="5" name="Group 60"/>
          <p:cNvGrpSpPr>
            <a:grpSpLocks/>
          </p:cNvGrpSpPr>
          <p:nvPr/>
        </p:nvGrpSpPr>
        <p:grpSpPr bwMode="auto">
          <a:xfrm>
            <a:off x="5346700" y="2830513"/>
            <a:ext cx="1774825" cy="1570037"/>
            <a:chOff x="5414509" y="2830740"/>
            <a:chExt cx="1774845" cy="1569207"/>
          </a:xfrm>
        </p:grpSpPr>
        <p:cxnSp>
          <p:nvCxnSpPr>
            <p:cNvPr id="33" name="Straight Connector 32"/>
            <p:cNvCxnSpPr>
              <a:cxnSpLocks noChangeShapeType="1"/>
            </p:cNvCxnSpPr>
            <p:nvPr/>
          </p:nvCxnSpPr>
          <p:spPr bwMode="auto">
            <a:xfrm rot="5400000">
              <a:off x="6138682" y="3098766"/>
              <a:ext cx="977383" cy="441330"/>
            </a:xfrm>
            <a:prstGeom prst="line">
              <a:avLst/>
            </a:prstGeom>
            <a:noFill/>
            <a:ln w="25400">
              <a:solidFill>
                <a:srgbClr val="7F7F7F"/>
              </a:solidFill>
              <a:round/>
              <a:headEnd/>
              <a:tailEnd type="triangle" w="med" len="med"/>
            </a:ln>
            <a:effectLst>
              <a:outerShdw dist="38100" dir="2700000" algn="tl" rotWithShape="0">
                <a:srgbClr val="808080">
                  <a:alpha val="42999"/>
                </a:srgbClr>
              </a:outerShdw>
            </a:effectLst>
          </p:spPr>
        </p:cxnSp>
        <p:sp>
          <p:nvSpPr>
            <p:cNvPr id="36" name="TextBox 15"/>
            <p:cNvSpPr txBox="1">
              <a:spLocks noChangeArrowheads="1"/>
            </p:cNvSpPr>
            <p:nvPr/>
          </p:nvSpPr>
          <p:spPr bwMode="auto">
            <a:xfrm>
              <a:off x="5414509" y="3814470"/>
              <a:ext cx="1774845" cy="585477"/>
            </a:xfrm>
            <a:prstGeom prst="rect">
              <a:avLst/>
            </a:prstGeom>
            <a:solidFill>
              <a:schemeClr val="tx1">
                <a:lumMod val="50000"/>
                <a:lumOff val="50000"/>
              </a:schemeClr>
            </a:solidFill>
            <a:ln w="9525">
              <a:noFill/>
              <a:miter lim="800000"/>
              <a:headEnd/>
              <a:tailEnd/>
            </a:ln>
          </p:spPr>
          <p:txBody>
            <a:bodyPr wrap="none">
              <a:spAutoFit/>
            </a:bodyPr>
            <a:lstStyle/>
            <a:p>
              <a:pPr algn="ctr">
                <a:lnSpc>
                  <a:spcPts val="1863"/>
                </a:lnSpc>
              </a:pPr>
              <a:r>
                <a:rPr lang="el-GR" sz="1600" b="1" dirty="0">
                  <a:solidFill>
                    <a:schemeClr val="bg1"/>
                  </a:solidFill>
                  <a:latin typeface="Calibri" charset="0"/>
                  <a:cs typeface="Calibri" charset="0"/>
                </a:rPr>
                <a:t>Αντικειμενικότητα</a:t>
              </a:r>
            </a:p>
            <a:p>
              <a:pPr algn="ctr">
                <a:lnSpc>
                  <a:spcPts val="1863"/>
                </a:lnSpc>
              </a:pPr>
              <a:r>
                <a:rPr lang="el-GR" sz="1600" b="1" dirty="0">
                  <a:solidFill>
                    <a:schemeClr val="bg1"/>
                  </a:solidFill>
                  <a:latin typeface="Calibri" charset="0"/>
                  <a:cs typeface="Calibri" charset="0"/>
                </a:rPr>
                <a:t>και </a:t>
              </a:r>
              <a:r>
                <a:rPr lang="el-GR" sz="1600" b="1" dirty="0" smtClean="0">
                  <a:solidFill>
                    <a:schemeClr val="bg1"/>
                  </a:solidFill>
                  <a:latin typeface="Calibri" charset="0"/>
                  <a:cs typeface="Calibri" charset="0"/>
                </a:rPr>
                <a:t>Αμεροληψία</a:t>
              </a:r>
              <a:endParaRPr lang="en-US" sz="1600" b="1" dirty="0">
                <a:solidFill>
                  <a:schemeClr val="bg1"/>
                </a:solidFill>
                <a:latin typeface="Calibri" charset="0"/>
                <a:cs typeface="Calibri" charset="0"/>
              </a:endParaRPr>
            </a:p>
          </p:txBody>
        </p:sp>
      </p:grpSp>
      <p:grpSp>
        <p:nvGrpSpPr>
          <p:cNvPr id="6" name="Group 61"/>
          <p:cNvGrpSpPr>
            <a:grpSpLocks/>
          </p:cNvGrpSpPr>
          <p:nvPr/>
        </p:nvGrpSpPr>
        <p:grpSpPr bwMode="auto">
          <a:xfrm>
            <a:off x="7632700" y="2492375"/>
            <a:ext cx="1887538" cy="338138"/>
            <a:chOff x="7946472" y="2492187"/>
            <a:chExt cx="1887045" cy="338554"/>
          </a:xfrm>
        </p:grpSpPr>
        <p:sp>
          <p:nvSpPr>
            <p:cNvPr id="50" name="TextBox 15"/>
            <p:cNvSpPr txBox="1">
              <a:spLocks noChangeArrowheads="1"/>
            </p:cNvSpPr>
            <p:nvPr/>
          </p:nvSpPr>
          <p:spPr bwMode="auto">
            <a:xfrm>
              <a:off x="8713035" y="2492187"/>
              <a:ext cx="1120482" cy="338554"/>
            </a:xfrm>
            <a:prstGeom prst="rect">
              <a:avLst/>
            </a:prstGeom>
            <a:solidFill>
              <a:schemeClr val="tx1">
                <a:lumMod val="50000"/>
                <a:lumOff val="50000"/>
              </a:schemeClr>
            </a:solidFill>
            <a:ln w="9525">
              <a:noFill/>
              <a:miter lim="800000"/>
              <a:headEnd/>
              <a:tailEnd/>
            </a:ln>
          </p:spPr>
          <p:txBody>
            <a:bodyPr wrap="none">
              <a:spAutoFit/>
            </a:bodyPr>
            <a:lstStyle/>
            <a:p>
              <a:pPr algn="ctr">
                <a:lnSpc>
                  <a:spcPts val="1863"/>
                </a:lnSpc>
              </a:pPr>
              <a:r>
                <a:rPr lang="el-GR" sz="1600" b="1">
                  <a:solidFill>
                    <a:schemeClr val="bg1"/>
                  </a:solidFill>
                  <a:latin typeface="Calibri" charset="0"/>
                  <a:cs typeface="Calibri" charset="0"/>
                </a:rPr>
                <a:t>Αξιοπιστία</a:t>
              </a:r>
              <a:endParaRPr lang="en-US" sz="1600" b="1">
                <a:solidFill>
                  <a:schemeClr val="bg1"/>
                </a:solidFill>
                <a:latin typeface="Calibri" charset="0"/>
                <a:cs typeface="Calibri" charset="0"/>
              </a:endParaRPr>
            </a:p>
          </p:txBody>
        </p:sp>
        <p:cxnSp>
          <p:nvCxnSpPr>
            <p:cNvPr id="52" name="Straight Connector 51"/>
            <p:cNvCxnSpPr>
              <a:cxnSpLocks noChangeShapeType="1"/>
              <a:endCxn id="50" idx="1"/>
            </p:cNvCxnSpPr>
            <p:nvPr/>
          </p:nvCxnSpPr>
          <p:spPr bwMode="auto">
            <a:xfrm>
              <a:off x="7946472" y="2597091"/>
              <a:ext cx="766563" cy="65168"/>
            </a:xfrm>
            <a:prstGeom prst="line">
              <a:avLst/>
            </a:prstGeom>
            <a:noFill/>
            <a:ln w="25400">
              <a:solidFill>
                <a:srgbClr val="7F7F7F"/>
              </a:solidFill>
              <a:round/>
              <a:headEnd/>
              <a:tailEnd type="triangle" w="med" len="med"/>
            </a:ln>
            <a:effectLst>
              <a:outerShdw dist="38100" dir="2700000" algn="tl" rotWithShape="0">
                <a:srgbClr val="808080">
                  <a:alpha val="42999"/>
                </a:srgbClr>
              </a:outerShdw>
            </a:effectLst>
          </p:spPr>
        </p:cxnSp>
      </p:grpSp>
      <p:grpSp>
        <p:nvGrpSpPr>
          <p:cNvPr id="7" name="Group 62"/>
          <p:cNvGrpSpPr>
            <a:grpSpLocks/>
          </p:cNvGrpSpPr>
          <p:nvPr/>
        </p:nvGrpSpPr>
        <p:grpSpPr bwMode="auto">
          <a:xfrm>
            <a:off x="7518400" y="2784475"/>
            <a:ext cx="1743075" cy="1520825"/>
            <a:chOff x="6107971" y="5249013"/>
            <a:chExt cx="1742792" cy="1521538"/>
          </a:xfrm>
        </p:grpSpPr>
        <p:sp>
          <p:nvSpPr>
            <p:cNvPr id="51" name="TextBox 15"/>
            <p:cNvSpPr txBox="1">
              <a:spLocks noChangeArrowheads="1"/>
            </p:cNvSpPr>
            <p:nvPr/>
          </p:nvSpPr>
          <p:spPr bwMode="auto">
            <a:xfrm>
              <a:off x="6127018" y="6186077"/>
              <a:ext cx="1723745" cy="584474"/>
            </a:xfrm>
            <a:prstGeom prst="rect">
              <a:avLst/>
            </a:prstGeom>
            <a:solidFill>
              <a:schemeClr val="tx1">
                <a:lumMod val="50000"/>
                <a:lumOff val="50000"/>
              </a:schemeClr>
            </a:solidFill>
            <a:ln w="9525">
              <a:noFill/>
              <a:miter lim="800000"/>
              <a:headEnd/>
              <a:tailEnd/>
            </a:ln>
          </p:spPr>
          <p:txBody>
            <a:bodyPr wrap="none">
              <a:spAutoFit/>
            </a:bodyPr>
            <a:lstStyle/>
            <a:p>
              <a:pPr algn="ctr">
                <a:lnSpc>
                  <a:spcPts val="1863"/>
                </a:lnSpc>
              </a:pPr>
              <a:r>
                <a:rPr lang="el-GR" sz="1600" b="1" dirty="0">
                  <a:solidFill>
                    <a:schemeClr val="bg1"/>
                  </a:solidFill>
                  <a:latin typeface="Calibri" charset="0"/>
                  <a:cs typeface="Calibri" charset="0"/>
                </a:rPr>
                <a:t>Στατιστική</a:t>
              </a:r>
              <a:br>
                <a:rPr lang="el-GR" sz="1600" b="1" dirty="0">
                  <a:solidFill>
                    <a:schemeClr val="bg1"/>
                  </a:solidFill>
                  <a:latin typeface="Calibri" charset="0"/>
                  <a:cs typeface="Calibri" charset="0"/>
                </a:rPr>
              </a:br>
              <a:r>
                <a:rPr lang="el-GR" sz="1600" b="1" dirty="0">
                  <a:solidFill>
                    <a:schemeClr val="bg1"/>
                  </a:solidFill>
                  <a:latin typeface="Calibri" charset="0"/>
                  <a:cs typeface="Calibri" charset="0"/>
                </a:rPr>
                <a:t>Εμπιστευτικότητα</a:t>
              </a:r>
              <a:endParaRPr lang="en-US" sz="1600" b="1" dirty="0">
                <a:solidFill>
                  <a:schemeClr val="bg1"/>
                </a:solidFill>
                <a:latin typeface="Calibri" charset="0"/>
                <a:cs typeface="Calibri" charset="0"/>
              </a:endParaRPr>
            </a:p>
          </p:txBody>
        </p:sp>
        <p:cxnSp>
          <p:nvCxnSpPr>
            <p:cNvPr id="56" name="Straight Connector 55"/>
            <p:cNvCxnSpPr>
              <a:cxnSpLocks noChangeShapeType="1"/>
              <a:endCxn id="51" idx="0"/>
            </p:cNvCxnSpPr>
            <p:nvPr/>
          </p:nvCxnSpPr>
          <p:spPr bwMode="auto">
            <a:xfrm rot="16200000" flipH="1">
              <a:off x="6079899" y="5277085"/>
              <a:ext cx="937064" cy="880920"/>
            </a:xfrm>
            <a:prstGeom prst="line">
              <a:avLst/>
            </a:prstGeom>
            <a:noFill/>
            <a:ln w="25400">
              <a:solidFill>
                <a:srgbClr val="7F7F7F"/>
              </a:solidFill>
              <a:round/>
              <a:headEnd/>
              <a:tailEnd type="triangle" w="med" len="med"/>
            </a:ln>
            <a:effectLst>
              <a:outerShdw dist="38100" dir="2700000" algn="tl" rotWithShape="0">
                <a:srgbClr val="808080">
                  <a:alpha val="42999"/>
                </a:srgbClr>
              </a:outerShdw>
            </a:effectLst>
          </p:spPr>
        </p:cxnSp>
      </p:grpSp>
      <p:grpSp>
        <p:nvGrpSpPr>
          <p:cNvPr id="8" name="Group 8"/>
          <p:cNvGrpSpPr>
            <a:grpSpLocks/>
          </p:cNvGrpSpPr>
          <p:nvPr/>
        </p:nvGrpSpPr>
        <p:grpSpPr bwMode="auto">
          <a:xfrm>
            <a:off x="5988050" y="1524000"/>
            <a:ext cx="2230438" cy="1495425"/>
            <a:chOff x="362854" y="1994190"/>
            <a:chExt cx="2427617" cy="1626325"/>
          </a:xfrm>
        </p:grpSpPr>
        <p:sp>
          <p:nvSpPr>
            <p:cNvPr id="27" name="Oval 26"/>
            <p:cNvSpPr>
              <a:spLocks noChangeArrowheads="1"/>
            </p:cNvSpPr>
            <p:nvPr/>
          </p:nvSpPr>
          <p:spPr bwMode="auto">
            <a:xfrm>
              <a:off x="742979" y="1994190"/>
              <a:ext cx="1624170" cy="1626325"/>
            </a:xfrm>
            <a:prstGeom prst="ellipse">
              <a:avLst/>
            </a:prstGeom>
            <a:solidFill>
              <a:srgbClr val="FFCC00"/>
            </a:solidFill>
            <a:ln w="53975">
              <a:solidFill>
                <a:schemeClr val="bg1"/>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56342" name="Rectangle 4"/>
            <p:cNvSpPr>
              <a:spLocks noChangeArrowheads="1"/>
            </p:cNvSpPr>
            <p:nvPr/>
          </p:nvSpPr>
          <p:spPr bwMode="auto">
            <a:xfrm>
              <a:off x="362854" y="2483758"/>
              <a:ext cx="2427617" cy="836948"/>
            </a:xfrm>
            <a:prstGeom prst="rect">
              <a:avLst/>
            </a:prstGeom>
            <a:noFill/>
            <a:ln w="9525">
              <a:noFill/>
              <a:miter lim="800000"/>
              <a:headEnd/>
              <a:tailEnd/>
            </a:ln>
          </p:spPr>
          <p:txBody>
            <a:bodyPr>
              <a:spAutoFit/>
            </a:bodyPr>
            <a:lstStyle/>
            <a:p>
              <a:pPr marL="0" lvl="1" algn="ctr"/>
              <a:r>
                <a:rPr lang="el-GR" sz="2200" b="1" dirty="0">
                  <a:solidFill>
                    <a:schemeClr val="tx1">
                      <a:lumMod val="65000"/>
                      <a:lumOff val="35000"/>
                    </a:schemeClr>
                  </a:solidFill>
                  <a:latin typeface="Calibri" charset="0"/>
                </a:rPr>
                <a:t>Στατιστικές</a:t>
              </a:r>
              <a:br>
                <a:rPr lang="el-GR" sz="2200" b="1" dirty="0">
                  <a:solidFill>
                    <a:schemeClr val="tx1">
                      <a:lumMod val="65000"/>
                      <a:lumOff val="35000"/>
                    </a:schemeClr>
                  </a:solidFill>
                  <a:latin typeface="Calibri" charset="0"/>
                </a:rPr>
              </a:br>
              <a:r>
                <a:rPr lang="el-GR" sz="2200" b="1" dirty="0">
                  <a:solidFill>
                    <a:schemeClr val="tx1">
                      <a:lumMod val="65000"/>
                      <a:lumOff val="35000"/>
                    </a:schemeClr>
                  </a:solidFill>
                  <a:latin typeface="Calibri" charset="0"/>
                </a:rPr>
                <a:t>ΑΡΧΕΣ</a:t>
              </a:r>
            </a:p>
          </p:txBody>
        </p:sp>
      </p:grpSp>
      <p:sp>
        <p:nvSpPr>
          <p:cNvPr id="86" name="TextBox 85"/>
          <p:cNvSpPr txBox="1">
            <a:spLocks noChangeArrowheads="1"/>
          </p:cNvSpPr>
          <p:nvPr/>
        </p:nvSpPr>
        <p:spPr bwMode="auto">
          <a:xfrm>
            <a:off x="546100" y="4795847"/>
            <a:ext cx="4476750" cy="523875"/>
          </a:xfrm>
          <a:prstGeom prst="rect">
            <a:avLst/>
          </a:prstGeom>
          <a:noFill/>
          <a:ln w="9525">
            <a:noFill/>
            <a:miter lim="800000"/>
            <a:headEnd/>
            <a:tailEnd/>
          </a:ln>
        </p:spPr>
        <p:txBody>
          <a:bodyPr wrap="none">
            <a:spAutoFit/>
          </a:bodyPr>
          <a:lstStyle/>
          <a:p>
            <a:r>
              <a:rPr lang="el-GR" sz="2800" b="1" dirty="0">
                <a:solidFill>
                  <a:schemeClr val="tx1">
                    <a:lumMod val="50000"/>
                    <a:lumOff val="50000"/>
                  </a:schemeClr>
                </a:solidFill>
                <a:latin typeface="Calibri" charset="0"/>
                <a:cs typeface="Calibri" charset="0"/>
              </a:rPr>
              <a:t>ΔΥΕ </a:t>
            </a:r>
            <a:r>
              <a:rPr lang="el-GR" b="1" dirty="0">
                <a:solidFill>
                  <a:schemeClr val="tx1">
                    <a:lumMod val="50000"/>
                    <a:lumOff val="50000"/>
                  </a:schemeClr>
                </a:solidFill>
                <a:latin typeface="Calibri" charset="0"/>
                <a:cs typeface="Calibri" charset="0"/>
              </a:rPr>
              <a:t>Διαδικασία Υπερβολικού Ελλείμματος</a:t>
            </a:r>
            <a:endParaRPr lang="en-US" b="1" dirty="0">
              <a:solidFill>
                <a:schemeClr val="tx1">
                  <a:lumMod val="50000"/>
                  <a:lumOff val="50000"/>
                </a:schemeClr>
              </a:solidFill>
              <a:latin typeface="Calibri" charset="0"/>
              <a:cs typeface="Calibri" charset="0"/>
            </a:endParaRPr>
          </a:p>
        </p:txBody>
      </p:sp>
      <p:grpSp>
        <p:nvGrpSpPr>
          <p:cNvPr id="9" name="Group 59"/>
          <p:cNvGrpSpPr>
            <a:grpSpLocks/>
          </p:cNvGrpSpPr>
          <p:nvPr/>
        </p:nvGrpSpPr>
        <p:grpSpPr bwMode="auto">
          <a:xfrm>
            <a:off x="487363" y="5345122"/>
            <a:ext cx="3944937" cy="400050"/>
            <a:chOff x="5723155" y="2007194"/>
            <a:chExt cx="3944583" cy="400362"/>
          </a:xfrm>
        </p:grpSpPr>
        <p:sp>
          <p:nvSpPr>
            <p:cNvPr id="88" name="TextBox 87"/>
            <p:cNvSpPr txBox="1"/>
            <p:nvPr/>
          </p:nvSpPr>
          <p:spPr>
            <a:xfrm>
              <a:off x="6188250" y="2007194"/>
              <a:ext cx="3479488" cy="365410"/>
            </a:xfrm>
            <a:prstGeom prst="rect">
              <a:avLst/>
            </a:prstGeom>
            <a:noFill/>
          </p:spPr>
          <p:txBody>
            <a:bodyPr wrap="none">
              <a:spAutoFit/>
            </a:bodyPr>
            <a:lstStyle/>
            <a:p>
              <a:pPr>
                <a:lnSpc>
                  <a:spcPts val="2075"/>
                </a:lnSpc>
              </a:pPr>
              <a:r>
                <a:rPr lang="el-GR" sz="1900" b="1">
                  <a:solidFill>
                    <a:srgbClr val="7F7F7F"/>
                  </a:solidFill>
                  <a:latin typeface="Calibri" charset="0"/>
                  <a:cs typeface="Calibri" charset="0"/>
                </a:rPr>
                <a:t>Κανονισμοί 479/2009, 679/2010</a:t>
              </a:r>
              <a:endParaRPr lang="en-US" sz="1900" b="1">
                <a:solidFill>
                  <a:srgbClr val="7F7F7F"/>
                </a:solidFill>
                <a:latin typeface="Calibri" charset="0"/>
                <a:cs typeface="Calibri" charset="0"/>
              </a:endParaRPr>
            </a:p>
          </p:txBody>
        </p:sp>
        <p:sp>
          <p:nvSpPr>
            <p:cNvPr id="89" name="Right Triangle 88"/>
            <p:cNvSpPr/>
            <p:nvPr/>
          </p:nvSpPr>
          <p:spPr>
            <a:xfrm rot="13500000">
              <a:off x="5723002" y="2055009"/>
              <a:ext cx="352700" cy="35239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 name="Group 59"/>
          <p:cNvGrpSpPr>
            <a:grpSpLocks/>
          </p:cNvGrpSpPr>
          <p:nvPr/>
        </p:nvGrpSpPr>
        <p:grpSpPr bwMode="auto">
          <a:xfrm>
            <a:off x="487363" y="5870582"/>
            <a:ext cx="3511550" cy="400050"/>
            <a:chOff x="5723155" y="2007195"/>
            <a:chExt cx="3512308" cy="400361"/>
          </a:xfrm>
        </p:grpSpPr>
        <p:sp>
          <p:nvSpPr>
            <p:cNvPr id="91" name="TextBox 90"/>
            <p:cNvSpPr txBox="1"/>
            <p:nvPr/>
          </p:nvSpPr>
          <p:spPr>
            <a:xfrm>
              <a:off x="6188392" y="2007195"/>
              <a:ext cx="3047071" cy="365409"/>
            </a:xfrm>
            <a:prstGeom prst="rect">
              <a:avLst/>
            </a:prstGeom>
            <a:noFill/>
          </p:spPr>
          <p:txBody>
            <a:bodyPr wrap="none">
              <a:spAutoFit/>
            </a:bodyPr>
            <a:lstStyle/>
            <a:p>
              <a:pPr>
                <a:lnSpc>
                  <a:spcPts val="2075"/>
                </a:lnSpc>
              </a:pPr>
              <a:r>
                <a:rPr lang="el-GR" sz="1900" b="1" dirty="0">
                  <a:solidFill>
                    <a:srgbClr val="7F7F7F"/>
                  </a:solidFill>
                  <a:latin typeface="Calibri" charset="0"/>
                  <a:cs typeface="Calibri" charset="0"/>
                </a:rPr>
                <a:t>Διάλογος με τα </a:t>
              </a:r>
              <a:r>
                <a:rPr lang="el-GR" sz="1900" b="1" dirty="0" smtClean="0">
                  <a:solidFill>
                    <a:srgbClr val="7F7F7F"/>
                  </a:solidFill>
                  <a:latin typeface="Calibri" charset="0"/>
                  <a:cs typeface="Calibri" charset="0"/>
                </a:rPr>
                <a:t>κράτη μέλη</a:t>
              </a:r>
              <a:endParaRPr lang="en-US" sz="1900" b="1" dirty="0">
                <a:solidFill>
                  <a:srgbClr val="7F7F7F"/>
                </a:solidFill>
                <a:latin typeface="Calibri" charset="0"/>
                <a:cs typeface="Calibri" charset="0"/>
              </a:endParaRPr>
            </a:p>
          </p:txBody>
        </p:sp>
        <p:sp>
          <p:nvSpPr>
            <p:cNvPr id="92" name="Right Triangle 91"/>
            <p:cNvSpPr/>
            <p:nvPr/>
          </p:nvSpPr>
          <p:spPr>
            <a:xfrm rot="13500000">
              <a:off x="5723056" y="2054956"/>
              <a:ext cx="352699" cy="352501"/>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5" name="TextBox 24"/>
          <p:cNvSpPr txBox="1">
            <a:spLocks noChangeArrowheads="1"/>
          </p:cNvSpPr>
          <p:nvPr/>
        </p:nvSpPr>
        <p:spPr bwMode="auto">
          <a:xfrm>
            <a:off x="4710113" y="1378214"/>
            <a:ext cx="1884362" cy="523875"/>
          </a:xfrm>
          <a:prstGeom prst="rect">
            <a:avLst/>
          </a:prstGeom>
          <a:noFill/>
          <a:ln w="9525">
            <a:noFill/>
            <a:miter lim="800000"/>
            <a:headEnd/>
            <a:tailEnd/>
          </a:ln>
        </p:spPr>
        <p:txBody>
          <a:bodyPr wrap="none">
            <a:spAutoFit/>
          </a:bodyPr>
          <a:lstStyle/>
          <a:p>
            <a:r>
              <a:rPr lang="el-GR" sz="2800" b="1">
                <a:solidFill>
                  <a:srgbClr val="595959"/>
                </a:solidFill>
                <a:latin typeface="Calibri" charset="0"/>
                <a:cs typeface="Calibri" charset="0"/>
              </a:rPr>
              <a:t>ΚΑΘΙΕΡΩΣΕ</a:t>
            </a:r>
            <a:endParaRPr lang="en-US" sz="2800" b="1">
              <a:solidFill>
                <a:srgbClr val="595959"/>
              </a:solidFill>
              <a:latin typeface="Calibri" charset="0"/>
              <a:cs typeface="Calibri" charset="0"/>
            </a:endParaRPr>
          </a:p>
        </p:txBody>
      </p:sp>
      <p:sp>
        <p:nvSpPr>
          <p:cNvPr id="106" name="TextBox 105"/>
          <p:cNvSpPr txBox="1"/>
          <p:nvPr/>
        </p:nvSpPr>
        <p:spPr bwMode="auto">
          <a:xfrm>
            <a:off x="4079875" y="5835096"/>
            <a:ext cx="5572125" cy="635000"/>
          </a:xfrm>
          <a:prstGeom prst="rect">
            <a:avLst/>
          </a:prstGeom>
          <a:noFill/>
        </p:spPr>
        <p:txBody>
          <a:bodyPr>
            <a:spAutoFit/>
          </a:bodyPr>
          <a:lstStyle/>
          <a:p>
            <a:pPr>
              <a:lnSpc>
                <a:spcPts val="2075"/>
              </a:lnSpc>
              <a:buFont typeface="Arial" charset="0"/>
              <a:buChar char="•"/>
            </a:pPr>
            <a:r>
              <a:rPr lang="el-GR" sz="1900" dirty="0">
                <a:solidFill>
                  <a:srgbClr val="7F7F7F"/>
                </a:solidFill>
                <a:latin typeface="Calibri" charset="0"/>
                <a:cs typeface="Calibri" charset="0"/>
              </a:rPr>
              <a:t> Αποστολές ΔΥΕ (διαλόγου, μεθοδολογικές)</a:t>
            </a:r>
          </a:p>
          <a:p>
            <a:pPr>
              <a:lnSpc>
                <a:spcPts val="2075"/>
              </a:lnSpc>
              <a:buFont typeface="Arial" charset="0"/>
              <a:buChar char="•"/>
            </a:pPr>
            <a:r>
              <a:rPr lang="el-GR" sz="1900" dirty="0">
                <a:solidFill>
                  <a:srgbClr val="7F7F7F"/>
                </a:solidFill>
                <a:latin typeface="Calibri" charset="0"/>
                <a:cs typeface="Calibri" charset="0"/>
              </a:rPr>
              <a:t> Περίοδος διευκρινίσεων κατά </a:t>
            </a:r>
            <a:r>
              <a:rPr lang="el-GR" sz="1900" dirty="0" smtClean="0">
                <a:solidFill>
                  <a:srgbClr val="7F7F7F"/>
                </a:solidFill>
                <a:latin typeface="Calibri" charset="0"/>
                <a:cs typeface="Calibri" charset="0"/>
              </a:rPr>
              <a:t>τη </a:t>
            </a:r>
            <a:r>
              <a:rPr lang="el-GR" sz="1900" dirty="0">
                <a:solidFill>
                  <a:srgbClr val="7F7F7F"/>
                </a:solidFill>
                <a:latin typeface="Calibri" charset="0"/>
                <a:cs typeface="Calibri" charset="0"/>
              </a:rPr>
              <a:t>διάρκεια της ΔΥΕ</a:t>
            </a:r>
            <a:endParaRPr lang="en-US" sz="1900" dirty="0">
              <a:solidFill>
                <a:srgbClr val="7F7F7F"/>
              </a:solidFill>
              <a:latin typeface="Calibri" charset="0"/>
              <a:cs typeface="Calibri" charset="0"/>
            </a:endParaRPr>
          </a:p>
        </p:txBody>
      </p:sp>
      <p:sp>
        <p:nvSpPr>
          <p:cNvPr id="56336" name="Slide Number Placeholder 33"/>
          <p:cNvSpPr>
            <a:spLocks noGrp="1"/>
          </p:cNvSpPr>
          <p:nvPr>
            <p:ph type="sldNum" sz="quarter" idx="10"/>
          </p:nvPr>
        </p:nvSpPr>
        <p:spPr bwMode="auto">
          <a:noFill/>
          <a:ln>
            <a:miter lim="800000"/>
            <a:headEnd/>
            <a:tailEnd/>
          </a:ln>
        </p:spPr>
        <p:txBody>
          <a:bodyPr/>
          <a:lstStyle/>
          <a:p>
            <a:fld id="{4ACCDEC5-1CAD-4205-BDFC-528B30F0C4A5}" type="slidenum">
              <a:rPr lang="en-US"/>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lide(fromTo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lide(fromTo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slide(fromRigh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slide(fromTop)">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slide(fromTop)">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slide(from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slide(from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lide(fromLeft)">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6" grpId="0"/>
      <p:bldP spid="25" grpId="0"/>
      <p:bldP spid="106" grpId="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dirty="0" smtClean="0">
                <a:solidFill>
                  <a:srgbClr val="595959"/>
                </a:solidFill>
              </a:rPr>
              <a:t>Ο ΡΟΛΟΣ ΤΗΣ </a:t>
            </a:r>
            <a:r>
              <a:rPr lang="en-US" dirty="0" smtClean="0">
                <a:solidFill>
                  <a:srgbClr val="595959"/>
                </a:solidFill>
              </a:rPr>
              <a:t>EUROSTAT</a:t>
            </a:r>
            <a:endParaRPr lang="en-US" sz="2400" dirty="0" smtClean="0">
              <a:solidFill>
                <a:srgbClr val="595959"/>
              </a:solidFill>
            </a:endParaRPr>
          </a:p>
        </p:txBody>
      </p:sp>
      <p:sp>
        <p:nvSpPr>
          <p:cNvPr id="106" name="TextBox 105"/>
          <p:cNvSpPr txBox="1"/>
          <p:nvPr/>
        </p:nvSpPr>
        <p:spPr bwMode="auto">
          <a:xfrm>
            <a:off x="569913" y="1552575"/>
            <a:ext cx="8769350" cy="5048250"/>
          </a:xfrm>
          <a:prstGeom prst="rect">
            <a:avLst/>
          </a:prstGeom>
          <a:noFill/>
        </p:spPr>
        <p:txBody>
          <a:bodyPr>
            <a:spAutoFit/>
          </a:bodyPr>
          <a:lstStyle/>
          <a:p>
            <a:r>
              <a:rPr lang="el-GR" sz="1600" b="1" dirty="0">
                <a:solidFill>
                  <a:srgbClr val="7F7F7F"/>
                </a:solidFill>
                <a:latin typeface="Calibri" charset="0"/>
              </a:rPr>
              <a:t> Σύμφωνα με το</a:t>
            </a:r>
            <a:r>
              <a:rPr lang="el-GR" sz="1600" b="1" dirty="0" smtClean="0">
                <a:solidFill>
                  <a:srgbClr val="7F7F7F"/>
                </a:solidFill>
                <a:latin typeface="Calibri" charset="0"/>
              </a:rPr>
              <a:t> άρθρο </a:t>
            </a:r>
            <a:r>
              <a:rPr lang="el-GR" sz="1600" b="1" dirty="0">
                <a:solidFill>
                  <a:srgbClr val="7F7F7F"/>
                </a:solidFill>
                <a:latin typeface="Calibri" charset="0"/>
              </a:rPr>
              <a:t>11 του Κανονισμού 479/2009</a:t>
            </a:r>
          </a:p>
          <a:p>
            <a:r>
              <a:rPr lang="el-GR" sz="1400" dirty="0">
                <a:solidFill>
                  <a:srgbClr val="7F7F7F"/>
                </a:solidFill>
                <a:latin typeface="Calibri" charset="0"/>
              </a:rPr>
              <a:t>1. Η Επιτροπή (Eurostat) εξασφαλίζει μόνιμο διάλογο με τις στατιστικές υπηρεσίες των </a:t>
            </a:r>
            <a:r>
              <a:rPr lang="el-GR" sz="1400" dirty="0" smtClean="0">
                <a:solidFill>
                  <a:srgbClr val="7F7F7F"/>
                </a:solidFill>
                <a:latin typeface="Calibri" charset="0"/>
              </a:rPr>
              <a:t>κρατών μελών</a:t>
            </a:r>
            <a:r>
              <a:rPr lang="el-GR" sz="1400" dirty="0">
                <a:solidFill>
                  <a:srgbClr val="7F7F7F"/>
                </a:solidFill>
                <a:latin typeface="Calibri" charset="0"/>
              </a:rPr>
              <a:t>. Προς το σκοπό αυτό, η Επιτροπή (Eurostat) πραγματοποιεί σε όλα τα </a:t>
            </a:r>
            <a:r>
              <a:rPr lang="el-GR" sz="1400" dirty="0" smtClean="0">
                <a:solidFill>
                  <a:srgbClr val="7F7F7F"/>
                </a:solidFill>
                <a:latin typeface="Calibri" charset="0"/>
              </a:rPr>
              <a:t>κράτη μέλη </a:t>
            </a:r>
            <a:r>
              <a:rPr lang="el-GR" sz="1400" dirty="0">
                <a:solidFill>
                  <a:srgbClr val="7F7F7F"/>
                </a:solidFill>
                <a:latin typeface="Calibri" charset="0"/>
              </a:rPr>
              <a:t>τακτικές επισκέψεις </a:t>
            </a:r>
            <a:r>
              <a:rPr lang="el-GR" sz="1400" dirty="0" smtClean="0">
                <a:solidFill>
                  <a:srgbClr val="7F7F7F"/>
                </a:solidFill>
                <a:latin typeface="Calibri" charset="0"/>
              </a:rPr>
              <a:t>διαλόγου, </a:t>
            </a:r>
            <a:r>
              <a:rPr lang="el-GR" sz="1400" dirty="0">
                <a:solidFill>
                  <a:srgbClr val="7F7F7F"/>
                </a:solidFill>
                <a:latin typeface="Calibri" charset="0"/>
              </a:rPr>
              <a:t>καθώς και ενδεχόμενες μεθοδολογικές επισκέψεις. </a:t>
            </a:r>
          </a:p>
          <a:p>
            <a:r>
              <a:rPr lang="el-GR" sz="1400" dirty="0">
                <a:solidFill>
                  <a:srgbClr val="7F7F7F"/>
                </a:solidFill>
                <a:latin typeface="Calibri" charset="0"/>
              </a:rPr>
              <a:t>2. Οι επισκέψεις διαλόγου αποσκοπούν στην επανεξέταση των στοιχείων που γνωστοποιήθηκαν, στην εξέταση μεθοδολογικών θεμάτων, στη συζήτηση στατιστικών διαδικασιών και πηγών που περιγράφονται στους καταλόγους, και στην αξιολόγηση της συμμόρφωσης προς τους λογιστικούς κανόνες. Οι επισκέψεις διαλόγου χρησιμεύουν στον εντοπισμό των κινδύνων ή των δυνητικών προβλημάτων σχετικά με την ποιότητα των γνωστοποιούμενων στοιχείων. </a:t>
            </a:r>
          </a:p>
          <a:p>
            <a:endParaRPr lang="el-GR" sz="1400" b="1" dirty="0">
              <a:solidFill>
                <a:srgbClr val="7F7F7F"/>
              </a:solidFill>
              <a:latin typeface="Calibri" charset="0"/>
            </a:endParaRPr>
          </a:p>
          <a:p>
            <a:r>
              <a:rPr lang="el-GR" sz="1400" b="1" dirty="0">
                <a:solidFill>
                  <a:srgbClr val="7F7F7F"/>
                </a:solidFill>
                <a:latin typeface="Calibri" charset="0"/>
              </a:rPr>
              <a:t>Ο διάλογος περιλαμβάνει θέματα καταγραφής συναλλαγών, οριοθέτησης </a:t>
            </a:r>
            <a:r>
              <a:rPr lang="el-GR" sz="1400" b="1" dirty="0" smtClean="0">
                <a:solidFill>
                  <a:srgbClr val="7F7F7F"/>
                </a:solidFill>
                <a:latin typeface="Calibri" charset="0"/>
              </a:rPr>
              <a:t>της Γενικής </a:t>
            </a:r>
            <a:r>
              <a:rPr lang="el-GR" sz="1400" b="1" dirty="0">
                <a:solidFill>
                  <a:srgbClr val="7F7F7F"/>
                </a:solidFill>
                <a:latin typeface="Calibri" charset="0"/>
              </a:rPr>
              <a:t>Κυβέρνησης, μεθοδολογικής </a:t>
            </a:r>
            <a:r>
              <a:rPr lang="el-GR" sz="1400" b="1" dirty="0" smtClean="0">
                <a:solidFill>
                  <a:srgbClr val="7F7F7F"/>
                </a:solidFill>
                <a:latin typeface="Calibri" charset="0"/>
              </a:rPr>
              <a:t>καταγραφής, </a:t>
            </a:r>
            <a:r>
              <a:rPr lang="el-GR" sz="1400" b="1" dirty="0">
                <a:solidFill>
                  <a:srgbClr val="7F7F7F"/>
                </a:solidFill>
                <a:latin typeface="Calibri" charset="0"/>
              </a:rPr>
              <a:t>αξιολόγηση</a:t>
            </a:r>
            <a:r>
              <a:rPr lang="el-GR" sz="1400" b="1" dirty="0" smtClean="0">
                <a:solidFill>
                  <a:srgbClr val="7F7F7F"/>
                </a:solidFill>
                <a:latin typeface="Calibri" charset="0"/>
              </a:rPr>
              <a:t> της συμμόρφωσης </a:t>
            </a:r>
            <a:r>
              <a:rPr lang="el-GR" sz="1400" b="1" dirty="0">
                <a:solidFill>
                  <a:srgbClr val="7F7F7F"/>
                </a:solidFill>
                <a:latin typeface="Calibri" charset="0"/>
              </a:rPr>
              <a:t>στους λογιστικούς κανόνες</a:t>
            </a:r>
            <a:r>
              <a:rPr lang="el-GR" sz="1400" b="1" dirty="0" smtClean="0">
                <a:solidFill>
                  <a:srgbClr val="7F7F7F"/>
                </a:solidFill>
                <a:latin typeface="Calibri" charset="0"/>
              </a:rPr>
              <a:t>, του </a:t>
            </a:r>
            <a:r>
              <a:rPr lang="en-US" sz="1400" b="1" dirty="0" smtClean="0">
                <a:solidFill>
                  <a:srgbClr val="7F7F7F"/>
                </a:solidFill>
                <a:latin typeface="Calibri" charset="0"/>
              </a:rPr>
              <a:t>ESA</a:t>
            </a:r>
            <a:r>
              <a:rPr lang="el-GR" sz="1400" b="1" dirty="0" smtClean="0">
                <a:solidFill>
                  <a:srgbClr val="7F7F7F"/>
                </a:solidFill>
                <a:latin typeface="Calibri" charset="0"/>
              </a:rPr>
              <a:t> 2010 </a:t>
            </a:r>
            <a:r>
              <a:rPr lang="el-GR" sz="1400" b="1" dirty="0">
                <a:solidFill>
                  <a:srgbClr val="7F7F7F"/>
                </a:solidFill>
                <a:latin typeface="Calibri" charset="0"/>
              </a:rPr>
              <a:t>εντοπισμό</a:t>
            </a:r>
            <a:r>
              <a:rPr lang="el-GR" sz="1400" b="1" dirty="0" smtClean="0">
                <a:solidFill>
                  <a:srgbClr val="7F7F7F"/>
                </a:solidFill>
                <a:latin typeface="Calibri" charset="0"/>
              </a:rPr>
              <a:t> των δυνητικών </a:t>
            </a:r>
            <a:r>
              <a:rPr lang="el-GR" sz="1400" b="1" dirty="0">
                <a:solidFill>
                  <a:srgbClr val="7F7F7F"/>
                </a:solidFill>
                <a:latin typeface="Calibri" charset="0"/>
              </a:rPr>
              <a:t>προβλημάτων ποιότητας.</a:t>
            </a:r>
          </a:p>
          <a:p>
            <a:r>
              <a:rPr lang="el-GR" sz="1400" dirty="0">
                <a:solidFill>
                  <a:srgbClr val="7F7F7F"/>
                </a:solidFill>
                <a:latin typeface="Calibri" charset="0"/>
              </a:rPr>
              <a:t>Παραδείγματα</a:t>
            </a:r>
            <a:r>
              <a:rPr lang="en-US" sz="1400" dirty="0">
                <a:solidFill>
                  <a:srgbClr val="7F7F7F"/>
                </a:solidFill>
                <a:latin typeface="Calibri" charset="0"/>
              </a:rPr>
              <a:t>:</a:t>
            </a:r>
            <a:endParaRPr lang="el-GR" sz="1400" dirty="0">
              <a:solidFill>
                <a:srgbClr val="7F7F7F"/>
              </a:solidFill>
              <a:latin typeface="Calibri" charset="0"/>
            </a:endParaRPr>
          </a:p>
          <a:p>
            <a:pPr lvl="1"/>
            <a:r>
              <a:rPr lang="el-GR" sz="1400" dirty="0">
                <a:solidFill>
                  <a:srgbClr val="7F7F7F"/>
                </a:solidFill>
                <a:latin typeface="Calibri" charset="0"/>
              </a:rPr>
              <a:t> Καταγραφή σε δεδουλευμένη βάση του</a:t>
            </a:r>
            <a:r>
              <a:rPr lang="en-US" sz="1400" dirty="0">
                <a:solidFill>
                  <a:srgbClr val="7F7F7F"/>
                </a:solidFill>
                <a:latin typeface="Calibri" charset="0"/>
              </a:rPr>
              <a:t> EN</a:t>
            </a:r>
            <a:r>
              <a:rPr lang="el-GR" sz="1400" dirty="0">
                <a:solidFill>
                  <a:srgbClr val="7F7F7F"/>
                </a:solidFill>
                <a:latin typeface="Calibri" charset="0"/>
              </a:rPr>
              <a:t>Φ</a:t>
            </a:r>
            <a:r>
              <a:rPr lang="en-US" sz="1400" dirty="0">
                <a:solidFill>
                  <a:srgbClr val="7F7F7F"/>
                </a:solidFill>
                <a:latin typeface="Calibri" charset="0"/>
              </a:rPr>
              <a:t>IA</a:t>
            </a:r>
            <a:r>
              <a:rPr lang="el-GR" sz="1400" dirty="0">
                <a:solidFill>
                  <a:srgbClr val="7F7F7F"/>
                </a:solidFill>
                <a:latin typeface="Calibri" charset="0"/>
              </a:rPr>
              <a:t> </a:t>
            </a:r>
          </a:p>
          <a:p>
            <a:pPr lvl="1"/>
            <a:r>
              <a:rPr lang="en-US" sz="1400" dirty="0">
                <a:solidFill>
                  <a:srgbClr val="7F7F7F"/>
                </a:solidFill>
                <a:latin typeface="Calibri" charset="0"/>
              </a:rPr>
              <a:t> </a:t>
            </a:r>
            <a:r>
              <a:rPr lang="el-GR" sz="1400" dirty="0">
                <a:solidFill>
                  <a:srgbClr val="7F7F7F"/>
                </a:solidFill>
                <a:latin typeface="Calibri" charset="0"/>
              </a:rPr>
              <a:t>Ταξινόμηση του </a:t>
            </a:r>
            <a:r>
              <a:rPr lang="el-GR" sz="1400" dirty="0" smtClean="0">
                <a:solidFill>
                  <a:srgbClr val="7F7F7F"/>
                </a:solidFill>
                <a:latin typeface="Calibri" charset="0"/>
              </a:rPr>
              <a:t>ΤΕΚΕ</a:t>
            </a:r>
          </a:p>
          <a:p>
            <a:r>
              <a:rPr lang="el-GR" sz="1400" dirty="0">
                <a:solidFill>
                  <a:srgbClr val="7F7F7F"/>
                </a:solidFill>
                <a:latin typeface="Calibri" charset="0"/>
              </a:rPr>
              <a:t> </a:t>
            </a:r>
          </a:p>
          <a:p>
            <a:r>
              <a:rPr lang="el-GR" sz="1400" dirty="0">
                <a:solidFill>
                  <a:srgbClr val="7F7F7F"/>
                </a:solidFill>
                <a:latin typeface="Calibri" charset="0"/>
              </a:rPr>
              <a:t>Η Επιτροπή (Eurostat) διαβιβάζει στην οικονομική και δημοσιονομική επιτροπή τα πορίσματα των επισκέψεων διαλόγου και των μεθοδολογικών επισκέψεων, συμπεριλαμβανομένων τυχόν παρατηρήσεων του οικείου </a:t>
            </a:r>
            <a:r>
              <a:rPr lang="el-GR" sz="1400" dirty="0" smtClean="0">
                <a:solidFill>
                  <a:srgbClr val="7F7F7F"/>
                </a:solidFill>
                <a:latin typeface="Calibri" charset="0"/>
              </a:rPr>
              <a:t>κράτους- </a:t>
            </a:r>
            <a:r>
              <a:rPr lang="el-GR" sz="1400" dirty="0">
                <a:solidFill>
                  <a:srgbClr val="7F7F7F"/>
                </a:solidFill>
                <a:latin typeface="Calibri" charset="0"/>
              </a:rPr>
              <a:t>μέλους επί των πορισμάτων αυτών. Τα εν λόγω πορίσματα, από κοινού με τις τυχόν παρατηρήσεις του οικείου κράτους μέλους, αφού διαβιβαστούν στην οικονομική και δημοσιονομική επιτροπή </a:t>
            </a:r>
            <a:r>
              <a:rPr lang="el-GR" sz="1400" dirty="0" smtClean="0">
                <a:solidFill>
                  <a:srgbClr val="7F7F7F"/>
                </a:solidFill>
                <a:latin typeface="Calibri" charset="0"/>
              </a:rPr>
              <a:t>δημοσιεύονται </a:t>
            </a:r>
            <a:r>
              <a:rPr lang="el-GR" sz="1400" dirty="0">
                <a:solidFill>
                  <a:srgbClr val="7F7F7F"/>
                </a:solidFill>
                <a:latin typeface="Calibri" charset="0"/>
              </a:rPr>
              <a:t>(άρθρο 13 του Κανονισμού 479/</a:t>
            </a:r>
            <a:r>
              <a:rPr lang="el-GR" sz="1400" dirty="0" smtClean="0">
                <a:solidFill>
                  <a:srgbClr val="7F7F7F"/>
                </a:solidFill>
                <a:latin typeface="Calibri" charset="0"/>
              </a:rPr>
              <a:t>2009)</a:t>
            </a:r>
            <a:r>
              <a:rPr lang="el-GR" sz="1400" dirty="0">
                <a:solidFill>
                  <a:srgbClr val="7F7F7F"/>
                </a:solidFill>
                <a:latin typeface="Calibri" charset="0"/>
              </a:rPr>
              <a:t>.</a:t>
            </a:r>
          </a:p>
          <a:p>
            <a:endParaRPr lang="el-GR" sz="1400" dirty="0">
              <a:solidFill>
                <a:srgbClr val="7F7F7F"/>
              </a:solidFill>
              <a:latin typeface="Calibri" charset="0"/>
            </a:endParaRPr>
          </a:p>
          <a:p>
            <a:r>
              <a:rPr lang="en-US" sz="1100" dirty="0" err="1">
                <a:solidFill>
                  <a:srgbClr val="3366FF"/>
                </a:solidFill>
                <a:latin typeface="Calibri" charset="0"/>
              </a:rPr>
              <a:t>http://ec.europa.eu/eurostat/web/government-finance-statistics/excessive-deficit-procedure/eurostat-edp-visits-to-member-states</a:t>
            </a:r>
            <a:r>
              <a:rPr lang="el-GR" sz="1100" dirty="0">
                <a:solidFill>
                  <a:srgbClr val="3366FF"/>
                </a:solidFill>
                <a:latin typeface="Calibri" charset="0"/>
              </a:rPr>
              <a:t> </a:t>
            </a:r>
          </a:p>
        </p:txBody>
      </p:sp>
      <p:sp>
        <p:nvSpPr>
          <p:cNvPr id="57348" name="Slide Number Placeholder 3"/>
          <p:cNvSpPr>
            <a:spLocks noGrp="1"/>
          </p:cNvSpPr>
          <p:nvPr>
            <p:ph type="sldNum" sz="quarter" idx="10"/>
          </p:nvPr>
        </p:nvSpPr>
        <p:spPr bwMode="auto">
          <a:noFill/>
          <a:ln>
            <a:miter lim="800000"/>
            <a:headEnd/>
            <a:tailEnd/>
          </a:ln>
        </p:spPr>
        <p:txBody>
          <a:bodyPr/>
          <a:lstStyle/>
          <a:p>
            <a:fld id="{47010FDC-A758-43F9-B73A-D4B990DB7022}" type="slidenum">
              <a:rPr lang="en-US"/>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dirty="0" smtClean="0">
                <a:solidFill>
                  <a:srgbClr val="595959"/>
                </a:solidFill>
              </a:rPr>
              <a:t>Ο ΡΟΛΟΣ ΤΗΣ </a:t>
            </a:r>
            <a:r>
              <a:rPr lang="en-US" dirty="0" smtClean="0">
                <a:solidFill>
                  <a:srgbClr val="595959"/>
                </a:solidFill>
              </a:rPr>
              <a:t>EUROSTAT – </a:t>
            </a:r>
            <a:r>
              <a:rPr lang="el-GR" dirty="0" smtClean="0">
                <a:solidFill>
                  <a:srgbClr val="595959"/>
                </a:solidFill>
              </a:rPr>
              <a:t>ΔΥΕ</a:t>
            </a:r>
            <a:endParaRPr lang="en-US" sz="2400" dirty="0" smtClean="0">
              <a:solidFill>
                <a:srgbClr val="595959"/>
              </a:solidFill>
            </a:endParaRPr>
          </a:p>
        </p:txBody>
      </p:sp>
      <p:grpSp>
        <p:nvGrpSpPr>
          <p:cNvPr id="20" name="Group 19"/>
          <p:cNvGrpSpPr/>
          <p:nvPr/>
        </p:nvGrpSpPr>
        <p:grpSpPr>
          <a:xfrm>
            <a:off x="541338" y="1498600"/>
            <a:ext cx="3384550" cy="4273193"/>
            <a:chOff x="541338" y="1498600"/>
            <a:chExt cx="3384550" cy="4273193"/>
          </a:xfrm>
        </p:grpSpPr>
        <p:sp>
          <p:nvSpPr>
            <p:cNvPr id="3" name="TextBox 2"/>
            <p:cNvSpPr txBox="1"/>
            <p:nvPr/>
          </p:nvSpPr>
          <p:spPr>
            <a:xfrm>
              <a:off x="541338" y="1498600"/>
              <a:ext cx="3367087" cy="1016000"/>
            </a:xfrm>
            <a:prstGeom prst="rect">
              <a:avLst/>
            </a:prstGeom>
            <a:solidFill>
              <a:srgbClr val="FFCC00"/>
            </a:solidFill>
          </p:spPr>
          <p:txBody>
            <a:bodyPr>
              <a:spAutoFit/>
            </a:bodyPr>
            <a:lstStyle/>
            <a:p>
              <a:pPr algn="r"/>
              <a:r>
                <a:rPr lang="el-GR" sz="2000" b="1" dirty="0">
                  <a:solidFill>
                    <a:srgbClr val="595959"/>
                  </a:solidFill>
                  <a:latin typeface="Calibri" charset="0"/>
                </a:rPr>
                <a:t>Τροποποίηση</a:t>
              </a:r>
              <a:br>
                <a:rPr lang="el-GR" sz="2000" b="1" dirty="0">
                  <a:solidFill>
                    <a:srgbClr val="595959"/>
                  </a:solidFill>
                  <a:latin typeface="Calibri" charset="0"/>
                </a:rPr>
              </a:br>
              <a:r>
                <a:rPr lang="el-GR" sz="2000" b="1" dirty="0">
                  <a:solidFill>
                    <a:srgbClr val="595959"/>
                  </a:solidFill>
                  <a:latin typeface="Calibri" charset="0"/>
                </a:rPr>
                <a:t>του Κανονισμού 479/2009</a:t>
              </a:r>
            </a:p>
            <a:p>
              <a:pPr algn="r"/>
              <a:r>
                <a:rPr lang="el-GR" sz="2000" b="1" dirty="0">
                  <a:solidFill>
                    <a:srgbClr val="595959"/>
                  </a:solidFill>
                  <a:latin typeface="Calibri" charset="0"/>
                </a:rPr>
                <a:t>από τον Κανονισμό 679/2010</a:t>
              </a:r>
              <a:endParaRPr lang="en-US" sz="2000" b="1" dirty="0">
                <a:solidFill>
                  <a:srgbClr val="595959"/>
                </a:solidFill>
                <a:latin typeface="Calibri" charset="0"/>
                <a:cs typeface="Calibri" charset="0"/>
              </a:endParaRPr>
            </a:p>
          </p:txBody>
        </p:sp>
        <p:cxnSp>
          <p:nvCxnSpPr>
            <p:cNvPr id="7" name="Straight Connector 6"/>
            <p:cNvCxnSpPr>
              <a:cxnSpLocks noChangeShapeType="1"/>
            </p:cNvCxnSpPr>
            <p:nvPr/>
          </p:nvCxnSpPr>
          <p:spPr bwMode="auto">
            <a:xfrm flipH="1">
              <a:off x="3908425" y="1498600"/>
              <a:ext cx="17463" cy="4273193"/>
            </a:xfrm>
            <a:prstGeom prst="line">
              <a:avLst/>
            </a:prstGeom>
            <a:noFill/>
            <a:ln w="47625">
              <a:solidFill>
                <a:srgbClr val="FFCC00"/>
              </a:solidFill>
              <a:round/>
              <a:headEnd/>
              <a:tailEnd/>
            </a:ln>
            <a:effectLst>
              <a:outerShdw dist="20000" dir="5400000" rotWithShape="0">
                <a:srgbClr val="808080">
                  <a:alpha val="37999"/>
                </a:srgbClr>
              </a:outerShdw>
            </a:effectLst>
          </p:spPr>
        </p:cxnSp>
      </p:grpSp>
      <p:grpSp>
        <p:nvGrpSpPr>
          <p:cNvPr id="2" name="Group 7"/>
          <p:cNvGrpSpPr>
            <a:grpSpLocks/>
          </p:cNvGrpSpPr>
          <p:nvPr/>
        </p:nvGrpSpPr>
        <p:grpSpPr bwMode="auto">
          <a:xfrm>
            <a:off x="3765550" y="1585913"/>
            <a:ext cx="5665788" cy="338137"/>
            <a:chOff x="412101" y="2220195"/>
            <a:chExt cx="5666049" cy="338554"/>
          </a:xfrm>
        </p:grpSpPr>
        <p:sp>
          <p:nvSpPr>
            <p:cNvPr id="9" name="TextBox 8"/>
            <p:cNvSpPr txBox="1"/>
            <p:nvPr/>
          </p:nvSpPr>
          <p:spPr bwMode="auto">
            <a:xfrm>
              <a:off x="805819" y="2220195"/>
              <a:ext cx="5272331" cy="338554"/>
            </a:xfrm>
            <a:prstGeom prst="rect">
              <a:avLst/>
            </a:prstGeom>
            <a:noFill/>
          </p:spPr>
          <p:txBody>
            <a:bodyPr>
              <a:spAutoFit/>
            </a:bodyPr>
            <a:lstStyle/>
            <a:p>
              <a:r>
                <a:rPr lang="en-US" sz="1600" b="1" dirty="0" err="1">
                  <a:solidFill>
                    <a:srgbClr val="7F7F7F"/>
                  </a:solidFill>
                  <a:latin typeface="Calibri" charset="0"/>
                  <a:cs typeface="Calibri" charset="0"/>
                </a:rPr>
                <a:t>Οι</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επισκέψεις</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διαλόγου</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της</a:t>
              </a:r>
              <a:r>
                <a:rPr lang="en-US" sz="1600" b="1" dirty="0">
                  <a:solidFill>
                    <a:srgbClr val="7F7F7F"/>
                  </a:solidFill>
                  <a:latin typeface="Calibri" charset="0"/>
                  <a:cs typeface="Calibri" charset="0"/>
                </a:rPr>
                <a:t> ΔΥΕ </a:t>
              </a:r>
              <a:r>
                <a:rPr lang="en-US" sz="1600" b="1" dirty="0" err="1">
                  <a:solidFill>
                    <a:srgbClr val="7F7F7F"/>
                  </a:solidFill>
                  <a:latin typeface="Calibri" charset="0"/>
                  <a:cs typeface="Calibri" charset="0"/>
                </a:rPr>
                <a:t>παραμένουν</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ως</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έχουν</a:t>
              </a:r>
              <a:endParaRPr lang="en-US" sz="1600" b="1" dirty="0">
                <a:solidFill>
                  <a:srgbClr val="7F7F7F"/>
                </a:solidFill>
                <a:latin typeface="Calibri" charset="0"/>
                <a:cs typeface="Calibri" charset="0"/>
              </a:endParaRPr>
            </a:p>
          </p:txBody>
        </p:sp>
        <p:sp>
          <p:nvSpPr>
            <p:cNvPr id="10" name="Right Triangle 9"/>
            <p:cNvSpPr/>
            <p:nvPr/>
          </p:nvSpPr>
          <p:spPr bwMode="auto">
            <a:xfrm rot="13500000">
              <a:off x="411912" y="2221973"/>
              <a:ext cx="319482" cy="31910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 name="Group 10"/>
          <p:cNvGrpSpPr>
            <a:grpSpLocks/>
          </p:cNvGrpSpPr>
          <p:nvPr/>
        </p:nvGrpSpPr>
        <p:grpSpPr bwMode="auto">
          <a:xfrm>
            <a:off x="3765550" y="3517900"/>
            <a:ext cx="5665788" cy="1323439"/>
            <a:chOff x="412101" y="3043235"/>
            <a:chExt cx="5666049" cy="1324396"/>
          </a:xfrm>
        </p:grpSpPr>
        <p:sp>
          <p:nvSpPr>
            <p:cNvPr id="58382" name="TextBox 11"/>
            <p:cNvSpPr txBox="1">
              <a:spLocks noChangeArrowheads="1"/>
            </p:cNvSpPr>
            <p:nvPr/>
          </p:nvSpPr>
          <p:spPr bwMode="auto">
            <a:xfrm>
              <a:off x="805819" y="3043235"/>
              <a:ext cx="5272331" cy="1324396"/>
            </a:xfrm>
            <a:prstGeom prst="rect">
              <a:avLst/>
            </a:prstGeom>
            <a:noFill/>
            <a:ln w="9525">
              <a:noFill/>
              <a:miter lim="800000"/>
              <a:headEnd/>
              <a:tailEnd/>
            </a:ln>
          </p:spPr>
          <p:txBody>
            <a:bodyPr>
              <a:spAutoFit/>
            </a:bodyPr>
            <a:lstStyle/>
            <a:p>
              <a:r>
                <a:rPr lang="en-US" sz="1600" b="1" dirty="0" err="1">
                  <a:solidFill>
                    <a:srgbClr val="7F7F7F"/>
                  </a:solidFill>
                  <a:latin typeface="Calibri" charset="0"/>
                  <a:cs typeface="Calibri" charset="0"/>
                </a:rPr>
                <a:t>Διευρυμένες</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εξουσίες</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της</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Eurostat</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στις</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μεθοδολογικές</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επισκέψεις</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της</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ΔΥΕ</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η</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Eurostat</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έχει</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πρόσβαση</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σε</a:t>
              </a:r>
              <a:r>
                <a:rPr lang="en-US" sz="1600" b="1" dirty="0">
                  <a:solidFill>
                    <a:srgbClr val="7F7F7F"/>
                  </a:solidFill>
                  <a:latin typeface="Calibri" charset="0"/>
                  <a:cs typeface="Calibri" charset="0"/>
                </a:rPr>
                <a:t>:</a:t>
              </a:r>
            </a:p>
            <a:p>
              <a:pPr>
                <a:buFont typeface="Arial" charset="0"/>
                <a:buChar char="•"/>
              </a:pPr>
              <a:r>
                <a:rPr lang="el-GR" sz="1600" dirty="0">
                  <a:solidFill>
                    <a:srgbClr val="7F7F7F"/>
                  </a:solidFill>
                  <a:latin typeface="Calibri" charset="0"/>
                  <a:cs typeface="Calibri" charset="0"/>
                </a:rPr>
                <a:t> </a:t>
              </a:r>
              <a:r>
                <a:rPr lang="en-US" sz="1600" dirty="0" err="1">
                  <a:solidFill>
                    <a:srgbClr val="7F7F7F"/>
                  </a:solidFill>
                  <a:latin typeface="Calibri" charset="0"/>
                  <a:cs typeface="Calibri" charset="0"/>
                </a:rPr>
                <a:t>Λογαριασμούς</a:t>
              </a:r>
              <a:r>
                <a:rPr lang="en-US" sz="1600" dirty="0">
                  <a:solidFill>
                    <a:srgbClr val="7F7F7F"/>
                  </a:solidFill>
                  <a:latin typeface="Calibri" charset="0"/>
                  <a:cs typeface="Calibri" charset="0"/>
                </a:rPr>
                <a:t> </a:t>
              </a:r>
              <a:r>
                <a:rPr lang="en-US" sz="1600" dirty="0" err="1">
                  <a:solidFill>
                    <a:srgbClr val="7F7F7F"/>
                  </a:solidFill>
                  <a:latin typeface="Calibri" charset="0"/>
                  <a:cs typeface="Calibri" charset="0"/>
                </a:rPr>
                <a:t>φορέων</a:t>
              </a:r>
              <a:r>
                <a:rPr lang="en-US" sz="1600" dirty="0">
                  <a:solidFill>
                    <a:srgbClr val="7F7F7F"/>
                  </a:solidFill>
                  <a:latin typeface="Calibri" charset="0"/>
                  <a:cs typeface="Calibri" charset="0"/>
                </a:rPr>
                <a:t> </a:t>
              </a:r>
              <a:r>
                <a:rPr lang="en-US" sz="1600" dirty="0" err="1">
                  <a:solidFill>
                    <a:srgbClr val="7F7F7F"/>
                  </a:solidFill>
                  <a:latin typeface="Calibri" charset="0"/>
                  <a:cs typeface="Calibri" charset="0"/>
                </a:rPr>
                <a:t>της</a:t>
              </a:r>
              <a:r>
                <a:rPr lang="en-US" sz="1600" dirty="0">
                  <a:solidFill>
                    <a:srgbClr val="7F7F7F"/>
                  </a:solidFill>
                  <a:latin typeface="Calibri" charset="0"/>
                  <a:cs typeface="Calibri" charset="0"/>
                </a:rPr>
                <a:t> </a:t>
              </a:r>
              <a:r>
                <a:rPr lang="en-US" sz="1600" dirty="0" err="1">
                  <a:solidFill>
                    <a:srgbClr val="7F7F7F"/>
                  </a:solidFill>
                  <a:latin typeface="Calibri" charset="0"/>
                  <a:cs typeface="Calibri" charset="0"/>
                </a:rPr>
                <a:t>κυβέρνησης</a:t>
              </a:r>
              <a:r>
                <a:rPr lang="en-US" sz="1600" dirty="0">
                  <a:solidFill>
                    <a:srgbClr val="7F7F7F"/>
                  </a:solidFill>
                  <a:latin typeface="Calibri" charset="0"/>
                  <a:cs typeface="Calibri" charset="0"/>
                </a:rPr>
                <a:t> (</a:t>
              </a:r>
              <a:r>
                <a:rPr lang="en-US" sz="1600" dirty="0" err="1">
                  <a:solidFill>
                    <a:srgbClr val="7F7F7F"/>
                  </a:solidFill>
                  <a:latin typeface="Calibri" charset="0"/>
                  <a:cs typeface="Calibri" charset="0"/>
                </a:rPr>
                <a:t>κεντρικής</a:t>
              </a:r>
              <a:r>
                <a:rPr lang="en-US" sz="1600" dirty="0">
                  <a:solidFill>
                    <a:srgbClr val="7F7F7F"/>
                  </a:solidFill>
                  <a:latin typeface="Calibri" charset="0"/>
                  <a:cs typeface="Calibri" charset="0"/>
                </a:rPr>
                <a:t>, </a:t>
              </a:r>
              <a:r>
                <a:rPr lang="en-US" sz="1600" dirty="0" err="1">
                  <a:solidFill>
                    <a:srgbClr val="7F7F7F"/>
                  </a:solidFill>
                  <a:latin typeface="Calibri" charset="0"/>
                  <a:cs typeface="Calibri" charset="0"/>
                </a:rPr>
                <a:t>περιφερειακής</a:t>
              </a:r>
              <a:r>
                <a:rPr lang="en-US" sz="1600" dirty="0">
                  <a:solidFill>
                    <a:srgbClr val="7F7F7F"/>
                  </a:solidFill>
                  <a:latin typeface="Calibri" charset="0"/>
                  <a:cs typeface="Calibri" charset="0"/>
                </a:rPr>
                <a:t> </a:t>
              </a:r>
              <a:r>
                <a:rPr lang="en-US" sz="1600" dirty="0" err="1">
                  <a:solidFill>
                    <a:srgbClr val="7F7F7F"/>
                  </a:solidFill>
                  <a:latin typeface="Calibri" charset="0"/>
                  <a:cs typeface="Calibri" charset="0"/>
                </a:rPr>
                <a:t>και</a:t>
              </a:r>
              <a:r>
                <a:rPr lang="en-US" sz="1600" dirty="0">
                  <a:solidFill>
                    <a:srgbClr val="7F7F7F"/>
                  </a:solidFill>
                  <a:latin typeface="Calibri" charset="0"/>
                  <a:cs typeface="Calibri" charset="0"/>
                </a:rPr>
                <a:t> </a:t>
              </a:r>
              <a:r>
                <a:rPr lang="en-US" sz="1600" dirty="0" err="1">
                  <a:solidFill>
                    <a:srgbClr val="7F7F7F"/>
                  </a:solidFill>
                  <a:latin typeface="Calibri" charset="0"/>
                  <a:cs typeface="Calibri" charset="0"/>
                </a:rPr>
                <a:t>οργανισμών</a:t>
              </a:r>
              <a:r>
                <a:rPr lang="en-US" sz="1600" dirty="0">
                  <a:solidFill>
                    <a:srgbClr val="7F7F7F"/>
                  </a:solidFill>
                  <a:latin typeface="Calibri" charset="0"/>
                  <a:cs typeface="Calibri" charset="0"/>
                </a:rPr>
                <a:t> </a:t>
              </a:r>
              <a:r>
                <a:rPr lang="en-US" sz="1600" dirty="0" err="1">
                  <a:solidFill>
                    <a:srgbClr val="7F7F7F"/>
                  </a:solidFill>
                  <a:latin typeface="Calibri" charset="0"/>
                  <a:cs typeface="Calibri" charset="0"/>
                </a:rPr>
                <a:t>κοινωνικής</a:t>
              </a:r>
              <a:r>
                <a:rPr lang="en-US" sz="1600" dirty="0">
                  <a:solidFill>
                    <a:srgbClr val="7F7F7F"/>
                  </a:solidFill>
                  <a:latin typeface="Calibri" charset="0"/>
                  <a:cs typeface="Calibri" charset="0"/>
                </a:rPr>
                <a:t> </a:t>
              </a:r>
              <a:r>
                <a:rPr lang="en-US" sz="1600" dirty="0" err="1">
                  <a:solidFill>
                    <a:srgbClr val="7F7F7F"/>
                  </a:solidFill>
                  <a:latin typeface="Calibri" charset="0"/>
                  <a:cs typeface="Calibri" charset="0"/>
                </a:rPr>
                <a:t>ασφάλισης</a:t>
              </a:r>
              <a:r>
                <a:rPr lang="en-US" sz="1600" dirty="0">
                  <a:solidFill>
                    <a:srgbClr val="7F7F7F"/>
                  </a:solidFill>
                  <a:latin typeface="Calibri" charset="0"/>
                  <a:cs typeface="Calibri" charset="0"/>
                </a:rPr>
                <a:t>)</a:t>
              </a:r>
            </a:p>
            <a:p>
              <a:pPr>
                <a:buFont typeface="Arial" charset="0"/>
                <a:buChar char="•"/>
              </a:pPr>
              <a:r>
                <a:rPr lang="el-GR" sz="1600" dirty="0">
                  <a:solidFill>
                    <a:srgbClr val="7F7F7F"/>
                  </a:solidFill>
                  <a:latin typeface="Calibri" charset="0"/>
                  <a:cs typeface="Calibri" charset="0"/>
                </a:rPr>
                <a:t> </a:t>
              </a:r>
              <a:r>
                <a:rPr lang="en-US" sz="1600" dirty="0" err="1">
                  <a:solidFill>
                    <a:srgbClr val="7F7F7F"/>
                  </a:solidFill>
                  <a:latin typeface="Calibri" charset="0"/>
                  <a:cs typeface="Calibri" charset="0"/>
                </a:rPr>
                <a:t>Λεπτομερείς</a:t>
              </a:r>
              <a:r>
                <a:rPr lang="en-US" sz="1600" dirty="0">
                  <a:solidFill>
                    <a:srgbClr val="7F7F7F"/>
                  </a:solidFill>
                  <a:latin typeface="Calibri" charset="0"/>
                  <a:cs typeface="Calibri" charset="0"/>
                </a:rPr>
                <a:t> </a:t>
              </a:r>
              <a:r>
                <a:rPr lang="en-US" sz="1600" dirty="0" err="1">
                  <a:solidFill>
                    <a:srgbClr val="7F7F7F"/>
                  </a:solidFill>
                  <a:latin typeface="Calibri" charset="0"/>
                  <a:cs typeface="Calibri" charset="0"/>
                </a:rPr>
                <a:t>λογιστικές</a:t>
              </a:r>
              <a:r>
                <a:rPr lang="en-US" sz="1600" dirty="0">
                  <a:solidFill>
                    <a:srgbClr val="7F7F7F"/>
                  </a:solidFill>
                  <a:latin typeface="Calibri" charset="0"/>
                  <a:cs typeface="Calibri" charset="0"/>
                </a:rPr>
                <a:t> </a:t>
              </a:r>
              <a:r>
                <a:rPr lang="en-US" sz="1600" dirty="0" err="1">
                  <a:solidFill>
                    <a:srgbClr val="7F7F7F"/>
                  </a:solidFill>
                  <a:latin typeface="Calibri" charset="0"/>
                  <a:cs typeface="Calibri" charset="0"/>
                </a:rPr>
                <a:t>και</a:t>
              </a:r>
              <a:r>
                <a:rPr lang="en-US" sz="1600" dirty="0">
                  <a:solidFill>
                    <a:srgbClr val="7F7F7F"/>
                  </a:solidFill>
                  <a:latin typeface="Calibri" charset="0"/>
                  <a:cs typeface="Calibri" charset="0"/>
                </a:rPr>
                <a:t> </a:t>
              </a:r>
              <a:r>
                <a:rPr lang="en-US" sz="1600" dirty="0" err="1">
                  <a:solidFill>
                    <a:srgbClr val="7F7F7F"/>
                  </a:solidFill>
                  <a:latin typeface="Calibri" charset="0"/>
                  <a:cs typeface="Calibri" charset="0"/>
                </a:rPr>
                <a:t>δημοσιονομικές</a:t>
              </a:r>
              <a:r>
                <a:rPr lang="en-US" sz="1600" dirty="0">
                  <a:solidFill>
                    <a:srgbClr val="7F7F7F"/>
                  </a:solidFill>
                  <a:latin typeface="Calibri" charset="0"/>
                  <a:cs typeface="Calibri" charset="0"/>
                </a:rPr>
                <a:t> </a:t>
              </a:r>
              <a:r>
                <a:rPr lang="en-US" sz="1600" dirty="0" err="1">
                  <a:solidFill>
                    <a:srgbClr val="7F7F7F"/>
                  </a:solidFill>
                  <a:latin typeface="Calibri" charset="0"/>
                  <a:cs typeface="Calibri" charset="0"/>
                </a:rPr>
                <a:t>πληροφορίες</a:t>
              </a:r>
              <a:r>
                <a:rPr lang="en-US" sz="1600" dirty="0">
                  <a:solidFill>
                    <a:srgbClr val="7F7F7F"/>
                  </a:solidFill>
                  <a:latin typeface="Calibri" charset="0"/>
                  <a:cs typeface="Calibri" charset="0"/>
                </a:rPr>
                <a:t> </a:t>
              </a:r>
            </a:p>
          </p:txBody>
        </p:sp>
        <p:sp>
          <p:nvSpPr>
            <p:cNvPr id="13" name="Right Triangle 12"/>
            <p:cNvSpPr/>
            <p:nvPr/>
          </p:nvSpPr>
          <p:spPr bwMode="auto">
            <a:xfrm rot="13500000">
              <a:off x="412788" y="3511200"/>
              <a:ext cx="317730" cy="31910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 name="Group 13"/>
          <p:cNvGrpSpPr>
            <a:grpSpLocks/>
          </p:cNvGrpSpPr>
          <p:nvPr/>
        </p:nvGrpSpPr>
        <p:grpSpPr bwMode="auto">
          <a:xfrm>
            <a:off x="3765550" y="2230438"/>
            <a:ext cx="5665788" cy="1077912"/>
            <a:chOff x="412101" y="3034768"/>
            <a:chExt cx="5666049" cy="1077218"/>
          </a:xfrm>
        </p:grpSpPr>
        <p:sp>
          <p:nvSpPr>
            <p:cNvPr id="15" name="TextBox 14"/>
            <p:cNvSpPr txBox="1"/>
            <p:nvPr/>
          </p:nvSpPr>
          <p:spPr bwMode="auto">
            <a:xfrm>
              <a:off x="805819" y="3034768"/>
              <a:ext cx="5272331" cy="1077218"/>
            </a:xfrm>
            <a:prstGeom prst="rect">
              <a:avLst/>
            </a:prstGeom>
            <a:noFill/>
          </p:spPr>
          <p:txBody>
            <a:bodyPr>
              <a:spAutoFit/>
            </a:bodyPr>
            <a:lstStyle/>
            <a:p>
              <a:r>
                <a:rPr lang="en-US" sz="1600" b="1" dirty="0" err="1">
                  <a:solidFill>
                    <a:srgbClr val="7F7F7F"/>
                  </a:solidFill>
                  <a:latin typeface="Calibri" charset="0"/>
                  <a:cs typeface="Calibri" charset="0"/>
                </a:rPr>
                <a:t>Εισαγωγή</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μεθοδολογικών</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επισκέψεων</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για</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τη</a:t>
              </a:r>
              <a:r>
                <a:rPr lang="en-US" sz="1600" b="1" dirty="0">
                  <a:solidFill>
                    <a:srgbClr val="7F7F7F"/>
                  </a:solidFill>
                  <a:latin typeface="Calibri" charset="0"/>
                  <a:cs typeface="Calibri" charset="0"/>
                </a:rPr>
                <a:t> ΔΥΕ </a:t>
              </a:r>
              <a:r>
                <a:rPr lang="en-US" sz="1600" b="1" dirty="0" err="1">
                  <a:solidFill>
                    <a:srgbClr val="7F7F7F"/>
                  </a:solidFill>
                  <a:latin typeface="Calibri" charset="0"/>
                  <a:cs typeface="Calibri" charset="0"/>
                </a:rPr>
                <a:t>σε</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εξαιρετικές</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περιπτώσεις</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όπου</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έχουν</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εντοπιστεί</a:t>
              </a:r>
              <a:r>
                <a:rPr lang="en-US" sz="1600" b="1" dirty="0">
                  <a:solidFill>
                    <a:srgbClr val="7F7F7F"/>
                  </a:solidFill>
                  <a:latin typeface="Calibri" charset="0"/>
                  <a:cs typeface="Calibri" charset="0"/>
                </a:rPr>
                <a:t> </a:t>
              </a:r>
              <a:r>
                <a:rPr lang="el-GR" sz="1600" b="1" dirty="0">
                  <a:solidFill>
                    <a:srgbClr val="7F7F7F"/>
                  </a:solidFill>
                  <a:latin typeface="Calibri" charset="0"/>
                  <a:cs typeface="Calibri" charset="0"/>
                </a:rPr>
                <a:t/>
              </a:r>
              <a:br>
                <a:rPr lang="el-GR" sz="1600" b="1" dirty="0">
                  <a:solidFill>
                    <a:srgbClr val="7F7F7F"/>
                  </a:solidFill>
                  <a:latin typeface="Calibri" charset="0"/>
                  <a:cs typeface="Calibri" charset="0"/>
                </a:rPr>
              </a:br>
              <a:r>
                <a:rPr lang="en-US" sz="1600" b="1" dirty="0" err="1">
                  <a:solidFill>
                    <a:srgbClr val="7F7F7F"/>
                  </a:solidFill>
                  <a:latin typeface="Calibri" charset="0"/>
                  <a:cs typeface="Calibri" charset="0"/>
                </a:rPr>
                <a:t>σημαντικοί</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κίνδυνοι</a:t>
              </a:r>
              <a:r>
                <a:rPr lang="en-US" sz="1600" b="1" dirty="0">
                  <a:solidFill>
                    <a:srgbClr val="7F7F7F"/>
                  </a:solidFill>
                  <a:latin typeface="Calibri" charset="0"/>
                  <a:cs typeface="Calibri" charset="0"/>
                </a:rPr>
                <a:t> ή </a:t>
              </a:r>
              <a:r>
                <a:rPr lang="en-US" sz="1600" b="1" dirty="0" err="1">
                  <a:solidFill>
                    <a:srgbClr val="7F7F7F"/>
                  </a:solidFill>
                  <a:latin typeface="Calibri" charset="0"/>
                  <a:cs typeface="Calibri" charset="0"/>
                </a:rPr>
                <a:t>προβλήματα</a:t>
              </a:r>
              <a:r>
                <a:rPr lang="en-US" sz="1600" b="1" dirty="0">
                  <a:solidFill>
                    <a:srgbClr val="7F7F7F"/>
                  </a:solidFill>
                  <a:latin typeface="Calibri" charset="0"/>
                  <a:cs typeface="Calibri" charset="0"/>
                </a:rPr>
                <a:t> </a:t>
              </a:r>
              <a:r>
                <a:rPr lang="el-GR" sz="1600" b="1" dirty="0">
                  <a:solidFill>
                    <a:srgbClr val="7F7F7F"/>
                  </a:solidFill>
                  <a:latin typeface="Calibri" charset="0"/>
                  <a:cs typeface="Calibri" charset="0"/>
                </a:rPr>
                <a:t>με </a:t>
              </a:r>
              <a:r>
                <a:rPr lang="en-US" sz="1600" b="1" dirty="0" err="1">
                  <a:solidFill>
                    <a:srgbClr val="7F7F7F"/>
                  </a:solidFill>
                  <a:latin typeface="Calibri" charset="0"/>
                  <a:cs typeface="Calibri" charset="0"/>
                </a:rPr>
                <a:t>την</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ποιότητα</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των</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στοιχείων</a:t>
              </a:r>
              <a:endParaRPr lang="en-US" sz="1600" b="1" dirty="0">
                <a:solidFill>
                  <a:srgbClr val="7F7F7F"/>
                </a:solidFill>
                <a:latin typeface="Calibri" charset="0"/>
                <a:cs typeface="Calibri" charset="0"/>
              </a:endParaRPr>
            </a:p>
          </p:txBody>
        </p:sp>
        <p:sp>
          <p:nvSpPr>
            <p:cNvPr id="16" name="Right Triangle 15"/>
            <p:cNvSpPr/>
            <p:nvPr/>
          </p:nvSpPr>
          <p:spPr bwMode="auto">
            <a:xfrm rot="13500000">
              <a:off x="412211" y="3390029"/>
              <a:ext cx="318882" cy="31910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 name="Group 16"/>
          <p:cNvGrpSpPr>
            <a:grpSpLocks/>
          </p:cNvGrpSpPr>
          <p:nvPr/>
        </p:nvGrpSpPr>
        <p:grpSpPr bwMode="auto">
          <a:xfrm>
            <a:off x="3765550" y="5100638"/>
            <a:ext cx="5665788" cy="830262"/>
            <a:chOff x="412101" y="3616858"/>
            <a:chExt cx="5666049" cy="830997"/>
          </a:xfrm>
        </p:grpSpPr>
        <p:sp>
          <p:nvSpPr>
            <p:cNvPr id="18" name="TextBox 17"/>
            <p:cNvSpPr txBox="1"/>
            <p:nvPr/>
          </p:nvSpPr>
          <p:spPr bwMode="auto">
            <a:xfrm>
              <a:off x="805819" y="3616858"/>
              <a:ext cx="5272331" cy="830997"/>
            </a:xfrm>
            <a:prstGeom prst="rect">
              <a:avLst/>
            </a:prstGeom>
            <a:noFill/>
          </p:spPr>
          <p:txBody>
            <a:bodyPr>
              <a:spAutoFit/>
            </a:bodyPr>
            <a:lstStyle/>
            <a:p>
              <a:r>
                <a:rPr lang="en-US" sz="1600" b="1" dirty="0" err="1">
                  <a:solidFill>
                    <a:srgbClr val="7F7F7F"/>
                  </a:solidFill>
                  <a:latin typeface="Calibri" charset="0"/>
                  <a:cs typeface="Calibri" charset="0"/>
                </a:rPr>
                <a:t>Διευρυμένη</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εξουσία</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των</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Στατιστικών</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Υπηρεσιών</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έχουν</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πρόσβαση</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σε</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όλες</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τις</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σχετικές</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πληροφορίες</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που</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χρειάζονται</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για</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την</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άσκηση</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των</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καθηκόντων</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τους</a:t>
              </a:r>
              <a:endParaRPr lang="en-US" sz="1600" b="1" dirty="0">
                <a:solidFill>
                  <a:srgbClr val="7F7F7F"/>
                </a:solidFill>
                <a:latin typeface="Calibri" charset="0"/>
                <a:cs typeface="Calibri" charset="0"/>
              </a:endParaRPr>
            </a:p>
          </p:txBody>
        </p:sp>
        <p:sp>
          <p:nvSpPr>
            <p:cNvPr id="19" name="Right Triangle 18"/>
            <p:cNvSpPr/>
            <p:nvPr/>
          </p:nvSpPr>
          <p:spPr bwMode="auto">
            <a:xfrm rot="13500000">
              <a:off x="412762" y="3903789"/>
              <a:ext cx="317781" cy="31910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58377" name="Slide Number Placeholder 16"/>
          <p:cNvSpPr>
            <a:spLocks noGrp="1"/>
          </p:cNvSpPr>
          <p:nvPr>
            <p:ph type="sldNum" sz="quarter" idx="10"/>
          </p:nvPr>
        </p:nvSpPr>
        <p:spPr bwMode="auto">
          <a:noFill/>
          <a:ln>
            <a:miter lim="800000"/>
            <a:headEnd/>
            <a:tailEnd/>
          </a:ln>
        </p:spPr>
        <p:txBody>
          <a:bodyPr/>
          <a:lstStyle/>
          <a:p>
            <a:fld id="{3D8EB92F-0504-4489-9A1B-70B5D9EC4808}" type="slidenum">
              <a:rPr lang="en-US"/>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dirty="0" smtClean="0">
                <a:solidFill>
                  <a:srgbClr val="595959"/>
                </a:solidFill>
              </a:rPr>
              <a:t>Ο ΡΟΛΟΣ ΤΗΣ </a:t>
            </a:r>
            <a:r>
              <a:rPr lang="en-US" dirty="0" smtClean="0">
                <a:solidFill>
                  <a:srgbClr val="595959"/>
                </a:solidFill>
              </a:rPr>
              <a:t>EUROSTAT</a:t>
            </a:r>
            <a:endParaRPr lang="en-US" sz="2400" dirty="0" smtClean="0">
              <a:solidFill>
                <a:srgbClr val="595959"/>
              </a:solidFill>
            </a:endParaRPr>
          </a:p>
        </p:txBody>
      </p:sp>
      <p:sp>
        <p:nvSpPr>
          <p:cNvPr id="3" name="TextBox 2"/>
          <p:cNvSpPr txBox="1"/>
          <p:nvPr/>
        </p:nvSpPr>
        <p:spPr>
          <a:xfrm>
            <a:off x="691092" y="1630361"/>
            <a:ext cx="8385176" cy="369332"/>
          </a:xfrm>
          <a:prstGeom prst="rect">
            <a:avLst/>
          </a:prstGeom>
          <a:noFill/>
        </p:spPr>
        <p:txBody>
          <a:bodyPr wrap="square">
            <a:spAutoFit/>
          </a:bodyPr>
          <a:lstStyle/>
          <a:p>
            <a:r>
              <a:rPr lang="el-GR" b="1" dirty="0">
                <a:solidFill>
                  <a:srgbClr val="7F7F7F"/>
                </a:solidFill>
                <a:latin typeface="Calibri" charset="0"/>
              </a:rPr>
              <a:t>Η Στατιστική </a:t>
            </a:r>
            <a:r>
              <a:rPr lang="el-GR" b="1" dirty="0" smtClean="0">
                <a:solidFill>
                  <a:srgbClr val="7F7F7F"/>
                </a:solidFill>
                <a:latin typeface="Calibri" charset="0"/>
              </a:rPr>
              <a:t>Αρχή</a:t>
            </a:r>
            <a:r>
              <a:rPr lang="en-US" b="1" dirty="0" smtClean="0">
                <a:solidFill>
                  <a:srgbClr val="7F7F7F"/>
                </a:solidFill>
                <a:latin typeface="Calibri" charset="0"/>
              </a:rPr>
              <a:t> </a:t>
            </a:r>
            <a:r>
              <a:rPr lang="el-GR" dirty="0" smtClean="0">
                <a:solidFill>
                  <a:srgbClr val="7F7F7F"/>
                </a:solidFill>
                <a:latin typeface="Calibri" charset="0"/>
              </a:rPr>
              <a:t>βάσει του άρθρου 10, παράγραφος 1 του Κανονισμού 479/2009 </a:t>
            </a:r>
            <a:endParaRPr lang="en-US" dirty="0" smtClean="0">
              <a:solidFill>
                <a:srgbClr val="7F7F7F"/>
              </a:solidFill>
              <a:latin typeface="Calibri" charset="0"/>
            </a:endParaRPr>
          </a:p>
        </p:txBody>
      </p:sp>
      <p:sp>
        <p:nvSpPr>
          <p:cNvPr id="59396" name="Slide Number Placeholder 3"/>
          <p:cNvSpPr>
            <a:spLocks noGrp="1"/>
          </p:cNvSpPr>
          <p:nvPr>
            <p:ph type="sldNum" sz="quarter" idx="10"/>
          </p:nvPr>
        </p:nvSpPr>
        <p:spPr bwMode="auto">
          <a:noFill/>
          <a:ln>
            <a:miter lim="800000"/>
            <a:headEnd/>
            <a:tailEnd/>
          </a:ln>
        </p:spPr>
        <p:txBody>
          <a:bodyPr/>
          <a:lstStyle/>
          <a:p>
            <a:fld id="{C877C0E8-08A7-4B0F-A0AD-42336732609A}" type="slidenum">
              <a:rPr lang="en-US"/>
              <a:pPr/>
              <a:t>49</a:t>
            </a:fld>
            <a:endParaRPr lang="en-US" dirty="0"/>
          </a:p>
        </p:txBody>
      </p:sp>
      <p:sp>
        <p:nvSpPr>
          <p:cNvPr id="8" name="TextBox 7"/>
          <p:cNvSpPr txBox="1"/>
          <p:nvPr/>
        </p:nvSpPr>
        <p:spPr>
          <a:xfrm>
            <a:off x="558803" y="5782736"/>
            <a:ext cx="7294241" cy="523220"/>
          </a:xfrm>
          <a:prstGeom prst="rect">
            <a:avLst/>
          </a:prstGeom>
          <a:noFill/>
        </p:spPr>
        <p:txBody>
          <a:bodyPr wrap="none" rtlCol="0">
            <a:spAutoFit/>
          </a:bodyPr>
          <a:lstStyle/>
          <a:p>
            <a:r>
              <a:rPr lang="en-US" sz="1600" dirty="0" err="1" smtClean="0">
                <a:solidFill>
                  <a:srgbClr val="595959"/>
                </a:solidFill>
                <a:latin typeface="Calibri"/>
                <a:cs typeface="Calibri"/>
              </a:rPr>
              <a:t>Οι</a:t>
            </a:r>
            <a:r>
              <a:rPr lang="en-US" sz="1600" dirty="0" smtClean="0">
                <a:solidFill>
                  <a:srgbClr val="595959"/>
                </a:solidFill>
                <a:latin typeface="Calibri"/>
                <a:cs typeface="Calibri"/>
              </a:rPr>
              <a:t> </a:t>
            </a:r>
            <a:r>
              <a:rPr lang="en-US" sz="1600" dirty="0" err="1" smtClean="0">
                <a:solidFill>
                  <a:srgbClr val="595959"/>
                </a:solidFill>
                <a:latin typeface="Calibri"/>
                <a:cs typeface="Calibri"/>
              </a:rPr>
              <a:t>απαντήσεις</a:t>
            </a:r>
            <a:r>
              <a:rPr lang="en-US" sz="1600" dirty="0" smtClean="0">
                <a:solidFill>
                  <a:srgbClr val="595959"/>
                </a:solidFill>
                <a:latin typeface="Calibri"/>
                <a:cs typeface="Calibri"/>
              </a:rPr>
              <a:t> </a:t>
            </a:r>
            <a:r>
              <a:rPr lang="en-US" sz="1600" dirty="0" err="1" smtClean="0">
                <a:solidFill>
                  <a:srgbClr val="595959"/>
                </a:solidFill>
                <a:latin typeface="Calibri"/>
                <a:cs typeface="Calibri"/>
              </a:rPr>
              <a:t>της</a:t>
            </a:r>
            <a:r>
              <a:rPr lang="en-US" sz="1600" dirty="0" smtClean="0">
                <a:solidFill>
                  <a:srgbClr val="595959"/>
                </a:solidFill>
                <a:latin typeface="Calibri"/>
                <a:cs typeface="Calibri"/>
              </a:rPr>
              <a:t> </a:t>
            </a:r>
            <a:r>
              <a:rPr lang="en-US" sz="1600" dirty="0" err="1" smtClean="0">
                <a:solidFill>
                  <a:srgbClr val="595959"/>
                </a:solidFill>
                <a:latin typeface="Calibri"/>
                <a:cs typeface="Calibri"/>
              </a:rPr>
              <a:t>Eurostat</a:t>
            </a:r>
            <a:r>
              <a:rPr lang="en-US" sz="1600" dirty="0" smtClean="0">
                <a:solidFill>
                  <a:srgbClr val="595959"/>
                </a:solidFill>
                <a:latin typeface="Calibri"/>
                <a:cs typeface="Calibri"/>
              </a:rPr>
              <a:t> </a:t>
            </a:r>
            <a:r>
              <a:rPr lang="en-US" sz="1600" dirty="0" err="1" smtClean="0">
                <a:solidFill>
                  <a:srgbClr val="595959"/>
                </a:solidFill>
                <a:latin typeface="Calibri"/>
                <a:cs typeface="Calibri"/>
              </a:rPr>
              <a:t>προς</a:t>
            </a:r>
            <a:r>
              <a:rPr lang="en-US" sz="1600" dirty="0" smtClean="0">
                <a:solidFill>
                  <a:srgbClr val="595959"/>
                </a:solidFill>
                <a:latin typeface="Calibri"/>
                <a:cs typeface="Calibri"/>
              </a:rPr>
              <a:t> </a:t>
            </a:r>
            <a:r>
              <a:rPr lang="en-US" sz="1600" dirty="0" err="1" smtClean="0">
                <a:solidFill>
                  <a:srgbClr val="595959"/>
                </a:solidFill>
                <a:latin typeface="Calibri"/>
                <a:cs typeface="Calibri"/>
              </a:rPr>
              <a:t>τις</a:t>
            </a:r>
            <a:r>
              <a:rPr lang="en-US" sz="1600" dirty="0" smtClean="0">
                <a:solidFill>
                  <a:srgbClr val="595959"/>
                </a:solidFill>
                <a:latin typeface="Calibri"/>
                <a:cs typeface="Calibri"/>
              </a:rPr>
              <a:t> </a:t>
            </a:r>
            <a:r>
              <a:rPr lang="en-US" sz="1600" dirty="0" err="1" smtClean="0">
                <a:solidFill>
                  <a:srgbClr val="595959"/>
                </a:solidFill>
                <a:latin typeface="Calibri"/>
                <a:cs typeface="Calibri"/>
              </a:rPr>
              <a:t>Στατιστικές</a:t>
            </a:r>
            <a:r>
              <a:rPr lang="en-US" sz="1600" dirty="0" smtClean="0">
                <a:solidFill>
                  <a:srgbClr val="595959"/>
                </a:solidFill>
                <a:latin typeface="Calibri"/>
                <a:cs typeface="Calibri"/>
              </a:rPr>
              <a:t> </a:t>
            </a:r>
            <a:r>
              <a:rPr lang="en-US" sz="1600" dirty="0" err="1" smtClean="0">
                <a:solidFill>
                  <a:srgbClr val="595959"/>
                </a:solidFill>
                <a:latin typeface="Calibri"/>
                <a:cs typeface="Calibri"/>
              </a:rPr>
              <a:t>Αρχές</a:t>
            </a:r>
            <a:r>
              <a:rPr lang="en-US" sz="1600" dirty="0" smtClean="0">
                <a:solidFill>
                  <a:srgbClr val="595959"/>
                </a:solidFill>
                <a:latin typeface="Calibri"/>
                <a:cs typeface="Calibri"/>
              </a:rPr>
              <a:t> </a:t>
            </a:r>
            <a:r>
              <a:rPr lang="en-US" sz="1600" dirty="0" err="1" smtClean="0">
                <a:solidFill>
                  <a:srgbClr val="595959"/>
                </a:solidFill>
                <a:latin typeface="Calibri"/>
                <a:cs typeface="Calibri"/>
              </a:rPr>
              <a:t>δημοσιεύονται</a:t>
            </a:r>
            <a:r>
              <a:rPr lang="en-US" sz="1600" dirty="0" smtClean="0">
                <a:solidFill>
                  <a:srgbClr val="595959"/>
                </a:solidFill>
                <a:latin typeface="Calibri"/>
                <a:cs typeface="Calibri"/>
              </a:rPr>
              <a:t> </a:t>
            </a:r>
            <a:r>
              <a:rPr lang="en-US" sz="1600" dirty="0" err="1" smtClean="0">
                <a:solidFill>
                  <a:srgbClr val="595959"/>
                </a:solidFill>
                <a:latin typeface="Calibri"/>
                <a:cs typeface="Calibri"/>
              </a:rPr>
              <a:t>στο</a:t>
            </a:r>
            <a:r>
              <a:rPr lang="en-US" sz="1600" dirty="0" smtClean="0">
                <a:solidFill>
                  <a:srgbClr val="595959"/>
                </a:solidFill>
                <a:latin typeface="Calibri"/>
                <a:cs typeface="Calibri"/>
              </a:rPr>
              <a:t> </a:t>
            </a:r>
            <a:r>
              <a:rPr lang="en-US" sz="1600" dirty="0" err="1" smtClean="0">
                <a:solidFill>
                  <a:srgbClr val="595959"/>
                </a:solidFill>
                <a:latin typeface="Calibri"/>
                <a:cs typeface="Calibri"/>
              </a:rPr>
              <a:t>διαδίκτυο</a:t>
            </a:r>
            <a:r>
              <a:rPr lang="en-US" sz="1600" dirty="0" smtClean="0">
                <a:solidFill>
                  <a:srgbClr val="595959"/>
                </a:solidFill>
                <a:latin typeface="Calibri"/>
                <a:cs typeface="Calibri"/>
              </a:rPr>
              <a:t>:</a:t>
            </a:r>
          </a:p>
          <a:p>
            <a:r>
              <a:rPr lang="en-US" sz="1100" dirty="0" err="1" smtClean="0">
                <a:solidFill>
                  <a:srgbClr val="3366FF"/>
                </a:solidFill>
                <a:latin typeface="Calibri"/>
                <a:cs typeface="Calibri"/>
              </a:rPr>
              <a:t>http://ec.europa.eu/eurostat/web/government-finance-statistics/methodology/advice-to-member-states</a:t>
            </a:r>
            <a:endParaRPr lang="en-US" sz="1100" dirty="0" smtClean="0">
              <a:solidFill>
                <a:srgbClr val="3366FF"/>
              </a:solidFill>
              <a:latin typeface="Calibri"/>
              <a:cs typeface="Calibri"/>
            </a:endParaRPr>
          </a:p>
        </p:txBody>
      </p:sp>
      <p:grpSp>
        <p:nvGrpSpPr>
          <p:cNvPr id="11" name="Group 10"/>
          <p:cNvGrpSpPr/>
          <p:nvPr/>
        </p:nvGrpSpPr>
        <p:grpSpPr>
          <a:xfrm>
            <a:off x="691092" y="2332589"/>
            <a:ext cx="7732494" cy="3382411"/>
            <a:chOff x="691092" y="2332589"/>
            <a:chExt cx="7732494" cy="3382411"/>
          </a:xfrm>
        </p:grpSpPr>
        <p:grpSp>
          <p:nvGrpSpPr>
            <p:cNvPr id="10" name="Group 9"/>
            <p:cNvGrpSpPr/>
            <p:nvPr/>
          </p:nvGrpSpPr>
          <p:grpSpPr>
            <a:xfrm>
              <a:off x="3158434" y="2332589"/>
              <a:ext cx="5265152" cy="3382411"/>
              <a:chOff x="569913" y="2806819"/>
              <a:chExt cx="4712475" cy="3027364"/>
            </a:xfrm>
          </p:grpSpPr>
          <p:pic>
            <p:nvPicPr>
              <p:cNvPr id="16386" name="Picture 2"/>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569913" y="3125230"/>
                <a:ext cx="1877582" cy="1864402"/>
              </a:xfrm>
              <a:prstGeom prst="rect">
                <a:avLst/>
              </a:prstGeom>
              <a:noFill/>
              <a:ln w="9525">
                <a:noFill/>
                <a:miter lim="800000"/>
                <a:headEnd/>
                <a:tailEnd/>
              </a:ln>
              <a:effectLst/>
            </p:spPr>
          </p:pic>
          <p:pic>
            <p:nvPicPr>
              <p:cNvPr id="16388" name="Picture 4"/>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592299" y="3434185"/>
                <a:ext cx="3945678" cy="2399998"/>
              </a:xfrm>
              <a:prstGeom prst="rect">
                <a:avLst/>
              </a:prstGeom>
              <a:noFill/>
              <a:ln w="9525">
                <a:noFill/>
                <a:miter lim="800000"/>
                <a:headEnd/>
                <a:tailEnd/>
              </a:ln>
              <a:effectLst/>
            </p:spPr>
          </p:pic>
          <p:pic>
            <p:nvPicPr>
              <p:cNvPr id="16387" name="Picture 3"/>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2630767" y="2806819"/>
                <a:ext cx="2651621" cy="2447927"/>
              </a:xfrm>
              <a:prstGeom prst="rect">
                <a:avLst/>
              </a:prstGeom>
              <a:noFill/>
              <a:ln w="9525">
                <a:noFill/>
                <a:miter lim="800000"/>
                <a:headEnd/>
                <a:tailEnd/>
              </a:ln>
              <a:effectLst>
                <a:outerShdw blurRad="95250" dist="38100" dir="2700000" sx="102000" sy="102000" algn="tl" rotWithShape="0">
                  <a:srgbClr val="000000">
                    <a:alpha val="36000"/>
                  </a:srgbClr>
                </a:outerShdw>
              </a:effectLst>
            </p:spPr>
          </p:pic>
        </p:grpSp>
        <p:sp>
          <p:nvSpPr>
            <p:cNvPr id="9" name="TextBox 8"/>
            <p:cNvSpPr txBox="1"/>
            <p:nvPr/>
          </p:nvSpPr>
          <p:spPr>
            <a:xfrm>
              <a:off x="691092" y="2332589"/>
              <a:ext cx="2467342" cy="1827423"/>
            </a:xfrm>
            <a:prstGeom prst="rect">
              <a:avLst/>
            </a:prstGeom>
            <a:noFill/>
          </p:spPr>
          <p:txBody>
            <a:bodyPr wrap="none" rtlCol="0">
              <a:spAutoFit/>
            </a:bodyPr>
            <a:lstStyle/>
            <a:p>
              <a:pPr>
                <a:lnSpc>
                  <a:spcPts val="2580"/>
                </a:lnSpc>
              </a:pPr>
              <a:r>
                <a:rPr lang="en-US" sz="2300" dirty="0" err="1" smtClean="0">
                  <a:solidFill>
                    <a:schemeClr val="tx1">
                      <a:lumMod val="50000"/>
                      <a:lumOff val="50000"/>
                    </a:schemeClr>
                  </a:solidFill>
                  <a:latin typeface="Calibri"/>
                  <a:cs typeface="Calibri"/>
                </a:rPr>
                <a:t>μπορεί</a:t>
              </a:r>
              <a:r>
                <a:rPr lang="en-US" sz="2300" dirty="0" smtClean="0">
                  <a:solidFill>
                    <a:schemeClr val="tx1">
                      <a:lumMod val="50000"/>
                      <a:lumOff val="50000"/>
                    </a:schemeClr>
                  </a:solidFill>
                  <a:latin typeface="Calibri"/>
                  <a:cs typeface="Calibri"/>
                </a:rPr>
                <a:t> </a:t>
              </a:r>
              <a:r>
                <a:rPr lang="en-US" sz="2300" dirty="0" err="1" smtClean="0">
                  <a:solidFill>
                    <a:schemeClr val="tx1">
                      <a:lumMod val="50000"/>
                      <a:lumOff val="50000"/>
                    </a:schemeClr>
                  </a:solidFill>
                  <a:latin typeface="Calibri"/>
                  <a:cs typeface="Calibri"/>
                </a:rPr>
                <a:t>να</a:t>
              </a:r>
              <a:r>
                <a:rPr lang="en-US" sz="2300" dirty="0" smtClean="0">
                  <a:solidFill>
                    <a:schemeClr val="tx1">
                      <a:lumMod val="50000"/>
                      <a:lumOff val="50000"/>
                    </a:schemeClr>
                  </a:solidFill>
                  <a:latin typeface="Calibri"/>
                  <a:cs typeface="Calibri"/>
                </a:rPr>
                <a:t> </a:t>
              </a:r>
              <a:r>
                <a:rPr lang="en-US" sz="2300" dirty="0" err="1" smtClean="0">
                  <a:solidFill>
                    <a:schemeClr val="tx1">
                      <a:lumMod val="50000"/>
                      <a:lumOff val="50000"/>
                    </a:schemeClr>
                  </a:solidFill>
                  <a:latin typeface="Calibri"/>
                  <a:cs typeface="Calibri"/>
                </a:rPr>
                <a:t>ζητήσει</a:t>
              </a:r>
              <a:r>
                <a:rPr lang="en-US" sz="2300" dirty="0" smtClean="0">
                  <a:solidFill>
                    <a:schemeClr val="tx1">
                      <a:lumMod val="50000"/>
                      <a:lumOff val="50000"/>
                    </a:schemeClr>
                  </a:solidFill>
                  <a:latin typeface="Calibri"/>
                  <a:cs typeface="Calibri"/>
                </a:rPr>
                <a:t> </a:t>
              </a:r>
              <a:br>
                <a:rPr lang="en-US" sz="2300" dirty="0" smtClean="0">
                  <a:solidFill>
                    <a:schemeClr val="tx1">
                      <a:lumMod val="50000"/>
                      <a:lumOff val="50000"/>
                    </a:schemeClr>
                  </a:solidFill>
                  <a:latin typeface="Calibri"/>
                  <a:cs typeface="Calibri"/>
                </a:rPr>
              </a:br>
              <a:r>
                <a:rPr lang="en-US" sz="2300" b="1" dirty="0" err="1" smtClean="0">
                  <a:solidFill>
                    <a:schemeClr val="tx1">
                      <a:lumMod val="50000"/>
                      <a:lumOff val="50000"/>
                    </a:schemeClr>
                  </a:solidFill>
                  <a:latin typeface="Calibri"/>
                  <a:cs typeface="Calibri"/>
                </a:rPr>
                <a:t>μεθοδολογικές</a:t>
              </a:r>
              <a:r>
                <a:rPr lang="en-US" sz="2300" b="1" dirty="0" smtClean="0">
                  <a:solidFill>
                    <a:schemeClr val="tx1">
                      <a:lumMod val="50000"/>
                      <a:lumOff val="50000"/>
                    </a:schemeClr>
                  </a:solidFill>
                  <a:latin typeface="Calibri"/>
                  <a:cs typeface="Calibri"/>
                </a:rPr>
                <a:t> </a:t>
              </a:r>
              <a:br>
                <a:rPr lang="en-US" sz="2300" b="1" dirty="0" smtClean="0">
                  <a:solidFill>
                    <a:schemeClr val="tx1">
                      <a:lumMod val="50000"/>
                      <a:lumOff val="50000"/>
                    </a:schemeClr>
                  </a:solidFill>
                  <a:latin typeface="Calibri"/>
                  <a:cs typeface="Calibri"/>
                </a:rPr>
              </a:br>
              <a:r>
                <a:rPr lang="en-US" sz="2300" b="1" dirty="0" err="1" smtClean="0">
                  <a:solidFill>
                    <a:schemeClr val="tx1">
                      <a:lumMod val="50000"/>
                      <a:lumOff val="50000"/>
                    </a:schemeClr>
                  </a:solidFill>
                  <a:latin typeface="Calibri"/>
                  <a:cs typeface="Calibri"/>
                </a:rPr>
                <a:t>διευκρινίσεις</a:t>
              </a:r>
              <a:r>
                <a:rPr lang="en-US" sz="2300" b="1" dirty="0" smtClean="0">
                  <a:solidFill>
                    <a:schemeClr val="tx1">
                      <a:lumMod val="50000"/>
                      <a:lumOff val="50000"/>
                    </a:schemeClr>
                  </a:solidFill>
                  <a:latin typeface="Calibri"/>
                  <a:cs typeface="Calibri"/>
                </a:rPr>
                <a:t> </a:t>
              </a:r>
            </a:p>
            <a:p>
              <a:pPr>
                <a:lnSpc>
                  <a:spcPts val="2580"/>
                </a:lnSpc>
              </a:pPr>
              <a:r>
                <a:rPr lang="en-US" sz="2300" b="1" dirty="0" err="1" smtClean="0">
                  <a:solidFill>
                    <a:schemeClr val="tx1">
                      <a:lumMod val="50000"/>
                      <a:lumOff val="50000"/>
                    </a:schemeClr>
                  </a:solidFill>
                  <a:latin typeface="Calibri"/>
                  <a:cs typeface="Calibri"/>
                </a:rPr>
                <a:t>μέσω</a:t>
              </a:r>
              <a:r>
                <a:rPr lang="en-US" sz="2300" b="1" dirty="0" smtClean="0">
                  <a:solidFill>
                    <a:schemeClr val="tx1">
                      <a:lumMod val="50000"/>
                      <a:lumOff val="50000"/>
                    </a:schemeClr>
                  </a:solidFill>
                  <a:latin typeface="Calibri"/>
                  <a:cs typeface="Calibri"/>
                </a:rPr>
                <a:t> </a:t>
              </a:r>
              <a:r>
                <a:rPr lang="en-US" sz="2300" b="1" dirty="0" err="1" smtClean="0">
                  <a:solidFill>
                    <a:schemeClr val="tx1">
                      <a:lumMod val="50000"/>
                      <a:lumOff val="50000"/>
                    </a:schemeClr>
                  </a:solidFill>
                  <a:latin typeface="Calibri"/>
                  <a:cs typeface="Calibri"/>
                </a:rPr>
                <a:t>έγγραφης</a:t>
              </a:r>
              <a:r>
                <a:rPr lang="en-US" sz="2300" b="1" dirty="0" smtClean="0">
                  <a:solidFill>
                    <a:schemeClr val="tx1">
                      <a:lumMod val="50000"/>
                      <a:lumOff val="50000"/>
                    </a:schemeClr>
                  </a:solidFill>
                  <a:latin typeface="Calibri"/>
                  <a:cs typeface="Calibri"/>
                </a:rPr>
                <a:t> </a:t>
              </a:r>
              <a:br>
                <a:rPr lang="en-US" sz="2300" b="1" dirty="0" smtClean="0">
                  <a:solidFill>
                    <a:schemeClr val="tx1">
                      <a:lumMod val="50000"/>
                      <a:lumOff val="50000"/>
                    </a:schemeClr>
                  </a:solidFill>
                  <a:latin typeface="Calibri"/>
                  <a:cs typeface="Calibri"/>
                </a:rPr>
              </a:br>
              <a:r>
                <a:rPr lang="en-US" sz="2300" b="1" dirty="0" err="1" smtClean="0">
                  <a:solidFill>
                    <a:schemeClr val="tx1">
                      <a:lumMod val="50000"/>
                      <a:lumOff val="50000"/>
                    </a:schemeClr>
                  </a:solidFill>
                  <a:latin typeface="Calibri"/>
                  <a:cs typeface="Calibri"/>
                </a:rPr>
                <a:t>διαδικασίας</a:t>
              </a:r>
              <a:r>
                <a:rPr lang="en-US" sz="2300" b="1" dirty="0" smtClean="0">
                  <a:solidFill>
                    <a:schemeClr val="tx1">
                      <a:lumMod val="50000"/>
                      <a:lumOff val="50000"/>
                    </a:schemeClr>
                  </a:solidFill>
                  <a:latin typeface="Calibri"/>
                  <a:cs typeface="Calibri"/>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Left)">
                                      <p:cBhvr>
                                        <p:cTn id="11" dur="500"/>
                                        <p:tgtEl>
                                          <p:spTgt spid="1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dirty="0" smtClean="0">
                <a:solidFill>
                  <a:srgbClr val="595959"/>
                </a:solidFill>
              </a:rPr>
              <a:t>ΣΥΜΦΩΝΟ ΣΤΑΘΕΡΟΤΗΤΑΣ ΚΑΙ ΑΝΑΠΤΥΞΗΣ</a:t>
            </a:r>
            <a:endParaRPr lang="en-US" dirty="0" smtClean="0">
              <a:solidFill>
                <a:srgbClr val="595959"/>
              </a:solidFill>
            </a:endParaRPr>
          </a:p>
        </p:txBody>
      </p:sp>
      <p:sp>
        <p:nvSpPr>
          <p:cNvPr id="6" name="TextBox 5"/>
          <p:cNvSpPr txBox="1"/>
          <p:nvPr/>
        </p:nvSpPr>
        <p:spPr>
          <a:xfrm>
            <a:off x="569913" y="6096000"/>
            <a:ext cx="6713537" cy="630238"/>
          </a:xfrm>
          <a:prstGeom prst="rect">
            <a:avLst/>
          </a:prstGeom>
          <a:noFill/>
        </p:spPr>
        <p:txBody>
          <a:bodyPr wrap="none">
            <a:spAutoFit/>
          </a:bodyPr>
          <a:lstStyle/>
          <a:p>
            <a:r>
              <a:rPr lang="el-GR" sz="1200" dirty="0">
                <a:solidFill>
                  <a:srgbClr val="595959"/>
                </a:solidFill>
                <a:latin typeface="Calibri" charset="0"/>
              </a:rPr>
              <a:t>Σύμφωνο Σταθερότητας και Ανάπτυξης </a:t>
            </a:r>
            <a:br>
              <a:rPr lang="el-GR" sz="1200" dirty="0">
                <a:solidFill>
                  <a:srgbClr val="595959"/>
                </a:solidFill>
                <a:latin typeface="Calibri" charset="0"/>
              </a:rPr>
            </a:br>
            <a:r>
              <a:rPr lang="el-GR" sz="1100" u="sng" dirty="0">
                <a:solidFill>
                  <a:srgbClr val="3366FF"/>
                </a:solidFill>
                <a:latin typeface="Calibri" charset="0"/>
              </a:rPr>
              <a:t>https://ec.europa.eu/info/publications/economy-finance/vade-mecum-stability-and-growth-pact-2017-edition_en</a:t>
            </a:r>
            <a:r>
              <a:rPr lang="el-GR" sz="1200" dirty="0">
                <a:solidFill>
                  <a:srgbClr val="595959"/>
                </a:solidFill>
                <a:latin typeface="Calibri" charset="0"/>
              </a:rPr>
              <a:t/>
            </a:r>
            <a:br>
              <a:rPr lang="el-GR" sz="1200" dirty="0">
                <a:solidFill>
                  <a:srgbClr val="595959"/>
                </a:solidFill>
                <a:latin typeface="Calibri" charset="0"/>
              </a:rPr>
            </a:br>
            <a:endParaRPr lang="en-US" sz="1200" dirty="0">
              <a:solidFill>
                <a:srgbClr val="595959"/>
              </a:solidFill>
              <a:latin typeface="Calibri" charset="0"/>
              <a:cs typeface="Calibri" charset="0"/>
            </a:endParaRPr>
          </a:p>
        </p:txBody>
      </p:sp>
      <p:grpSp>
        <p:nvGrpSpPr>
          <p:cNvPr id="2" name="Group 15"/>
          <p:cNvGrpSpPr>
            <a:grpSpLocks/>
          </p:cNvGrpSpPr>
          <p:nvPr/>
        </p:nvGrpSpPr>
        <p:grpSpPr bwMode="auto">
          <a:xfrm>
            <a:off x="3751263" y="1574800"/>
            <a:ext cx="5473700" cy="714375"/>
            <a:chOff x="3878262" y="1583258"/>
            <a:chExt cx="5473700" cy="714369"/>
          </a:xfrm>
        </p:grpSpPr>
        <p:sp>
          <p:nvSpPr>
            <p:cNvPr id="4" name="TextBox 3"/>
            <p:cNvSpPr txBox="1"/>
            <p:nvPr/>
          </p:nvSpPr>
          <p:spPr>
            <a:xfrm>
              <a:off x="4673599" y="1583258"/>
              <a:ext cx="4678363" cy="608709"/>
            </a:xfrm>
            <a:prstGeom prst="rect">
              <a:avLst/>
            </a:prstGeom>
            <a:noFill/>
          </p:spPr>
          <p:txBody>
            <a:bodyPr>
              <a:spAutoFit/>
            </a:bodyPr>
            <a:lstStyle/>
            <a:p>
              <a:pPr>
                <a:lnSpc>
                  <a:spcPts val="1960"/>
                </a:lnSpc>
              </a:pPr>
              <a:r>
                <a:rPr lang="en-US" b="1" dirty="0">
                  <a:solidFill>
                    <a:srgbClr val="7F7F7F"/>
                  </a:solidFill>
                  <a:latin typeface="Calibri" charset="0"/>
                </a:rPr>
                <a:t>«</a:t>
              </a:r>
              <a:r>
                <a:rPr lang="en-US" b="1" dirty="0" err="1">
                  <a:solidFill>
                    <a:srgbClr val="7F7F7F"/>
                  </a:solidFill>
                  <a:latin typeface="Calibri" charset="0"/>
                </a:rPr>
                <a:t>Ο</a:t>
              </a:r>
              <a:r>
                <a:rPr lang="en-US" b="1" dirty="0">
                  <a:solidFill>
                    <a:srgbClr val="7F7F7F"/>
                  </a:solidFill>
                  <a:latin typeface="Calibri" charset="0"/>
                </a:rPr>
                <a:t> </a:t>
              </a:r>
              <a:r>
                <a:rPr lang="en-US" b="1" dirty="0" err="1">
                  <a:solidFill>
                    <a:srgbClr val="7F7F7F"/>
                  </a:solidFill>
                  <a:latin typeface="Calibri" charset="0"/>
                </a:rPr>
                <a:t>ακρογωνιαίος</a:t>
              </a:r>
              <a:r>
                <a:rPr lang="en-US" b="1" dirty="0">
                  <a:solidFill>
                    <a:srgbClr val="7F7F7F"/>
                  </a:solidFill>
                  <a:latin typeface="Calibri" charset="0"/>
                </a:rPr>
                <a:t> </a:t>
              </a:r>
              <a:r>
                <a:rPr lang="en-US" b="1" dirty="0" err="1">
                  <a:solidFill>
                    <a:srgbClr val="7F7F7F"/>
                  </a:solidFill>
                  <a:latin typeface="Calibri" charset="0"/>
                </a:rPr>
                <a:t>λίθος</a:t>
              </a:r>
              <a:r>
                <a:rPr lang="en-US" b="1" dirty="0">
                  <a:solidFill>
                    <a:srgbClr val="7F7F7F"/>
                  </a:solidFill>
                  <a:latin typeface="Calibri" charset="0"/>
                </a:rPr>
                <a:t> </a:t>
              </a:r>
              <a:r>
                <a:rPr lang="en-US" b="1" dirty="0" err="1">
                  <a:solidFill>
                    <a:srgbClr val="7F7F7F"/>
                  </a:solidFill>
                  <a:latin typeface="Calibri" charset="0"/>
                </a:rPr>
                <a:t>της</a:t>
              </a:r>
              <a:r>
                <a:rPr lang="en-US" b="1" dirty="0">
                  <a:solidFill>
                    <a:srgbClr val="7F7F7F"/>
                  </a:solidFill>
                  <a:latin typeface="Calibri" charset="0"/>
                </a:rPr>
                <a:t> </a:t>
              </a:r>
              <a:r>
                <a:rPr lang="en-US" b="1" dirty="0" err="1">
                  <a:solidFill>
                    <a:srgbClr val="7F7F7F"/>
                  </a:solidFill>
                  <a:latin typeface="Calibri" charset="0"/>
                </a:rPr>
                <a:t>ευρωπαϊκής</a:t>
              </a:r>
              <a:r>
                <a:rPr lang="en-US" b="1" dirty="0">
                  <a:solidFill>
                    <a:srgbClr val="7F7F7F"/>
                  </a:solidFill>
                  <a:latin typeface="Calibri" charset="0"/>
                </a:rPr>
                <a:t> </a:t>
              </a:r>
              <a:r>
                <a:rPr lang="en-US" b="1" dirty="0" err="1">
                  <a:solidFill>
                    <a:srgbClr val="7F7F7F"/>
                  </a:solidFill>
                  <a:latin typeface="Calibri" charset="0"/>
                </a:rPr>
                <a:t>οικονομικής</a:t>
              </a:r>
              <a:r>
                <a:rPr lang="en-US" b="1" dirty="0">
                  <a:solidFill>
                    <a:srgbClr val="7F7F7F"/>
                  </a:solidFill>
                  <a:latin typeface="Calibri" charset="0"/>
                </a:rPr>
                <a:t> </a:t>
              </a:r>
              <a:r>
                <a:rPr lang="en-US" b="1" dirty="0" err="1">
                  <a:solidFill>
                    <a:srgbClr val="7F7F7F"/>
                  </a:solidFill>
                  <a:latin typeface="Calibri" charset="0"/>
                </a:rPr>
                <a:t>διακυβέρνησης</a:t>
              </a:r>
              <a:r>
                <a:rPr lang="en-US" b="1" dirty="0">
                  <a:solidFill>
                    <a:srgbClr val="7F7F7F"/>
                  </a:solidFill>
                  <a:latin typeface="Calibri" charset="0"/>
                </a:rPr>
                <a:t>»</a:t>
              </a:r>
            </a:p>
          </p:txBody>
        </p:sp>
        <p:sp>
          <p:nvSpPr>
            <p:cNvPr id="7" name="Right Arrow 6"/>
            <p:cNvSpPr/>
            <p:nvPr/>
          </p:nvSpPr>
          <p:spPr>
            <a:xfrm>
              <a:off x="3878262" y="1583258"/>
              <a:ext cx="795337" cy="714369"/>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 name="Group 14"/>
          <p:cNvGrpSpPr>
            <a:grpSpLocks/>
          </p:cNvGrpSpPr>
          <p:nvPr/>
        </p:nvGrpSpPr>
        <p:grpSpPr bwMode="auto">
          <a:xfrm>
            <a:off x="569913" y="1549400"/>
            <a:ext cx="3163887" cy="4546600"/>
            <a:chOff x="569913" y="1371585"/>
            <a:chExt cx="3163354" cy="4546091"/>
          </a:xfrm>
        </p:grpSpPr>
        <p:pic>
          <p:nvPicPr>
            <p:cNvPr id="9235" name="Content Placeholder 4"/>
            <p:cNvPicPr>
              <a:picLocks/>
            </p:cNvPicPr>
            <p:nvPr/>
          </p:nvPicPr>
          <p:blipFill>
            <a:blip r:embed="rId2"/>
            <a:srcRect/>
            <a:stretch>
              <a:fillRect/>
            </a:stretch>
          </p:blipFill>
          <p:spPr bwMode="auto">
            <a:xfrm>
              <a:off x="569913" y="1589088"/>
              <a:ext cx="2933700" cy="4090987"/>
            </a:xfrm>
            <a:prstGeom prst="rect">
              <a:avLst/>
            </a:prstGeom>
            <a:noFill/>
            <a:ln w="9525">
              <a:noFill/>
              <a:miter lim="800000"/>
              <a:headEnd/>
              <a:tailEnd/>
            </a:ln>
          </p:spPr>
        </p:pic>
        <p:cxnSp>
          <p:nvCxnSpPr>
            <p:cNvPr id="11" name="Straight Connector 10"/>
            <p:cNvCxnSpPr>
              <a:cxnSpLocks noChangeShapeType="1"/>
            </p:cNvCxnSpPr>
            <p:nvPr/>
          </p:nvCxnSpPr>
          <p:spPr bwMode="auto">
            <a:xfrm rot="16200000" flipH="1">
              <a:off x="1460222" y="3644631"/>
              <a:ext cx="4546091" cy="0"/>
            </a:xfrm>
            <a:prstGeom prst="line">
              <a:avLst/>
            </a:prstGeom>
            <a:noFill/>
            <a:ln w="34925">
              <a:solidFill>
                <a:srgbClr val="FFCC00"/>
              </a:solidFill>
              <a:round/>
              <a:headEnd/>
              <a:tailEnd/>
            </a:ln>
            <a:effectLst>
              <a:outerShdw dist="20000" dir="5400000" rotWithShape="0">
                <a:srgbClr val="808080">
                  <a:alpha val="37999"/>
                </a:srgbClr>
              </a:outerShdw>
            </a:effectLst>
          </p:spPr>
        </p:cxnSp>
      </p:grpSp>
      <p:grpSp>
        <p:nvGrpSpPr>
          <p:cNvPr id="5" name="Group 16"/>
          <p:cNvGrpSpPr>
            <a:grpSpLocks/>
          </p:cNvGrpSpPr>
          <p:nvPr/>
        </p:nvGrpSpPr>
        <p:grpSpPr bwMode="auto">
          <a:xfrm>
            <a:off x="3751263" y="2344738"/>
            <a:ext cx="5473700" cy="1378155"/>
            <a:chOff x="3878262" y="2480057"/>
            <a:chExt cx="5473701" cy="1379045"/>
          </a:xfrm>
        </p:grpSpPr>
        <p:sp>
          <p:nvSpPr>
            <p:cNvPr id="8" name="Right Arrow 7"/>
            <p:cNvSpPr/>
            <p:nvPr/>
          </p:nvSpPr>
          <p:spPr>
            <a:xfrm>
              <a:off x="3878262" y="2791408"/>
              <a:ext cx="795337" cy="714836"/>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Box 12"/>
            <p:cNvSpPr txBox="1"/>
            <p:nvPr/>
          </p:nvSpPr>
          <p:spPr>
            <a:xfrm>
              <a:off x="4673599" y="2480057"/>
              <a:ext cx="4678364" cy="1379045"/>
            </a:xfrm>
            <a:prstGeom prst="rect">
              <a:avLst/>
            </a:prstGeom>
            <a:noFill/>
          </p:spPr>
          <p:txBody>
            <a:bodyPr>
              <a:spAutoFit/>
            </a:bodyPr>
            <a:lstStyle/>
            <a:p>
              <a:pPr>
                <a:lnSpc>
                  <a:spcPts val="1960"/>
                </a:lnSpc>
              </a:pPr>
              <a:r>
                <a:rPr lang="en-US" b="1" dirty="0" smtClean="0">
                  <a:solidFill>
                    <a:srgbClr val="7F7F7F"/>
                  </a:solidFill>
                  <a:latin typeface="Calibri" charset="0"/>
                </a:rPr>
                <a:t>« </a:t>
              </a:r>
              <a:r>
                <a:rPr lang="el-GR" b="1" dirty="0" smtClean="0">
                  <a:solidFill>
                    <a:srgbClr val="7F7F7F"/>
                  </a:solidFill>
                  <a:latin typeface="Calibri" charset="0"/>
                </a:rPr>
                <a:t>Έ</a:t>
              </a:r>
              <a:r>
                <a:rPr lang="en-US" b="1" dirty="0" err="1" smtClean="0">
                  <a:solidFill>
                    <a:srgbClr val="7F7F7F"/>
                  </a:solidFill>
                  <a:latin typeface="Calibri" charset="0"/>
                </a:rPr>
                <a:t>να</a:t>
              </a:r>
              <a:r>
                <a:rPr lang="en-US" b="1" dirty="0" smtClean="0">
                  <a:solidFill>
                    <a:srgbClr val="7F7F7F"/>
                  </a:solidFill>
                  <a:latin typeface="Calibri" charset="0"/>
                </a:rPr>
                <a:t> </a:t>
              </a:r>
              <a:r>
                <a:rPr lang="en-US" b="1" dirty="0" err="1">
                  <a:solidFill>
                    <a:srgbClr val="7F7F7F"/>
                  </a:solidFill>
                  <a:latin typeface="Calibri" charset="0"/>
                </a:rPr>
                <a:t>σύνολο</a:t>
              </a:r>
              <a:r>
                <a:rPr lang="en-US" b="1" dirty="0">
                  <a:solidFill>
                    <a:srgbClr val="7F7F7F"/>
                  </a:solidFill>
                  <a:latin typeface="Calibri" charset="0"/>
                </a:rPr>
                <a:t> </a:t>
              </a:r>
              <a:r>
                <a:rPr lang="en-US" b="1" dirty="0" err="1">
                  <a:solidFill>
                    <a:srgbClr val="7F7F7F"/>
                  </a:solidFill>
                  <a:latin typeface="Calibri" charset="0"/>
                </a:rPr>
                <a:t>κανόνων</a:t>
              </a:r>
              <a:r>
                <a:rPr lang="en-US" b="1" dirty="0">
                  <a:solidFill>
                    <a:srgbClr val="7F7F7F"/>
                  </a:solidFill>
                  <a:latin typeface="Calibri" charset="0"/>
                </a:rPr>
                <a:t> </a:t>
              </a:r>
              <a:r>
                <a:rPr lang="en-US" b="1" dirty="0" err="1">
                  <a:solidFill>
                    <a:srgbClr val="7F7F7F"/>
                  </a:solidFill>
                  <a:latin typeface="Calibri" charset="0"/>
                </a:rPr>
                <a:t>που</a:t>
              </a:r>
              <a:r>
                <a:rPr lang="en-US" b="1" dirty="0">
                  <a:solidFill>
                    <a:srgbClr val="7F7F7F"/>
                  </a:solidFill>
                  <a:latin typeface="Calibri" charset="0"/>
                </a:rPr>
                <a:t> </a:t>
              </a:r>
              <a:r>
                <a:rPr lang="en-US" b="1" dirty="0" err="1">
                  <a:solidFill>
                    <a:srgbClr val="7F7F7F"/>
                  </a:solidFill>
                  <a:latin typeface="Calibri" charset="0"/>
                </a:rPr>
                <a:t>αποσκοπούν</a:t>
              </a:r>
              <a:r>
                <a:rPr lang="en-US" b="1" dirty="0">
                  <a:solidFill>
                    <a:srgbClr val="7F7F7F"/>
                  </a:solidFill>
                  <a:latin typeface="Calibri" charset="0"/>
                </a:rPr>
                <a:t> </a:t>
              </a:r>
              <a:r>
                <a:rPr lang="en-US" b="1" dirty="0" err="1">
                  <a:solidFill>
                    <a:srgbClr val="7F7F7F"/>
                  </a:solidFill>
                  <a:latin typeface="Calibri" charset="0"/>
                </a:rPr>
                <a:t>να</a:t>
              </a:r>
              <a:r>
                <a:rPr lang="en-US" b="1" dirty="0">
                  <a:solidFill>
                    <a:srgbClr val="7F7F7F"/>
                  </a:solidFill>
                  <a:latin typeface="Calibri" charset="0"/>
                </a:rPr>
                <a:t> </a:t>
              </a:r>
              <a:r>
                <a:rPr lang="en-US" b="1" dirty="0" err="1">
                  <a:solidFill>
                    <a:srgbClr val="7F7F7F"/>
                  </a:solidFill>
                  <a:latin typeface="Calibri" charset="0"/>
                </a:rPr>
                <a:t>διασφαλιστεί</a:t>
              </a:r>
              <a:r>
                <a:rPr lang="en-US" b="1" dirty="0">
                  <a:solidFill>
                    <a:srgbClr val="7F7F7F"/>
                  </a:solidFill>
                  <a:latin typeface="Calibri" charset="0"/>
                </a:rPr>
                <a:t> </a:t>
              </a:r>
              <a:r>
                <a:rPr lang="en-US" b="1" dirty="0" err="1">
                  <a:solidFill>
                    <a:srgbClr val="7F7F7F"/>
                  </a:solidFill>
                  <a:latin typeface="Calibri" charset="0"/>
                </a:rPr>
                <a:t>ότι</a:t>
              </a:r>
              <a:r>
                <a:rPr lang="en-US" b="1" dirty="0">
                  <a:solidFill>
                    <a:srgbClr val="7F7F7F"/>
                  </a:solidFill>
                  <a:latin typeface="Calibri" charset="0"/>
                </a:rPr>
                <a:t> </a:t>
              </a:r>
              <a:r>
                <a:rPr lang="en-US" b="1" dirty="0" err="1">
                  <a:solidFill>
                    <a:srgbClr val="7F7F7F"/>
                  </a:solidFill>
                  <a:latin typeface="Calibri" charset="0"/>
                </a:rPr>
                <a:t>οι</a:t>
              </a:r>
              <a:r>
                <a:rPr lang="en-US" b="1" dirty="0">
                  <a:solidFill>
                    <a:srgbClr val="7F7F7F"/>
                  </a:solidFill>
                  <a:latin typeface="Calibri" charset="0"/>
                </a:rPr>
                <a:t> </a:t>
              </a:r>
              <a:r>
                <a:rPr lang="en-US" b="1" dirty="0" err="1">
                  <a:solidFill>
                    <a:srgbClr val="7F7F7F"/>
                  </a:solidFill>
                  <a:latin typeface="Calibri" charset="0"/>
                </a:rPr>
                <a:t>χώρες</a:t>
              </a:r>
              <a:r>
                <a:rPr lang="en-US" b="1" dirty="0">
                  <a:solidFill>
                    <a:srgbClr val="7F7F7F"/>
                  </a:solidFill>
                  <a:latin typeface="Calibri" charset="0"/>
                </a:rPr>
                <a:t> </a:t>
              </a:r>
              <a:r>
                <a:rPr lang="en-US" b="1" dirty="0" err="1">
                  <a:solidFill>
                    <a:srgbClr val="7F7F7F"/>
                  </a:solidFill>
                  <a:latin typeface="Calibri" charset="0"/>
                </a:rPr>
                <a:t>στην</a:t>
              </a:r>
              <a:r>
                <a:rPr lang="en-US" b="1" dirty="0">
                  <a:solidFill>
                    <a:srgbClr val="7F7F7F"/>
                  </a:solidFill>
                  <a:latin typeface="Calibri" charset="0"/>
                </a:rPr>
                <a:t> </a:t>
              </a:r>
              <a:r>
                <a:rPr lang="en-US" b="1" dirty="0" err="1">
                  <a:solidFill>
                    <a:srgbClr val="7F7F7F"/>
                  </a:solidFill>
                  <a:latin typeface="Calibri" charset="0"/>
                </a:rPr>
                <a:t>Ευρωπαϊκή</a:t>
              </a:r>
              <a:r>
                <a:rPr lang="en-US" b="1" dirty="0" smtClean="0">
                  <a:solidFill>
                    <a:srgbClr val="7F7F7F"/>
                  </a:solidFill>
                  <a:latin typeface="Calibri" charset="0"/>
                </a:rPr>
                <a:t> </a:t>
              </a:r>
              <a:r>
                <a:rPr lang="el-GR" b="1" dirty="0" smtClean="0">
                  <a:solidFill>
                    <a:srgbClr val="7F7F7F"/>
                  </a:solidFill>
                  <a:latin typeface="Calibri" charset="0"/>
                </a:rPr>
                <a:t>Έ</a:t>
              </a:r>
              <a:r>
                <a:rPr lang="en-US" b="1" dirty="0" err="1" smtClean="0">
                  <a:solidFill>
                    <a:srgbClr val="7F7F7F"/>
                  </a:solidFill>
                  <a:latin typeface="Calibri" charset="0"/>
                </a:rPr>
                <a:t>νωση</a:t>
              </a:r>
              <a:r>
                <a:rPr lang="en-US" b="1" dirty="0" smtClean="0">
                  <a:solidFill>
                    <a:srgbClr val="7F7F7F"/>
                  </a:solidFill>
                  <a:latin typeface="Calibri" charset="0"/>
                </a:rPr>
                <a:t> </a:t>
              </a:r>
              <a:r>
                <a:rPr lang="en-US" b="1" dirty="0" err="1" smtClean="0">
                  <a:solidFill>
                    <a:srgbClr val="7F7F7F"/>
                  </a:solidFill>
                  <a:latin typeface="Calibri" charset="0"/>
                </a:rPr>
                <a:t>επιδιώκουν</a:t>
              </a:r>
              <a:r>
                <a:rPr lang="en-US" b="1" dirty="0" smtClean="0">
                  <a:solidFill>
                    <a:srgbClr val="7F7F7F"/>
                  </a:solidFill>
                  <a:latin typeface="Calibri" charset="0"/>
                </a:rPr>
                <a:t> </a:t>
              </a:r>
              <a:r>
                <a:rPr lang="en-US" b="1" dirty="0" err="1">
                  <a:solidFill>
                    <a:srgbClr val="7F7F7F"/>
                  </a:solidFill>
                  <a:latin typeface="Calibri" charset="0"/>
                </a:rPr>
                <a:t>υγιή</a:t>
              </a:r>
              <a:r>
                <a:rPr lang="el-GR" b="1" dirty="0">
                  <a:solidFill>
                    <a:srgbClr val="7F7F7F"/>
                  </a:solidFill>
                  <a:latin typeface="Calibri" charset="0"/>
                </a:rPr>
                <a:t> </a:t>
              </a:r>
              <a:r>
                <a:rPr lang="en-US" b="1" dirty="0" err="1">
                  <a:solidFill>
                    <a:srgbClr val="7F7F7F"/>
                  </a:solidFill>
                  <a:latin typeface="Calibri" charset="0"/>
                </a:rPr>
                <a:t>δημόσια</a:t>
              </a:r>
              <a:r>
                <a:rPr lang="en-US" b="1" dirty="0">
                  <a:solidFill>
                    <a:srgbClr val="7F7F7F"/>
                  </a:solidFill>
                  <a:latin typeface="Calibri" charset="0"/>
                </a:rPr>
                <a:t> </a:t>
              </a:r>
              <a:r>
                <a:rPr lang="en-US" b="1" dirty="0" err="1">
                  <a:solidFill>
                    <a:srgbClr val="7F7F7F"/>
                  </a:solidFill>
                  <a:latin typeface="Calibri" charset="0"/>
                </a:rPr>
                <a:t>οικονομικά</a:t>
              </a:r>
              <a:r>
                <a:rPr lang="en-US" b="1" dirty="0">
                  <a:solidFill>
                    <a:srgbClr val="7F7F7F"/>
                  </a:solidFill>
                  <a:latin typeface="Calibri" charset="0"/>
                </a:rPr>
                <a:t> </a:t>
              </a:r>
              <a:r>
                <a:rPr lang="en-US" b="1" dirty="0" err="1">
                  <a:solidFill>
                    <a:srgbClr val="7F7F7F"/>
                  </a:solidFill>
                  <a:latin typeface="Calibri" charset="0"/>
                </a:rPr>
                <a:t>και</a:t>
              </a:r>
              <a:r>
                <a:rPr lang="en-US" b="1" dirty="0">
                  <a:solidFill>
                    <a:srgbClr val="7F7F7F"/>
                  </a:solidFill>
                  <a:latin typeface="Calibri" charset="0"/>
                </a:rPr>
                <a:t> </a:t>
              </a:r>
              <a:r>
                <a:rPr lang="en-US" b="1" dirty="0" err="1">
                  <a:solidFill>
                    <a:srgbClr val="7F7F7F"/>
                  </a:solidFill>
                  <a:latin typeface="Calibri" charset="0"/>
                </a:rPr>
                <a:t>συντονίζουν</a:t>
              </a:r>
              <a:r>
                <a:rPr lang="en-US" b="1" dirty="0">
                  <a:solidFill>
                    <a:srgbClr val="7F7F7F"/>
                  </a:solidFill>
                  <a:latin typeface="Calibri" charset="0"/>
                </a:rPr>
                <a:t> </a:t>
              </a:r>
              <a:r>
                <a:rPr lang="en-US" b="1" dirty="0" err="1">
                  <a:solidFill>
                    <a:srgbClr val="7F7F7F"/>
                  </a:solidFill>
                  <a:latin typeface="Calibri" charset="0"/>
                </a:rPr>
                <a:t>τις</a:t>
              </a:r>
              <a:r>
                <a:rPr lang="en-US" b="1" dirty="0">
                  <a:solidFill>
                    <a:srgbClr val="7F7F7F"/>
                  </a:solidFill>
                  <a:latin typeface="Calibri" charset="0"/>
                </a:rPr>
                <a:t> </a:t>
              </a:r>
              <a:r>
                <a:rPr lang="en-US" b="1" dirty="0" err="1">
                  <a:solidFill>
                    <a:srgbClr val="7F7F7F"/>
                  </a:solidFill>
                  <a:latin typeface="Calibri" charset="0"/>
                </a:rPr>
                <a:t>δημοσιονομικές</a:t>
              </a:r>
              <a:r>
                <a:rPr lang="en-US" b="1" dirty="0">
                  <a:solidFill>
                    <a:srgbClr val="7F7F7F"/>
                  </a:solidFill>
                  <a:latin typeface="Calibri" charset="0"/>
                </a:rPr>
                <a:t> </a:t>
              </a:r>
              <a:r>
                <a:rPr lang="en-US" b="1" dirty="0" err="1">
                  <a:solidFill>
                    <a:srgbClr val="7F7F7F"/>
                  </a:solidFill>
                  <a:latin typeface="Calibri" charset="0"/>
                </a:rPr>
                <a:t>πολιτικές</a:t>
              </a:r>
              <a:r>
                <a:rPr lang="en-US" b="1" dirty="0">
                  <a:solidFill>
                    <a:srgbClr val="7F7F7F"/>
                  </a:solidFill>
                  <a:latin typeface="Calibri" charset="0"/>
                </a:rPr>
                <a:t> </a:t>
              </a:r>
              <a:r>
                <a:rPr lang="en-US" b="1" dirty="0" err="1">
                  <a:solidFill>
                    <a:srgbClr val="7F7F7F"/>
                  </a:solidFill>
                  <a:latin typeface="Calibri" charset="0"/>
                </a:rPr>
                <a:t>τους</a:t>
              </a:r>
              <a:r>
                <a:rPr lang="en-US" b="1" dirty="0">
                  <a:solidFill>
                    <a:srgbClr val="7F7F7F"/>
                  </a:solidFill>
                  <a:latin typeface="Calibri" charset="0"/>
                </a:rPr>
                <a:t>»</a:t>
              </a:r>
            </a:p>
          </p:txBody>
        </p:sp>
      </p:grpSp>
      <p:grpSp>
        <p:nvGrpSpPr>
          <p:cNvPr id="9" name="Group 16"/>
          <p:cNvGrpSpPr>
            <a:grpSpLocks/>
          </p:cNvGrpSpPr>
          <p:nvPr/>
        </p:nvGrpSpPr>
        <p:grpSpPr bwMode="auto">
          <a:xfrm>
            <a:off x="3683000" y="3244469"/>
            <a:ext cx="2041525" cy="2016125"/>
            <a:chOff x="5782449" y="2007564"/>
            <a:chExt cx="2040808" cy="2015791"/>
          </a:xfrm>
        </p:grpSpPr>
        <p:sp>
          <p:nvSpPr>
            <p:cNvPr id="9231" name="TextBox 4"/>
            <p:cNvSpPr txBox="1">
              <a:spLocks noChangeArrowheads="1"/>
            </p:cNvSpPr>
            <p:nvPr/>
          </p:nvSpPr>
          <p:spPr bwMode="auto">
            <a:xfrm>
              <a:off x="5782449" y="2007564"/>
              <a:ext cx="996885" cy="2015791"/>
            </a:xfrm>
            <a:prstGeom prst="rect">
              <a:avLst/>
            </a:prstGeom>
            <a:noFill/>
            <a:ln w="9525">
              <a:noFill/>
              <a:miter lim="800000"/>
              <a:headEnd/>
              <a:tailEnd/>
            </a:ln>
          </p:spPr>
          <p:txBody>
            <a:bodyPr wrap="none">
              <a:spAutoFit/>
            </a:bodyPr>
            <a:lstStyle/>
            <a:p>
              <a:r>
                <a:rPr lang="el-GR" sz="12500" b="1" dirty="0">
                  <a:solidFill>
                    <a:srgbClr val="FFCC00"/>
                  </a:solidFill>
                  <a:latin typeface="Calibri" charset="0"/>
                  <a:cs typeface="Calibri" charset="0"/>
                </a:rPr>
                <a:t>2</a:t>
              </a:r>
              <a:endParaRPr lang="en-US" sz="12500" b="1" dirty="0">
                <a:solidFill>
                  <a:srgbClr val="FFCC00"/>
                </a:solidFill>
                <a:latin typeface="Calibri" charset="0"/>
                <a:cs typeface="Calibri" charset="0"/>
              </a:endParaRPr>
            </a:p>
          </p:txBody>
        </p:sp>
        <p:sp>
          <p:nvSpPr>
            <p:cNvPr id="9232" name="TextBox 5"/>
            <p:cNvSpPr txBox="1">
              <a:spLocks noChangeArrowheads="1"/>
            </p:cNvSpPr>
            <p:nvPr/>
          </p:nvSpPr>
          <p:spPr bwMode="auto">
            <a:xfrm>
              <a:off x="6801919" y="2570415"/>
              <a:ext cx="1021338" cy="461632"/>
            </a:xfrm>
            <a:prstGeom prst="rect">
              <a:avLst/>
            </a:prstGeom>
            <a:noFill/>
            <a:ln w="9525">
              <a:noFill/>
              <a:miter lim="800000"/>
              <a:headEnd/>
              <a:tailEnd/>
            </a:ln>
          </p:spPr>
          <p:txBody>
            <a:bodyPr wrap="none">
              <a:spAutoFit/>
            </a:bodyPr>
            <a:lstStyle/>
            <a:p>
              <a:r>
                <a:rPr lang="el-GR" sz="2400" b="1" dirty="0">
                  <a:solidFill>
                    <a:srgbClr val="FFCC00"/>
                  </a:solidFill>
                  <a:latin typeface="Calibri" charset="0"/>
                  <a:cs typeface="Calibri" charset="0"/>
                </a:rPr>
                <a:t>ΣΚΕΛΗ</a:t>
              </a:r>
              <a:endParaRPr lang="en-US" sz="2400" b="1" dirty="0">
                <a:solidFill>
                  <a:srgbClr val="FFCC00"/>
                </a:solidFill>
                <a:latin typeface="Calibri" charset="0"/>
                <a:cs typeface="Calibri" charset="0"/>
              </a:endParaRPr>
            </a:p>
          </p:txBody>
        </p:sp>
      </p:grpSp>
      <p:sp>
        <p:nvSpPr>
          <p:cNvPr id="21" name="TextBox 20"/>
          <p:cNvSpPr txBox="1">
            <a:spLocks noChangeArrowheads="1"/>
          </p:cNvSpPr>
          <p:nvPr/>
        </p:nvSpPr>
        <p:spPr bwMode="auto">
          <a:xfrm>
            <a:off x="4729163" y="4112197"/>
            <a:ext cx="3340100" cy="461962"/>
          </a:xfrm>
          <a:prstGeom prst="rect">
            <a:avLst/>
          </a:prstGeom>
          <a:noFill/>
          <a:ln w="9525">
            <a:noFill/>
            <a:miter lim="800000"/>
            <a:headEnd/>
            <a:tailEnd/>
          </a:ln>
        </p:spPr>
        <p:txBody>
          <a:bodyPr wrap="none">
            <a:spAutoFit/>
          </a:bodyPr>
          <a:lstStyle/>
          <a:p>
            <a:r>
              <a:rPr lang="el-GR" sz="2400" b="1" dirty="0">
                <a:solidFill>
                  <a:srgbClr val="595959"/>
                </a:solidFill>
                <a:latin typeface="Calibri" charset="0"/>
                <a:cs typeface="Calibri" charset="0"/>
              </a:rPr>
              <a:t>Προληπτικό (</a:t>
            </a:r>
            <a:r>
              <a:rPr lang="en-US" sz="2400" b="1" dirty="0">
                <a:solidFill>
                  <a:srgbClr val="595959"/>
                </a:solidFill>
                <a:latin typeface="Calibri" charset="0"/>
                <a:cs typeface="Calibri" charset="0"/>
              </a:rPr>
              <a:t>preventive)</a:t>
            </a:r>
          </a:p>
        </p:txBody>
      </p:sp>
      <p:sp>
        <p:nvSpPr>
          <p:cNvPr id="22" name="TextBox 21"/>
          <p:cNvSpPr txBox="1">
            <a:spLocks noChangeArrowheads="1"/>
          </p:cNvSpPr>
          <p:nvPr/>
        </p:nvSpPr>
        <p:spPr bwMode="auto">
          <a:xfrm>
            <a:off x="4729163" y="4426522"/>
            <a:ext cx="3213100" cy="461962"/>
          </a:xfrm>
          <a:prstGeom prst="rect">
            <a:avLst/>
          </a:prstGeom>
          <a:noFill/>
          <a:ln w="9525">
            <a:noFill/>
            <a:miter lim="800000"/>
            <a:headEnd/>
            <a:tailEnd/>
          </a:ln>
        </p:spPr>
        <p:txBody>
          <a:bodyPr wrap="none">
            <a:spAutoFit/>
          </a:bodyPr>
          <a:lstStyle/>
          <a:p>
            <a:r>
              <a:rPr lang="el-GR" sz="2400" b="1" dirty="0">
                <a:solidFill>
                  <a:srgbClr val="595959"/>
                </a:solidFill>
                <a:latin typeface="Calibri" charset="0"/>
                <a:cs typeface="Calibri" charset="0"/>
              </a:rPr>
              <a:t>Διορθωτικό (</a:t>
            </a:r>
            <a:r>
              <a:rPr lang="en-US" sz="2400" b="1" dirty="0">
                <a:solidFill>
                  <a:srgbClr val="595959"/>
                </a:solidFill>
                <a:latin typeface="Calibri" charset="0"/>
                <a:cs typeface="Calibri" charset="0"/>
              </a:rPr>
              <a:t>corrective)</a:t>
            </a:r>
          </a:p>
        </p:txBody>
      </p:sp>
      <p:grpSp>
        <p:nvGrpSpPr>
          <p:cNvPr id="10" name="Group 16"/>
          <p:cNvGrpSpPr>
            <a:grpSpLocks/>
          </p:cNvGrpSpPr>
          <p:nvPr/>
        </p:nvGrpSpPr>
        <p:grpSpPr bwMode="auto">
          <a:xfrm>
            <a:off x="3683000" y="4559554"/>
            <a:ext cx="3209925" cy="2016125"/>
            <a:chOff x="5782449" y="2109826"/>
            <a:chExt cx="3209106" cy="2015791"/>
          </a:xfrm>
        </p:grpSpPr>
        <p:sp>
          <p:nvSpPr>
            <p:cNvPr id="9229" name="TextBox 4"/>
            <p:cNvSpPr txBox="1">
              <a:spLocks noChangeArrowheads="1"/>
            </p:cNvSpPr>
            <p:nvPr/>
          </p:nvSpPr>
          <p:spPr bwMode="auto">
            <a:xfrm>
              <a:off x="5782449" y="2109826"/>
              <a:ext cx="982799" cy="2015791"/>
            </a:xfrm>
            <a:prstGeom prst="rect">
              <a:avLst/>
            </a:prstGeom>
            <a:noFill/>
            <a:ln w="9525">
              <a:noFill/>
              <a:miter lim="800000"/>
              <a:headEnd/>
              <a:tailEnd/>
            </a:ln>
          </p:spPr>
          <p:txBody>
            <a:bodyPr wrap="none">
              <a:spAutoFit/>
            </a:bodyPr>
            <a:lstStyle/>
            <a:p>
              <a:r>
                <a:rPr lang="en-US" sz="12500" b="1" dirty="0">
                  <a:solidFill>
                    <a:srgbClr val="FFCC00"/>
                  </a:solidFill>
                  <a:latin typeface="Calibri" charset="0"/>
                  <a:cs typeface="Calibri" charset="0"/>
                </a:rPr>
                <a:t>+</a:t>
              </a:r>
            </a:p>
          </p:txBody>
        </p:sp>
        <p:sp>
          <p:nvSpPr>
            <p:cNvPr id="9230" name="TextBox 5"/>
            <p:cNvSpPr txBox="1">
              <a:spLocks noChangeArrowheads="1"/>
            </p:cNvSpPr>
            <p:nvPr/>
          </p:nvSpPr>
          <p:spPr bwMode="auto">
            <a:xfrm>
              <a:off x="6801912" y="2713621"/>
              <a:ext cx="2189643" cy="461632"/>
            </a:xfrm>
            <a:prstGeom prst="rect">
              <a:avLst/>
            </a:prstGeom>
            <a:noFill/>
            <a:ln w="9525">
              <a:noFill/>
              <a:miter lim="800000"/>
              <a:headEnd/>
              <a:tailEnd/>
            </a:ln>
          </p:spPr>
          <p:txBody>
            <a:bodyPr wrap="none">
              <a:spAutoFit/>
            </a:bodyPr>
            <a:lstStyle/>
            <a:p>
              <a:r>
                <a:rPr lang="el-GR" sz="2400" b="1" dirty="0">
                  <a:solidFill>
                    <a:srgbClr val="FFCC00"/>
                  </a:solidFill>
                  <a:latin typeface="Calibri" charset="0"/>
                  <a:cs typeface="Calibri" charset="0"/>
                </a:rPr>
                <a:t>ΕΙΔΙΚΟ ΠΛΑΙΣΙΟ </a:t>
              </a:r>
              <a:endParaRPr lang="en-US" sz="2400" b="1" dirty="0">
                <a:solidFill>
                  <a:srgbClr val="FFCC00"/>
                </a:solidFill>
                <a:latin typeface="Calibri" charset="0"/>
                <a:cs typeface="Calibri" charset="0"/>
              </a:endParaRPr>
            </a:p>
          </p:txBody>
        </p:sp>
      </p:grpSp>
      <p:sp>
        <p:nvSpPr>
          <p:cNvPr id="26" name="TextBox 25"/>
          <p:cNvSpPr txBox="1">
            <a:spLocks noChangeArrowheads="1"/>
          </p:cNvSpPr>
          <p:nvPr/>
        </p:nvSpPr>
        <p:spPr bwMode="auto">
          <a:xfrm>
            <a:off x="4729163" y="5541963"/>
            <a:ext cx="4751387" cy="585787"/>
          </a:xfrm>
          <a:prstGeom prst="rect">
            <a:avLst/>
          </a:prstGeom>
          <a:noFill/>
          <a:ln w="9525">
            <a:noFill/>
            <a:miter lim="800000"/>
            <a:headEnd/>
            <a:tailEnd/>
          </a:ln>
        </p:spPr>
        <p:txBody>
          <a:bodyPr wrap="none">
            <a:spAutoFit/>
          </a:bodyPr>
          <a:lstStyle/>
          <a:p>
            <a:pPr>
              <a:lnSpc>
                <a:spcPts val="1863"/>
              </a:lnSpc>
            </a:pPr>
            <a:r>
              <a:rPr lang="el-GR" b="1" dirty="0">
                <a:solidFill>
                  <a:srgbClr val="595959"/>
                </a:solidFill>
                <a:latin typeface="Calibri" charset="0"/>
                <a:cs typeface="Calibri" charset="0"/>
              </a:rPr>
              <a:t>Για τις χώρες σε πρόγραμμα μακροοικονομικής</a:t>
            </a:r>
            <a:br>
              <a:rPr lang="el-GR" b="1" dirty="0">
                <a:solidFill>
                  <a:srgbClr val="595959"/>
                </a:solidFill>
                <a:latin typeface="Calibri" charset="0"/>
                <a:cs typeface="Calibri" charset="0"/>
              </a:rPr>
            </a:br>
            <a:r>
              <a:rPr lang="el-GR" b="1" dirty="0">
                <a:solidFill>
                  <a:srgbClr val="595959"/>
                </a:solidFill>
                <a:latin typeface="Calibri" charset="0"/>
                <a:cs typeface="Calibri" charset="0"/>
              </a:rPr>
              <a:t>προσαρμογής </a:t>
            </a:r>
            <a:r>
              <a:rPr lang="en-US" sz="1400" dirty="0">
                <a:solidFill>
                  <a:srgbClr val="595959"/>
                </a:solidFill>
                <a:latin typeface="Calibri" charset="0"/>
                <a:cs typeface="Calibri" charset="0"/>
              </a:rPr>
              <a:t>(</a:t>
            </a:r>
            <a:r>
              <a:rPr lang="en-US" sz="1400" dirty="0" err="1">
                <a:solidFill>
                  <a:srgbClr val="595959"/>
                </a:solidFill>
                <a:latin typeface="Calibri" charset="0"/>
                <a:cs typeface="Calibri" charset="0"/>
              </a:rPr>
              <a:t>macroeonomic</a:t>
            </a:r>
            <a:r>
              <a:rPr lang="en-US" sz="1400" dirty="0">
                <a:solidFill>
                  <a:srgbClr val="595959"/>
                </a:solidFill>
                <a:latin typeface="Calibri" charset="0"/>
                <a:cs typeface="Calibri" charset="0"/>
              </a:rPr>
              <a:t> adjustment </a:t>
            </a:r>
            <a:r>
              <a:rPr lang="en-US" sz="1400" dirty="0" err="1">
                <a:solidFill>
                  <a:srgbClr val="595959"/>
                </a:solidFill>
                <a:latin typeface="Calibri" charset="0"/>
                <a:cs typeface="Calibri" charset="0"/>
              </a:rPr>
              <a:t>programme</a:t>
            </a:r>
            <a:r>
              <a:rPr lang="en-US" sz="1400" dirty="0">
                <a:solidFill>
                  <a:srgbClr val="595959"/>
                </a:solidFill>
                <a:latin typeface="Calibri" charset="0"/>
                <a:cs typeface="Calibri" charset="0"/>
              </a:rPr>
              <a:t>)</a:t>
            </a:r>
          </a:p>
        </p:txBody>
      </p:sp>
      <p:sp>
        <p:nvSpPr>
          <p:cNvPr id="9228" name="Slide Number Placeholder 22"/>
          <p:cNvSpPr>
            <a:spLocks noGrp="1"/>
          </p:cNvSpPr>
          <p:nvPr>
            <p:ph type="sldNum" sz="quarter" idx="10"/>
          </p:nvPr>
        </p:nvSpPr>
        <p:spPr bwMode="auto">
          <a:noFill/>
          <a:ln>
            <a:miter lim="800000"/>
            <a:headEnd/>
            <a:tailEnd/>
          </a:ln>
        </p:spPr>
        <p:txBody>
          <a:bodyPr/>
          <a:lstStyle/>
          <a:p>
            <a:fld id="{590A1775-52D7-4BE1-A7A3-33B661DA727A}" type="slidenum">
              <a:rPr lang="en-US"/>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lide(fromLeft)">
                                      <p:cBhvr>
                                        <p:cTn id="24" dur="500"/>
                                        <p:tgtEl>
                                          <p:spTgt spid="9"/>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slide(fromLeft)">
                                      <p:cBhvr>
                                        <p:cTn id="28" dur="500"/>
                                        <p:tgtEl>
                                          <p:spTgt spid="21"/>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slide(from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Left)">
                                      <p:cBhvr>
                                        <p:cTn id="37" dur="500"/>
                                        <p:tgtEl>
                                          <p:spTgt spid="10"/>
                                        </p:tgtEl>
                                      </p:cBhvr>
                                    </p:animEffect>
                                  </p:childTnLst>
                                </p:cTn>
                              </p:par>
                            </p:childTnLst>
                          </p:cTn>
                        </p:par>
                        <p:par>
                          <p:cTn id="38" fill="hold">
                            <p:stCondLst>
                              <p:cond delay="500"/>
                            </p:stCondLst>
                            <p:childTnLst>
                              <p:par>
                                <p:cTn id="39" presetID="1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slide(fromLeft)">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6"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dirty="0" smtClean="0">
                <a:solidFill>
                  <a:srgbClr val="595959"/>
                </a:solidFill>
              </a:rPr>
              <a:t>Ο ΡΟΛΟΣ ΤΗΣ </a:t>
            </a:r>
            <a:r>
              <a:rPr lang="en-US" dirty="0" smtClean="0">
                <a:solidFill>
                  <a:srgbClr val="595959"/>
                </a:solidFill>
              </a:rPr>
              <a:t>EUROSTAT</a:t>
            </a:r>
            <a:endParaRPr lang="en-US" sz="2400" dirty="0" smtClean="0">
              <a:solidFill>
                <a:srgbClr val="595959"/>
              </a:solidFill>
            </a:endParaRPr>
          </a:p>
        </p:txBody>
      </p:sp>
      <p:sp>
        <p:nvSpPr>
          <p:cNvPr id="60419" name="TextBox 2"/>
          <p:cNvSpPr txBox="1">
            <a:spLocks noChangeArrowheads="1"/>
          </p:cNvSpPr>
          <p:nvPr/>
        </p:nvSpPr>
        <p:spPr bwMode="auto">
          <a:xfrm>
            <a:off x="569913" y="1541463"/>
            <a:ext cx="8794750" cy="4093428"/>
          </a:xfrm>
          <a:prstGeom prst="rect">
            <a:avLst/>
          </a:prstGeom>
          <a:noFill/>
          <a:ln w="9525">
            <a:noFill/>
            <a:miter lim="800000"/>
            <a:headEnd/>
            <a:tailEnd/>
          </a:ln>
        </p:spPr>
        <p:txBody>
          <a:bodyPr>
            <a:spAutoFit/>
          </a:bodyPr>
          <a:lstStyle/>
          <a:p>
            <a:r>
              <a:rPr lang="el-GR" sz="1700" b="1" dirty="0">
                <a:solidFill>
                  <a:srgbClr val="7F7F7F"/>
                </a:solidFill>
                <a:latin typeface="Calibri" charset="0"/>
              </a:rPr>
              <a:t>Η </a:t>
            </a:r>
            <a:r>
              <a:rPr lang="en-GB" sz="1700" b="1" dirty="0">
                <a:solidFill>
                  <a:srgbClr val="7F7F7F"/>
                </a:solidFill>
                <a:latin typeface="Calibri" charset="0"/>
              </a:rPr>
              <a:t>Eurostat</a:t>
            </a:r>
            <a:r>
              <a:rPr lang="el-GR" sz="1700" b="1" dirty="0">
                <a:solidFill>
                  <a:srgbClr val="7F7F7F"/>
                </a:solidFill>
                <a:latin typeface="Calibri" charset="0"/>
              </a:rPr>
              <a:t> σύμφωνα με τον Κανονισμό 479/2009</a:t>
            </a:r>
            <a:r>
              <a:rPr lang="en-US" sz="1700" b="1" dirty="0">
                <a:solidFill>
                  <a:srgbClr val="7F7F7F"/>
                </a:solidFill>
                <a:latin typeface="Calibri" charset="0"/>
              </a:rPr>
              <a:t> </a:t>
            </a:r>
            <a:r>
              <a:rPr lang="el-GR" sz="1700" b="1" dirty="0">
                <a:solidFill>
                  <a:srgbClr val="7F7F7F"/>
                </a:solidFill>
                <a:latin typeface="Calibri" charset="0"/>
              </a:rPr>
              <a:t>(</a:t>
            </a:r>
            <a:r>
              <a:rPr lang="el-GR" sz="1700" b="1" dirty="0" smtClean="0">
                <a:solidFill>
                  <a:srgbClr val="7F7F7F"/>
                </a:solidFill>
                <a:latin typeface="Calibri" charset="0"/>
              </a:rPr>
              <a:t>προοίμιο, παρ. 10</a:t>
            </a:r>
            <a:r>
              <a:rPr lang="el-GR" sz="1700" b="1" dirty="0">
                <a:solidFill>
                  <a:srgbClr val="7F7F7F"/>
                </a:solidFill>
                <a:latin typeface="Calibri" charset="0"/>
              </a:rPr>
              <a:t>) είναι αρμόδια, εξ ονόματος της Επιτροπής, για την αξιολόγηση της ποιότητας των στοιχείων και για την υποβολή των στοιχείων που πρέπει να χρησιμοποιούνται στο πλαίσιο της διαδικασίας υπερβολικού ελλείμματος, σύμφωνα με την απόφαση 97/281/ΕΚ. </a:t>
            </a:r>
            <a:endParaRPr lang="en-US" sz="1700" b="1" dirty="0">
              <a:solidFill>
                <a:srgbClr val="7F7F7F"/>
              </a:solidFill>
              <a:latin typeface="Calibri" charset="0"/>
            </a:endParaRPr>
          </a:p>
          <a:p>
            <a:endParaRPr lang="el-GR" sz="1600" dirty="0">
              <a:solidFill>
                <a:srgbClr val="7F7F7F"/>
              </a:solidFill>
              <a:latin typeface="Calibri" charset="0"/>
            </a:endParaRPr>
          </a:p>
          <a:p>
            <a:r>
              <a:rPr lang="el-GR" sz="1600" u="sng" dirty="0">
                <a:solidFill>
                  <a:srgbClr val="7F7F7F"/>
                </a:solidFill>
                <a:latin typeface="Calibri" charset="0"/>
              </a:rPr>
              <a:t>Η </a:t>
            </a:r>
            <a:r>
              <a:rPr lang="en-GB" sz="1600" u="sng" dirty="0">
                <a:solidFill>
                  <a:srgbClr val="7F7F7F"/>
                </a:solidFill>
                <a:latin typeface="Calibri" charset="0"/>
              </a:rPr>
              <a:t>Eurostat</a:t>
            </a:r>
            <a:r>
              <a:rPr lang="el-GR" sz="1600" u="sng" dirty="0">
                <a:solidFill>
                  <a:srgbClr val="7F7F7F"/>
                </a:solidFill>
                <a:latin typeface="Calibri" charset="0"/>
              </a:rPr>
              <a:t> σύμφωνα με τον Κανονισμό 479/2009</a:t>
            </a:r>
            <a:r>
              <a:rPr lang="en-US" sz="1600" u="sng" dirty="0">
                <a:solidFill>
                  <a:srgbClr val="7F7F7F"/>
                </a:solidFill>
                <a:latin typeface="Calibri" charset="0"/>
              </a:rPr>
              <a:t> </a:t>
            </a:r>
            <a:r>
              <a:rPr lang="el-GR" sz="1600" u="sng" dirty="0">
                <a:solidFill>
                  <a:srgbClr val="7F7F7F"/>
                </a:solidFill>
                <a:latin typeface="Calibri" charset="0"/>
              </a:rPr>
              <a:t>(άρθρο 8</a:t>
            </a:r>
            <a:r>
              <a:rPr lang="el-GR" sz="1600" u="sng" dirty="0" smtClean="0">
                <a:solidFill>
                  <a:srgbClr val="7F7F7F"/>
                </a:solidFill>
                <a:latin typeface="Calibri" charset="0"/>
              </a:rPr>
              <a:t>)</a:t>
            </a:r>
            <a:r>
              <a:rPr lang="el-GR" sz="1600" dirty="0" smtClean="0">
                <a:solidFill>
                  <a:srgbClr val="7F7F7F"/>
                </a:solidFill>
                <a:latin typeface="Calibri" charset="0"/>
              </a:rPr>
              <a:t>,</a:t>
            </a:r>
            <a:r>
              <a:rPr lang="el-GR" sz="1600" i="1" dirty="0" smtClean="0">
                <a:solidFill>
                  <a:srgbClr val="7F7F7F"/>
                </a:solidFill>
                <a:latin typeface="Calibri" charset="0"/>
              </a:rPr>
              <a:t>  </a:t>
            </a:r>
            <a:r>
              <a:rPr lang="el-GR" sz="1600" dirty="0" smtClean="0">
                <a:solidFill>
                  <a:srgbClr val="7F7F7F"/>
                </a:solidFill>
                <a:latin typeface="Calibri" charset="0"/>
              </a:rPr>
              <a:t>όπως τροποποιήθηκε από τον Κανονισμό 220/2014: </a:t>
            </a:r>
            <a:br>
              <a:rPr lang="el-GR" sz="1600" dirty="0" smtClean="0">
                <a:solidFill>
                  <a:srgbClr val="7F7F7F"/>
                </a:solidFill>
                <a:latin typeface="Calibri" charset="0"/>
              </a:rPr>
            </a:br>
            <a:r>
              <a:rPr lang="el-GR" sz="1600" dirty="0" smtClean="0">
                <a:solidFill>
                  <a:srgbClr val="7F7F7F"/>
                </a:solidFill>
                <a:latin typeface="Calibri" charset="0"/>
              </a:rPr>
              <a:t>Αξιολογεί σε τακτική βάση την ποιότητα τόσο των πραγματικών στοιχείων που γνωστοποιούνται από τα κράτη μέλη όσο και των σχετικών λογαριασμών του δημόσιου τομέα που καταρτίζονται σύμφωνα με το </a:t>
            </a:r>
            <a:r>
              <a:rPr lang="en-US" sz="1600" dirty="0" smtClean="0">
                <a:solidFill>
                  <a:srgbClr val="7F7F7F"/>
                </a:solidFill>
                <a:latin typeface="Calibri" charset="0"/>
              </a:rPr>
              <a:t>ESA </a:t>
            </a:r>
            <a:r>
              <a:rPr lang="el-GR" sz="1600" dirty="0" smtClean="0">
                <a:solidFill>
                  <a:srgbClr val="7F7F7F"/>
                </a:solidFill>
                <a:latin typeface="Calibri" charset="0"/>
              </a:rPr>
              <a:t>2010.</a:t>
            </a:r>
          </a:p>
          <a:p>
            <a:r>
              <a:rPr lang="el-GR" sz="1600" dirty="0" smtClean="0">
                <a:solidFill>
                  <a:srgbClr val="7F7F7F"/>
                </a:solidFill>
                <a:latin typeface="Calibri" charset="0"/>
              </a:rPr>
              <a:t>Η </a:t>
            </a:r>
            <a:r>
              <a:rPr lang="el-GR" sz="1600" dirty="0">
                <a:solidFill>
                  <a:srgbClr val="7F7F7F"/>
                </a:solidFill>
                <a:latin typeface="Calibri" charset="0"/>
              </a:rPr>
              <a:t>ποιότητα των πραγματικών στοιχείων συνίσταται στη συμμόρφωση προς τους λογιστικούς κανόνες, στην πληρότητα, την αξιοπιστία, την επικαιρότητα και τη συνέπεια των στατιστικών στοιχείων</a:t>
            </a:r>
            <a:r>
              <a:rPr lang="el-GR" sz="1600" dirty="0" smtClean="0">
                <a:solidFill>
                  <a:srgbClr val="7F7F7F"/>
                </a:solidFill>
                <a:latin typeface="Calibri" charset="0"/>
              </a:rPr>
              <a:t>.</a:t>
            </a:r>
            <a:br>
              <a:rPr lang="el-GR" sz="1600" dirty="0" smtClean="0">
                <a:solidFill>
                  <a:srgbClr val="7F7F7F"/>
                </a:solidFill>
                <a:latin typeface="Calibri" charset="0"/>
              </a:rPr>
            </a:br>
            <a:r>
              <a:rPr lang="el-GR" sz="1600" dirty="0" smtClean="0">
                <a:solidFill>
                  <a:srgbClr val="7F7F7F"/>
                </a:solidFill>
                <a:latin typeface="Calibri" charset="0"/>
              </a:rPr>
              <a:t>Η </a:t>
            </a:r>
            <a:r>
              <a:rPr lang="el-GR" sz="1600" dirty="0">
                <a:solidFill>
                  <a:srgbClr val="7F7F7F"/>
                </a:solidFill>
                <a:latin typeface="Calibri" charset="0"/>
              </a:rPr>
              <a:t>αξιολόγηση αφορά κατά κύριο λόγο </a:t>
            </a:r>
            <a:r>
              <a:rPr lang="el-GR" sz="1600" dirty="0" smtClean="0">
                <a:solidFill>
                  <a:srgbClr val="7F7F7F"/>
                </a:solidFill>
                <a:latin typeface="Calibri" charset="0"/>
              </a:rPr>
              <a:t>θέματα, </a:t>
            </a:r>
            <a:r>
              <a:rPr lang="el-GR" sz="1600" dirty="0">
                <a:solidFill>
                  <a:srgbClr val="7F7F7F"/>
                </a:solidFill>
                <a:latin typeface="Calibri" charset="0"/>
              </a:rPr>
              <a:t>όπως η οριοθέτηση του δημόσιου τομέα, η ταξινόμηση των δημόσιων συναλλαγών και οφειλών και ο χρόνος καταγραφής. </a:t>
            </a:r>
          </a:p>
          <a:p>
            <a:r>
              <a:rPr lang="el-GR" sz="1600" dirty="0">
                <a:solidFill>
                  <a:srgbClr val="7F7F7F"/>
                </a:solidFill>
                <a:latin typeface="Calibri" charset="0"/>
              </a:rPr>
              <a:t>Η Επιτροπή (Eurostat) υποβάλλει τακτικά έκθεση στο Ευρωπαϊκό Κοινοβούλιο και στο Συμβούλιο για την ποιότητα των πραγματικών στοιχείων που γνωστοποιούν τα </a:t>
            </a:r>
            <a:r>
              <a:rPr lang="el-GR" sz="1600" dirty="0" smtClean="0">
                <a:solidFill>
                  <a:srgbClr val="7F7F7F"/>
                </a:solidFill>
                <a:latin typeface="Calibri" charset="0"/>
              </a:rPr>
              <a:t>κράτη μέλη</a:t>
            </a:r>
            <a:r>
              <a:rPr lang="el-GR" sz="1600" dirty="0">
                <a:solidFill>
                  <a:srgbClr val="7F7F7F"/>
                </a:solidFill>
                <a:latin typeface="Calibri" charset="0"/>
              </a:rPr>
              <a:t>. </a:t>
            </a:r>
          </a:p>
        </p:txBody>
      </p:sp>
      <p:sp>
        <p:nvSpPr>
          <p:cNvPr id="60420" name="Slide Number Placeholder 3"/>
          <p:cNvSpPr>
            <a:spLocks noGrp="1"/>
          </p:cNvSpPr>
          <p:nvPr>
            <p:ph type="sldNum" sz="quarter" idx="10"/>
          </p:nvPr>
        </p:nvSpPr>
        <p:spPr bwMode="auto">
          <a:noFill/>
          <a:ln>
            <a:miter lim="800000"/>
            <a:headEnd/>
            <a:tailEnd/>
          </a:ln>
        </p:spPr>
        <p:txBody>
          <a:bodyPr/>
          <a:lstStyle/>
          <a:p>
            <a:fld id="{F92CADC9-5AFC-4C52-B8A3-E69AD40681E6}" type="slidenum">
              <a:rPr lang="en-US"/>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71" name="Picture 7"/>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804114" y="4560369"/>
            <a:ext cx="8560550" cy="322262"/>
          </a:xfrm>
          <a:prstGeom prst="rect">
            <a:avLst/>
          </a:prstGeom>
          <a:noFill/>
          <a:ln w="9525">
            <a:noFill/>
            <a:miter lim="800000"/>
            <a:headEnd/>
            <a:tailEnd/>
          </a:ln>
          <a:effectLst/>
        </p:spPr>
      </p:pic>
      <p:sp>
        <p:nvSpPr>
          <p:cNvPr id="61442"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dirty="0" smtClean="0">
                <a:solidFill>
                  <a:srgbClr val="595959"/>
                </a:solidFill>
              </a:rPr>
              <a:t>Ο ΡΟΛΟΣ ΤΗΣ </a:t>
            </a:r>
            <a:r>
              <a:rPr lang="en-US" dirty="0" smtClean="0">
                <a:solidFill>
                  <a:srgbClr val="595959"/>
                </a:solidFill>
              </a:rPr>
              <a:t>EUROSTAT</a:t>
            </a:r>
            <a:endParaRPr lang="en-US" sz="2400" dirty="0" smtClean="0">
              <a:solidFill>
                <a:srgbClr val="595959"/>
              </a:solidFill>
            </a:endParaRPr>
          </a:p>
        </p:txBody>
      </p:sp>
      <p:sp>
        <p:nvSpPr>
          <p:cNvPr id="3" name="TextBox 2"/>
          <p:cNvSpPr txBox="1"/>
          <p:nvPr/>
        </p:nvSpPr>
        <p:spPr>
          <a:xfrm>
            <a:off x="569913" y="1304922"/>
            <a:ext cx="4999389" cy="723275"/>
          </a:xfrm>
          <a:prstGeom prst="rect">
            <a:avLst/>
          </a:prstGeom>
          <a:noFill/>
        </p:spPr>
        <p:txBody>
          <a:bodyPr wrap="square">
            <a:spAutoFit/>
          </a:bodyPr>
          <a:lstStyle/>
          <a:p>
            <a:r>
              <a:rPr lang="en-US" sz="2400" b="1" dirty="0">
                <a:solidFill>
                  <a:srgbClr val="7F7F7F"/>
                </a:solidFill>
                <a:latin typeface="Calibri" charset="0"/>
              </a:rPr>
              <a:t>Η </a:t>
            </a:r>
            <a:r>
              <a:rPr lang="en-US" sz="2400" b="1" dirty="0" err="1" smtClean="0">
                <a:solidFill>
                  <a:srgbClr val="7F7F7F"/>
                </a:solidFill>
                <a:latin typeface="Calibri" charset="0"/>
              </a:rPr>
              <a:t>Eurostat</a:t>
            </a:r>
            <a:r>
              <a:rPr lang="el-GR" sz="2400" b="1" dirty="0" smtClean="0">
                <a:solidFill>
                  <a:srgbClr val="7F7F7F"/>
                </a:solidFill>
                <a:latin typeface="Calibri" charset="0"/>
              </a:rPr>
              <a:t> </a:t>
            </a:r>
            <a:r>
              <a:rPr lang="en-US" sz="2400" b="1" dirty="0" smtClean="0">
                <a:solidFill>
                  <a:srgbClr val="7F7F7F"/>
                </a:solidFill>
                <a:latin typeface="Calibri" charset="0"/>
              </a:rPr>
              <a:t>ΕΠΙΚΥΡ</a:t>
            </a:r>
            <a:r>
              <a:rPr lang="el-GR" sz="2400" b="1" dirty="0" smtClean="0">
                <a:solidFill>
                  <a:srgbClr val="7F7F7F"/>
                </a:solidFill>
                <a:latin typeface="Calibri" charset="0"/>
              </a:rPr>
              <a:t>Ω</a:t>
            </a:r>
            <a:r>
              <a:rPr lang="en-US" sz="2400" b="1" dirty="0" err="1" smtClean="0">
                <a:solidFill>
                  <a:srgbClr val="7F7F7F"/>
                </a:solidFill>
                <a:latin typeface="Calibri" charset="0"/>
              </a:rPr>
              <a:t>ΝΕΙ</a:t>
            </a:r>
            <a:r>
              <a:rPr lang="en-US" sz="1700" b="1" dirty="0" smtClean="0">
                <a:solidFill>
                  <a:srgbClr val="7F7F7F"/>
                </a:solidFill>
                <a:latin typeface="Calibri" charset="0"/>
              </a:rPr>
              <a:t/>
            </a:r>
            <a:br>
              <a:rPr lang="en-US" sz="1700" b="1" dirty="0" smtClean="0">
                <a:solidFill>
                  <a:srgbClr val="7F7F7F"/>
                </a:solidFill>
                <a:latin typeface="Calibri" charset="0"/>
              </a:rPr>
            </a:br>
            <a:r>
              <a:rPr lang="el-GR" sz="1600" dirty="0" smtClean="0">
                <a:solidFill>
                  <a:srgbClr val="7F7F7F"/>
                </a:solidFill>
                <a:latin typeface="Calibri" charset="0"/>
              </a:rPr>
              <a:t>ή</a:t>
            </a:r>
            <a:r>
              <a:rPr lang="en-US" sz="1600" dirty="0" smtClean="0">
                <a:solidFill>
                  <a:srgbClr val="7F7F7F"/>
                </a:solidFill>
                <a:latin typeface="Calibri" charset="0"/>
              </a:rPr>
              <a:t> </a:t>
            </a:r>
            <a:r>
              <a:rPr lang="el-GR" sz="1600" dirty="0">
                <a:solidFill>
                  <a:srgbClr val="7F7F7F"/>
                </a:solidFill>
                <a:latin typeface="Calibri" charset="0"/>
              </a:rPr>
              <a:t>(</a:t>
            </a:r>
            <a:r>
              <a:rPr lang="en-US" sz="1600" dirty="0" err="1" smtClean="0">
                <a:solidFill>
                  <a:srgbClr val="7F7F7F"/>
                </a:solidFill>
                <a:latin typeface="Calibri" charset="0"/>
              </a:rPr>
              <a:t>σύμφωνα</a:t>
            </a:r>
            <a:r>
              <a:rPr lang="el-GR" sz="1600" dirty="0" smtClean="0">
                <a:solidFill>
                  <a:srgbClr val="7F7F7F"/>
                </a:solidFill>
                <a:latin typeface="Calibri" charset="0"/>
              </a:rPr>
              <a:t> </a:t>
            </a:r>
            <a:r>
              <a:rPr lang="en-US" sz="1600" dirty="0" err="1" smtClean="0">
                <a:solidFill>
                  <a:srgbClr val="7F7F7F"/>
                </a:solidFill>
                <a:latin typeface="Calibri" charset="0"/>
              </a:rPr>
              <a:t>με</a:t>
            </a:r>
            <a:r>
              <a:rPr lang="en-US" sz="1600" dirty="0" smtClean="0">
                <a:solidFill>
                  <a:srgbClr val="7F7F7F"/>
                </a:solidFill>
                <a:latin typeface="Calibri" charset="0"/>
              </a:rPr>
              <a:t> </a:t>
            </a:r>
            <a:r>
              <a:rPr lang="en-US" sz="1600" dirty="0" err="1">
                <a:solidFill>
                  <a:srgbClr val="7F7F7F"/>
                </a:solidFill>
                <a:latin typeface="Calibri" charset="0"/>
              </a:rPr>
              <a:t>το</a:t>
            </a:r>
            <a:r>
              <a:rPr lang="en-US" sz="1600" dirty="0">
                <a:solidFill>
                  <a:srgbClr val="7F7F7F"/>
                </a:solidFill>
                <a:latin typeface="Calibri" charset="0"/>
              </a:rPr>
              <a:t> </a:t>
            </a:r>
            <a:r>
              <a:rPr lang="en-US" sz="1600" dirty="0" err="1">
                <a:solidFill>
                  <a:srgbClr val="7F7F7F"/>
                </a:solidFill>
                <a:latin typeface="Calibri" charset="0"/>
              </a:rPr>
              <a:t>άρθρο</a:t>
            </a:r>
            <a:r>
              <a:rPr lang="en-US" sz="1600" dirty="0">
                <a:solidFill>
                  <a:srgbClr val="7F7F7F"/>
                </a:solidFill>
                <a:latin typeface="Calibri" charset="0"/>
              </a:rPr>
              <a:t> 15 </a:t>
            </a:r>
            <a:r>
              <a:rPr lang="en-US" sz="1600" dirty="0" err="1">
                <a:solidFill>
                  <a:srgbClr val="7F7F7F"/>
                </a:solidFill>
                <a:latin typeface="Calibri" charset="0"/>
              </a:rPr>
              <a:t>του</a:t>
            </a:r>
            <a:r>
              <a:rPr lang="en-US" sz="1600" dirty="0">
                <a:solidFill>
                  <a:srgbClr val="7F7F7F"/>
                </a:solidFill>
                <a:latin typeface="Calibri" charset="0"/>
              </a:rPr>
              <a:t> </a:t>
            </a:r>
            <a:r>
              <a:rPr lang="en-US" sz="1600" dirty="0" err="1">
                <a:solidFill>
                  <a:srgbClr val="7F7F7F"/>
                </a:solidFill>
                <a:latin typeface="Calibri" charset="0"/>
              </a:rPr>
              <a:t>Κανονισμού</a:t>
            </a:r>
            <a:r>
              <a:rPr lang="en-US" sz="1600" dirty="0">
                <a:solidFill>
                  <a:srgbClr val="7F7F7F"/>
                </a:solidFill>
                <a:latin typeface="Calibri" charset="0"/>
              </a:rPr>
              <a:t> 479/2009</a:t>
            </a:r>
            <a:r>
              <a:rPr lang="el-GR" sz="1600" dirty="0">
                <a:solidFill>
                  <a:srgbClr val="7F7F7F"/>
                </a:solidFill>
                <a:latin typeface="Calibri" charset="0"/>
              </a:rPr>
              <a:t>)</a:t>
            </a:r>
            <a:r>
              <a:rPr lang="en-US" sz="1700" b="1" dirty="0" smtClean="0">
                <a:solidFill>
                  <a:srgbClr val="7F7F7F"/>
                </a:solidFill>
                <a:latin typeface="Calibri" charset="0"/>
              </a:rPr>
              <a:t>:</a:t>
            </a:r>
            <a:endParaRPr lang="en-US" sz="1700" b="1" dirty="0">
              <a:solidFill>
                <a:srgbClr val="7F7F7F"/>
              </a:solidFill>
              <a:latin typeface="Calibri" charset="0"/>
            </a:endParaRPr>
          </a:p>
        </p:txBody>
      </p:sp>
      <p:sp>
        <p:nvSpPr>
          <p:cNvPr id="61444" name="Slide Number Placeholder 3"/>
          <p:cNvSpPr>
            <a:spLocks noGrp="1"/>
          </p:cNvSpPr>
          <p:nvPr>
            <p:ph type="sldNum" sz="quarter" idx="10"/>
          </p:nvPr>
        </p:nvSpPr>
        <p:spPr bwMode="auto">
          <a:noFill/>
          <a:ln>
            <a:miter lim="800000"/>
            <a:headEnd/>
            <a:tailEnd/>
          </a:ln>
        </p:spPr>
        <p:txBody>
          <a:bodyPr/>
          <a:lstStyle/>
          <a:p>
            <a:fld id="{E128D19C-0879-400A-A81A-8194E9D65ED5}" type="slidenum">
              <a:rPr lang="en-US"/>
              <a:pPr/>
              <a:t>51</a:t>
            </a:fld>
            <a:endParaRPr lang="en-US"/>
          </a:p>
        </p:txBody>
      </p:sp>
      <p:grpSp>
        <p:nvGrpSpPr>
          <p:cNvPr id="35" name="Group 34"/>
          <p:cNvGrpSpPr/>
          <p:nvPr/>
        </p:nvGrpSpPr>
        <p:grpSpPr>
          <a:xfrm>
            <a:off x="6383872" y="4494667"/>
            <a:ext cx="3148559" cy="2064603"/>
            <a:chOff x="6383872" y="4020515"/>
            <a:chExt cx="3148559" cy="2064603"/>
          </a:xfrm>
        </p:grpSpPr>
        <p:grpSp>
          <p:nvGrpSpPr>
            <p:cNvPr id="34" name="Group 33"/>
            <p:cNvGrpSpPr/>
            <p:nvPr/>
          </p:nvGrpSpPr>
          <p:grpSpPr>
            <a:xfrm>
              <a:off x="6383872" y="4020515"/>
              <a:ext cx="3148559" cy="2064603"/>
              <a:chOff x="6383872" y="4020515"/>
              <a:chExt cx="3148559" cy="2064603"/>
            </a:xfrm>
          </p:grpSpPr>
          <p:pic>
            <p:nvPicPr>
              <p:cNvPr id="17" name="Picture 4"/>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8493585" y="4020515"/>
                <a:ext cx="1038846" cy="2064603"/>
              </a:xfrm>
              <a:prstGeom prst="rect">
                <a:avLst/>
              </a:prstGeom>
              <a:noFill/>
              <a:ln w="9525">
                <a:noFill/>
                <a:miter lim="800000"/>
                <a:headEnd/>
                <a:tailEnd/>
              </a:ln>
              <a:effectLst/>
            </p:spPr>
          </p:pic>
          <p:sp>
            <p:nvSpPr>
              <p:cNvPr id="33" name="TextBox 32"/>
              <p:cNvSpPr txBox="1"/>
              <p:nvPr/>
            </p:nvSpPr>
            <p:spPr>
              <a:xfrm>
                <a:off x="6383872" y="5295237"/>
                <a:ext cx="2121093" cy="660865"/>
              </a:xfrm>
              <a:prstGeom prst="rect">
                <a:avLst/>
              </a:prstGeom>
              <a:noFill/>
            </p:spPr>
            <p:txBody>
              <a:bodyPr wrap="none" rtlCol="0">
                <a:spAutoFit/>
              </a:bodyPr>
              <a:lstStyle/>
              <a:p>
                <a:pPr algn="r">
                  <a:lnSpc>
                    <a:spcPts val="2100"/>
                  </a:lnSpc>
                </a:pPr>
                <a:r>
                  <a:rPr lang="el-GR" sz="2000" b="1" dirty="0" smtClean="0">
                    <a:solidFill>
                      <a:srgbClr val="7F7F7F"/>
                    </a:solidFill>
                    <a:latin typeface="Calibri" charset="0"/>
                  </a:rPr>
                  <a:t>Η Ε</a:t>
                </a:r>
                <a:r>
                  <a:rPr lang="en-US" sz="2000" b="1" dirty="0" err="1" smtClean="0">
                    <a:solidFill>
                      <a:srgbClr val="7F7F7F"/>
                    </a:solidFill>
                    <a:latin typeface="Calibri" charset="0"/>
                  </a:rPr>
                  <a:t>urostat</a:t>
                </a:r>
                <a:r>
                  <a:rPr lang="el-GR" sz="2000" b="1" dirty="0" smtClean="0">
                    <a:solidFill>
                      <a:srgbClr val="7F7F7F"/>
                    </a:solidFill>
                    <a:latin typeface="Calibri" charset="0"/>
                  </a:rPr>
                  <a:t> εκδίδει</a:t>
                </a:r>
                <a:br>
                  <a:rPr lang="el-GR" sz="2000" b="1" dirty="0" smtClean="0">
                    <a:solidFill>
                      <a:srgbClr val="7F7F7F"/>
                    </a:solidFill>
                    <a:latin typeface="Calibri" charset="0"/>
                  </a:rPr>
                </a:br>
                <a:r>
                  <a:rPr lang="el-GR" sz="2000" b="1" dirty="0" smtClean="0">
                    <a:solidFill>
                      <a:srgbClr val="7F7F7F"/>
                    </a:solidFill>
                    <a:latin typeface="Calibri" charset="0"/>
                  </a:rPr>
                  <a:t>Δελτίο Τύπου</a:t>
                </a:r>
              </a:p>
            </p:txBody>
          </p:sp>
        </p:grpSp>
        <p:sp>
          <p:nvSpPr>
            <p:cNvPr id="16" name="TextBox 15"/>
            <p:cNvSpPr txBox="1"/>
            <p:nvPr/>
          </p:nvSpPr>
          <p:spPr>
            <a:xfrm>
              <a:off x="8534952" y="5489122"/>
              <a:ext cx="964627" cy="405239"/>
            </a:xfrm>
            <a:prstGeom prst="rect">
              <a:avLst/>
            </a:prstGeom>
            <a:noFill/>
          </p:spPr>
          <p:txBody>
            <a:bodyPr wrap="square" rtlCol="0">
              <a:spAutoFit/>
            </a:bodyPr>
            <a:lstStyle/>
            <a:p>
              <a:pPr algn="ctr">
                <a:lnSpc>
                  <a:spcPts val="1220"/>
                </a:lnSpc>
              </a:pPr>
              <a:r>
                <a:rPr lang="en-US" sz="4300" b="1" dirty="0" err="1" smtClean="0">
                  <a:solidFill>
                    <a:srgbClr val="FFCC00"/>
                  </a:solidFill>
                  <a:latin typeface="Calibri"/>
                  <a:cs typeface="Calibri"/>
                </a:rPr>
                <a:t>t</a:t>
              </a:r>
              <a:r>
                <a:rPr lang="el-GR" sz="4300" b="1" dirty="0" smtClean="0">
                  <a:solidFill>
                    <a:srgbClr val="FFCC00"/>
                  </a:solidFill>
                  <a:latin typeface="Calibri"/>
                  <a:cs typeface="Calibri"/>
                </a:rPr>
                <a:t>+</a:t>
              </a:r>
              <a:r>
                <a:rPr lang="en-US" sz="4300" b="1" dirty="0" smtClean="0">
                  <a:solidFill>
                    <a:srgbClr val="FFCC00"/>
                  </a:solidFill>
                  <a:latin typeface="Calibri"/>
                  <a:cs typeface="Calibri"/>
                </a:rPr>
                <a:t>3</a:t>
              </a:r>
              <a:r>
                <a:rPr lang="en-US" sz="1200" b="1" dirty="0" smtClean="0">
                  <a:solidFill>
                    <a:schemeClr val="tx1">
                      <a:lumMod val="50000"/>
                      <a:lumOff val="50000"/>
                    </a:schemeClr>
                  </a:solidFill>
                  <a:latin typeface="Calibri"/>
                  <a:cs typeface="Calibri"/>
                </a:rPr>
                <a:t/>
              </a:r>
              <a:br>
                <a:rPr lang="en-US" sz="1200" b="1" dirty="0" smtClean="0">
                  <a:solidFill>
                    <a:schemeClr val="tx1">
                      <a:lumMod val="50000"/>
                      <a:lumOff val="50000"/>
                    </a:schemeClr>
                  </a:solidFill>
                  <a:latin typeface="Calibri"/>
                  <a:cs typeface="Calibri"/>
                </a:rPr>
              </a:br>
              <a:r>
                <a:rPr lang="el-GR" sz="1200" b="1" dirty="0" smtClean="0">
                  <a:solidFill>
                    <a:schemeClr val="tx1">
                      <a:lumMod val="50000"/>
                      <a:lumOff val="50000"/>
                    </a:schemeClr>
                  </a:solidFill>
                  <a:latin typeface="Calibri"/>
                  <a:cs typeface="Calibri"/>
                </a:rPr>
                <a:t>εβδομάδες</a:t>
              </a:r>
              <a:endParaRPr lang="en-US" sz="1200" b="1" dirty="0" smtClean="0">
                <a:solidFill>
                  <a:schemeClr val="tx1">
                    <a:lumMod val="50000"/>
                    <a:lumOff val="50000"/>
                  </a:schemeClr>
                </a:solidFill>
                <a:latin typeface="Calibri"/>
                <a:cs typeface="Calibri"/>
              </a:endParaRPr>
            </a:p>
          </p:txBody>
        </p:sp>
      </p:grpSp>
      <p:grpSp>
        <p:nvGrpSpPr>
          <p:cNvPr id="31" name="Group 30"/>
          <p:cNvGrpSpPr/>
          <p:nvPr/>
        </p:nvGrpSpPr>
        <p:grpSpPr>
          <a:xfrm>
            <a:off x="333412" y="2738441"/>
            <a:ext cx="3103432" cy="2194992"/>
            <a:chOff x="1392231" y="2264289"/>
            <a:chExt cx="3103432" cy="2194992"/>
          </a:xfrm>
        </p:grpSpPr>
        <p:pic>
          <p:nvPicPr>
            <p:cNvPr id="62469" name="Picture 5"/>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1392231" y="2398706"/>
              <a:ext cx="1008062" cy="2060575"/>
            </a:xfrm>
            <a:prstGeom prst="rect">
              <a:avLst/>
            </a:prstGeom>
            <a:noFill/>
            <a:ln w="9525">
              <a:noFill/>
              <a:miter lim="800000"/>
              <a:headEnd/>
              <a:tailEnd/>
            </a:ln>
            <a:effectLst/>
          </p:spPr>
        </p:pic>
        <p:sp>
          <p:nvSpPr>
            <p:cNvPr id="15" name="TextBox 14"/>
            <p:cNvSpPr txBox="1"/>
            <p:nvPr/>
          </p:nvSpPr>
          <p:spPr>
            <a:xfrm>
              <a:off x="1648802" y="2264289"/>
              <a:ext cx="478091" cy="1107996"/>
            </a:xfrm>
            <a:prstGeom prst="rect">
              <a:avLst/>
            </a:prstGeom>
            <a:noFill/>
          </p:spPr>
          <p:txBody>
            <a:bodyPr wrap="none" rtlCol="0">
              <a:spAutoFit/>
            </a:bodyPr>
            <a:lstStyle/>
            <a:p>
              <a:pPr algn="ctr"/>
              <a:r>
                <a:rPr lang="en-US" sz="6600" b="1" dirty="0" err="1" smtClean="0">
                  <a:solidFill>
                    <a:schemeClr val="tx1">
                      <a:lumMod val="50000"/>
                      <a:lumOff val="50000"/>
                    </a:schemeClr>
                  </a:solidFill>
                  <a:latin typeface="Calibri"/>
                  <a:cs typeface="Calibri"/>
                </a:rPr>
                <a:t>t</a:t>
              </a:r>
              <a:endParaRPr lang="en-US" sz="6600" b="1" dirty="0" smtClean="0">
                <a:solidFill>
                  <a:schemeClr val="tx1">
                    <a:lumMod val="50000"/>
                    <a:lumOff val="50000"/>
                  </a:schemeClr>
                </a:solidFill>
                <a:latin typeface="Calibri"/>
                <a:cs typeface="Calibri"/>
              </a:endParaRPr>
            </a:p>
          </p:txBody>
        </p:sp>
        <p:sp>
          <p:nvSpPr>
            <p:cNvPr id="18" name="TextBox 17"/>
            <p:cNvSpPr txBox="1"/>
            <p:nvPr/>
          </p:nvSpPr>
          <p:spPr>
            <a:xfrm>
              <a:off x="2400293" y="2556933"/>
              <a:ext cx="2095370" cy="707886"/>
            </a:xfrm>
            <a:prstGeom prst="rect">
              <a:avLst/>
            </a:prstGeom>
            <a:noFill/>
          </p:spPr>
          <p:txBody>
            <a:bodyPr wrap="none" rtlCol="0">
              <a:spAutoFit/>
            </a:bodyPr>
            <a:lstStyle/>
            <a:p>
              <a:r>
                <a:rPr lang="el-GR" sz="2000" b="1" dirty="0" smtClean="0">
                  <a:solidFill>
                    <a:schemeClr val="tx1">
                      <a:lumMod val="65000"/>
                      <a:lumOff val="35000"/>
                    </a:schemeClr>
                  </a:solidFill>
                  <a:latin typeface="Calibri" charset="0"/>
                </a:rPr>
                <a:t>Ημερομηνία</a:t>
              </a:r>
              <a:r>
                <a:rPr lang="en-US" sz="2000" b="1" dirty="0" smtClean="0">
                  <a:solidFill>
                    <a:schemeClr val="tx1">
                      <a:lumMod val="65000"/>
                      <a:lumOff val="35000"/>
                    </a:schemeClr>
                  </a:solidFill>
                  <a:latin typeface="Calibri" charset="0"/>
                </a:rPr>
                <a:t/>
              </a:r>
              <a:br>
                <a:rPr lang="en-US" sz="2000" b="1" dirty="0" smtClean="0">
                  <a:solidFill>
                    <a:schemeClr val="tx1">
                      <a:lumMod val="65000"/>
                      <a:lumOff val="35000"/>
                    </a:schemeClr>
                  </a:solidFill>
                  <a:latin typeface="Calibri" charset="0"/>
                </a:rPr>
              </a:br>
              <a:r>
                <a:rPr lang="el-GR" sz="2000" b="1" dirty="0" smtClean="0">
                  <a:solidFill>
                    <a:schemeClr val="tx1">
                      <a:lumMod val="65000"/>
                      <a:lumOff val="35000"/>
                    </a:schemeClr>
                  </a:solidFill>
                  <a:latin typeface="Calibri" charset="0"/>
                </a:rPr>
                <a:t>κοινοποίησης ΔΥΕ</a:t>
              </a:r>
            </a:p>
          </p:txBody>
        </p:sp>
      </p:grpSp>
      <p:grpSp>
        <p:nvGrpSpPr>
          <p:cNvPr id="25" name="Group 24"/>
          <p:cNvGrpSpPr/>
          <p:nvPr/>
        </p:nvGrpSpPr>
        <p:grpSpPr>
          <a:xfrm>
            <a:off x="4230625" y="2879206"/>
            <a:ext cx="4274340" cy="2003425"/>
            <a:chOff x="4230625" y="2879206"/>
            <a:chExt cx="4274340" cy="2003425"/>
          </a:xfrm>
        </p:grpSpPr>
        <p:pic>
          <p:nvPicPr>
            <p:cNvPr id="62468" name="Picture 4"/>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rot="10800000">
              <a:off x="7496902" y="2879206"/>
              <a:ext cx="1008063" cy="2003425"/>
            </a:xfrm>
            <a:prstGeom prst="rect">
              <a:avLst/>
            </a:prstGeom>
            <a:noFill/>
            <a:ln w="9525">
              <a:noFill/>
              <a:miter lim="800000"/>
              <a:headEnd/>
              <a:tailEnd/>
            </a:ln>
            <a:effectLst/>
          </p:spPr>
        </p:pic>
        <p:sp>
          <p:nvSpPr>
            <p:cNvPr id="12" name="TextBox 11"/>
            <p:cNvSpPr txBox="1"/>
            <p:nvPr/>
          </p:nvSpPr>
          <p:spPr>
            <a:xfrm>
              <a:off x="7559117" y="3234274"/>
              <a:ext cx="813043" cy="784830"/>
            </a:xfrm>
            <a:prstGeom prst="rect">
              <a:avLst/>
            </a:prstGeom>
            <a:noFill/>
          </p:spPr>
          <p:txBody>
            <a:bodyPr wrap="square" rtlCol="0">
              <a:spAutoFit/>
            </a:bodyPr>
            <a:lstStyle/>
            <a:p>
              <a:pPr algn="ctr">
                <a:lnSpc>
                  <a:spcPts val="1420"/>
                </a:lnSpc>
              </a:pPr>
              <a:r>
                <a:rPr lang="en-US" sz="4500" b="1" dirty="0" smtClean="0">
                  <a:solidFill>
                    <a:srgbClr val="FFCC00"/>
                  </a:solidFill>
                  <a:latin typeface="Calibri"/>
                  <a:cs typeface="Calibri"/>
                </a:rPr>
                <a:t>-3</a:t>
              </a:r>
              <a:r>
                <a:rPr lang="en-US" sz="4500" b="1" dirty="0" smtClean="0">
                  <a:solidFill>
                    <a:schemeClr val="tx1">
                      <a:lumMod val="50000"/>
                      <a:lumOff val="50000"/>
                    </a:schemeClr>
                  </a:solidFill>
                  <a:latin typeface="Calibri"/>
                  <a:cs typeface="Calibri"/>
                </a:rPr>
                <a:t/>
              </a:r>
              <a:br>
                <a:rPr lang="en-US" sz="4500" b="1" dirty="0" smtClean="0">
                  <a:solidFill>
                    <a:schemeClr val="tx1">
                      <a:lumMod val="50000"/>
                      <a:lumOff val="50000"/>
                    </a:schemeClr>
                  </a:solidFill>
                  <a:latin typeface="Calibri"/>
                  <a:cs typeface="Calibri"/>
                </a:rPr>
              </a:br>
              <a:r>
                <a:rPr lang="en-US" sz="4500" b="1" dirty="0" smtClean="0">
                  <a:solidFill>
                    <a:schemeClr val="tx1">
                      <a:lumMod val="50000"/>
                      <a:lumOff val="50000"/>
                    </a:schemeClr>
                  </a:solidFill>
                  <a:latin typeface="Calibri"/>
                  <a:cs typeface="Calibri"/>
                </a:rPr>
                <a:t> </a:t>
              </a:r>
              <a:r>
                <a:rPr lang="el-GR" sz="1600" b="1" dirty="0" smtClean="0">
                  <a:solidFill>
                    <a:schemeClr val="tx1">
                      <a:lumMod val="50000"/>
                      <a:lumOff val="50000"/>
                    </a:schemeClr>
                  </a:solidFill>
                  <a:latin typeface="Calibri"/>
                  <a:cs typeface="Calibri"/>
                </a:rPr>
                <a:t>μέρες</a:t>
              </a:r>
              <a:endParaRPr lang="en-US" sz="4500" b="1" dirty="0" smtClean="0">
                <a:solidFill>
                  <a:schemeClr val="tx1">
                    <a:lumMod val="50000"/>
                    <a:lumOff val="50000"/>
                  </a:schemeClr>
                </a:solidFill>
                <a:latin typeface="Calibri"/>
                <a:cs typeface="Calibri"/>
              </a:endParaRPr>
            </a:p>
          </p:txBody>
        </p:sp>
        <p:sp>
          <p:nvSpPr>
            <p:cNvPr id="19" name="TextBox 18"/>
            <p:cNvSpPr txBox="1"/>
            <p:nvPr/>
          </p:nvSpPr>
          <p:spPr>
            <a:xfrm>
              <a:off x="4230625" y="2889988"/>
              <a:ext cx="3215476" cy="1121846"/>
            </a:xfrm>
            <a:prstGeom prst="rect">
              <a:avLst/>
            </a:prstGeom>
            <a:noFill/>
          </p:spPr>
          <p:txBody>
            <a:bodyPr wrap="square" rtlCol="0">
              <a:spAutoFit/>
            </a:bodyPr>
            <a:lstStyle/>
            <a:p>
              <a:pPr algn="r">
                <a:lnSpc>
                  <a:spcPts val="2000"/>
                </a:lnSpc>
              </a:pPr>
              <a:r>
                <a:rPr lang="el-GR" sz="2000" b="1" dirty="0" smtClean="0">
                  <a:solidFill>
                    <a:srgbClr val="7F7F7F"/>
                  </a:solidFill>
                  <a:latin typeface="Calibri" charset="0"/>
                </a:rPr>
                <a:t>Η Ε</a:t>
              </a:r>
              <a:r>
                <a:rPr lang="en-US" sz="2000" b="1" dirty="0" err="1" smtClean="0">
                  <a:solidFill>
                    <a:srgbClr val="7F7F7F"/>
                  </a:solidFill>
                  <a:latin typeface="Calibri" charset="0"/>
                </a:rPr>
                <a:t>urostat</a:t>
              </a:r>
              <a:r>
                <a:rPr lang="el-GR" sz="2000" b="1" dirty="0" smtClean="0">
                  <a:solidFill>
                    <a:srgbClr val="7F7F7F"/>
                  </a:solidFill>
                  <a:latin typeface="Calibri" charset="0"/>
                </a:rPr>
                <a:t> μπορεί</a:t>
              </a:r>
              <a:r>
                <a:rPr lang="en-US" sz="2000" b="1" dirty="0" smtClean="0">
                  <a:solidFill>
                    <a:srgbClr val="7F7F7F"/>
                  </a:solidFill>
                  <a:latin typeface="Calibri" charset="0"/>
                </a:rPr>
                <a:t/>
              </a:r>
              <a:br>
                <a:rPr lang="en-US" sz="2000" b="1" dirty="0" smtClean="0">
                  <a:solidFill>
                    <a:srgbClr val="7F7F7F"/>
                  </a:solidFill>
                  <a:latin typeface="Calibri" charset="0"/>
                </a:rPr>
              </a:br>
              <a:r>
                <a:rPr lang="el-GR" sz="2000" b="1" dirty="0" smtClean="0">
                  <a:solidFill>
                    <a:srgbClr val="7F7F7F"/>
                  </a:solidFill>
                  <a:latin typeface="Calibri" charset="0"/>
                </a:rPr>
                <a:t>να εκφράσει επιφύλαξη</a:t>
              </a:r>
              <a:r>
                <a:rPr lang="en-US" sz="2000" b="1" dirty="0" smtClean="0">
                  <a:solidFill>
                    <a:srgbClr val="7F7F7F"/>
                  </a:solidFill>
                  <a:latin typeface="Calibri" charset="0"/>
                </a:rPr>
                <a:t/>
              </a:r>
              <a:br>
                <a:rPr lang="en-US" sz="2000" b="1" dirty="0" smtClean="0">
                  <a:solidFill>
                    <a:srgbClr val="7F7F7F"/>
                  </a:solidFill>
                  <a:latin typeface="Calibri" charset="0"/>
                </a:rPr>
              </a:br>
              <a:r>
                <a:rPr lang="el-GR" sz="2000" b="1" dirty="0" smtClean="0">
                  <a:solidFill>
                    <a:srgbClr val="7F7F7F"/>
                  </a:solidFill>
                  <a:latin typeface="Calibri" charset="0"/>
                </a:rPr>
                <a:t>ή να τροποποιήσει </a:t>
              </a:r>
              <a:r>
                <a:rPr lang="en-US" sz="2000" b="1" dirty="0" smtClean="0">
                  <a:solidFill>
                    <a:srgbClr val="7F7F7F"/>
                  </a:solidFill>
                  <a:latin typeface="Calibri" charset="0"/>
                </a:rPr>
                <a:t/>
              </a:r>
              <a:br>
                <a:rPr lang="en-US" sz="2000" b="1" dirty="0" smtClean="0">
                  <a:solidFill>
                    <a:srgbClr val="7F7F7F"/>
                  </a:solidFill>
                  <a:latin typeface="Calibri" charset="0"/>
                </a:rPr>
              </a:br>
              <a:r>
                <a:rPr lang="el-GR" sz="2000" b="1" dirty="0" smtClean="0">
                  <a:solidFill>
                    <a:srgbClr val="7F7F7F"/>
                  </a:solidFill>
                  <a:latin typeface="Calibri" charset="0"/>
                </a:rPr>
                <a:t>τα δεδομένα</a:t>
              </a:r>
            </a:p>
          </p:txBody>
        </p:sp>
      </p:grpSp>
      <p:grpSp>
        <p:nvGrpSpPr>
          <p:cNvPr id="29" name="Group 28"/>
          <p:cNvGrpSpPr/>
          <p:nvPr/>
        </p:nvGrpSpPr>
        <p:grpSpPr>
          <a:xfrm>
            <a:off x="5569302" y="1594734"/>
            <a:ext cx="3338847" cy="433463"/>
            <a:chOff x="5569302" y="1594734"/>
            <a:chExt cx="3338847" cy="433463"/>
          </a:xfrm>
        </p:grpSpPr>
        <p:sp>
          <p:nvSpPr>
            <p:cNvPr id="22" name="Right Arrow 21"/>
            <p:cNvSpPr/>
            <p:nvPr/>
          </p:nvSpPr>
          <p:spPr bwMode="auto">
            <a:xfrm>
              <a:off x="5569302" y="1678350"/>
              <a:ext cx="789169" cy="349847"/>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Box 23"/>
            <p:cNvSpPr txBox="1"/>
            <p:nvPr/>
          </p:nvSpPr>
          <p:spPr>
            <a:xfrm>
              <a:off x="6297939" y="1594734"/>
              <a:ext cx="2610210" cy="400110"/>
            </a:xfrm>
            <a:prstGeom prst="rect">
              <a:avLst/>
            </a:prstGeom>
            <a:noFill/>
          </p:spPr>
          <p:txBody>
            <a:bodyPr wrap="none" rtlCol="0">
              <a:spAutoFit/>
            </a:bodyPr>
            <a:lstStyle/>
            <a:p>
              <a:r>
                <a:rPr lang="el-GR" sz="2000" b="1" dirty="0" smtClean="0">
                  <a:solidFill>
                    <a:srgbClr val="7F7F7F"/>
                  </a:solidFill>
                  <a:latin typeface="Calibri" charset="0"/>
                </a:rPr>
                <a:t> </a:t>
              </a:r>
              <a:r>
                <a:rPr lang="en-US" sz="2000" b="1" dirty="0" err="1" smtClean="0">
                  <a:solidFill>
                    <a:srgbClr val="7F7F7F"/>
                  </a:solidFill>
                  <a:latin typeface="Calibri" charset="0"/>
                </a:rPr>
                <a:t>Εκφράζει</a:t>
              </a:r>
              <a:r>
                <a:rPr lang="en-US" sz="2000" b="1" dirty="0" smtClean="0">
                  <a:solidFill>
                    <a:srgbClr val="7F7F7F"/>
                  </a:solidFill>
                  <a:latin typeface="Calibri" charset="0"/>
                </a:rPr>
                <a:t> </a:t>
              </a:r>
              <a:r>
                <a:rPr lang="en-US" sz="2000" b="1" dirty="0" err="1" smtClean="0">
                  <a:solidFill>
                    <a:srgbClr val="7F7F7F"/>
                  </a:solidFill>
                  <a:latin typeface="Calibri" charset="0"/>
                </a:rPr>
                <a:t>επιφυλάξεις</a:t>
              </a:r>
              <a:endParaRPr lang="en-US" sz="2000" b="1" dirty="0" smtClean="0">
                <a:solidFill>
                  <a:srgbClr val="7F7F7F"/>
                </a:solidFill>
                <a:latin typeface="Calibri" charset="0"/>
              </a:endParaRPr>
            </a:p>
          </p:txBody>
        </p:sp>
      </p:grpSp>
      <p:grpSp>
        <p:nvGrpSpPr>
          <p:cNvPr id="30" name="Group 29"/>
          <p:cNvGrpSpPr/>
          <p:nvPr/>
        </p:nvGrpSpPr>
        <p:grpSpPr>
          <a:xfrm>
            <a:off x="5569302" y="1999643"/>
            <a:ext cx="3712803" cy="707886"/>
            <a:chOff x="5569302" y="1999643"/>
            <a:chExt cx="3712803" cy="707886"/>
          </a:xfrm>
        </p:grpSpPr>
        <p:sp>
          <p:nvSpPr>
            <p:cNvPr id="20" name="TextBox 19"/>
            <p:cNvSpPr txBox="1"/>
            <p:nvPr/>
          </p:nvSpPr>
          <p:spPr>
            <a:xfrm>
              <a:off x="6340274" y="1999643"/>
              <a:ext cx="2941831" cy="707886"/>
            </a:xfrm>
            <a:prstGeom prst="rect">
              <a:avLst/>
            </a:prstGeom>
            <a:noFill/>
          </p:spPr>
          <p:txBody>
            <a:bodyPr wrap="none" rtlCol="0">
              <a:spAutoFit/>
            </a:bodyPr>
            <a:lstStyle/>
            <a:p>
              <a:r>
                <a:rPr lang="en-US" sz="2000" b="1" dirty="0" err="1" smtClean="0">
                  <a:solidFill>
                    <a:srgbClr val="7F7F7F"/>
                  </a:solidFill>
                  <a:latin typeface="Calibri" charset="0"/>
                </a:rPr>
                <a:t>Τροποποιεί</a:t>
              </a:r>
              <a:r>
                <a:rPr lang="en-US" sz="2000" b="1" dirty="0" smtClean="0">
                  <a:solidFill>
                    <a:srgbClr val="7F7F7F"/>
                  </a:solidFill>
                  <a:latin typeface="Calibri" charset="0"/>
                </a:rPr>
                <a:t> </a:t>
              </a:r>
              <a:r>
                <a:rPr lang="en-US" sz="2000" b="1" dirty="0" err="1" smtClean="0">
                  <a:solidFill>
                    <a:srgbClr val="7F7F7F"/>
                  </a:solidFill>
                  <a:latin typeface="Calibri" charset="0"/>
                </a:rPr>
                <a:t>τα</a:t>
              </a:r>
              <a:r>
                <a:rPr lang="en-US" sz="2000" b="1" dirty="0" smtClean="0">
                  <a:solidFill>
                    <a:srgbClr val="7F7F7F"/>
                  </a:solidFill>
                  <a:latin typeface="Calibri" charset="0"/>
                </a:rPr>
                <a:t> </a:t>
              </a:r>
              <a:r>
                <a:rPr lang="en-US" sz="2000" b="1" dirty="0" err="1" smtClean="0">
                  <a:solidFill>
                    <a:srgbClr val="7F7F7F"/>
                  </a:solidFill>
                  <a:latin typeface="Calibri" charset="0"/>
                </a:rPr>
                <a:t>δεδομένα</a:t>
              </a:r>
              <a:endParaRPr lang="en-US" sz="2000" b="1" dirty="0" smtClean="0">
                <a:solidFill>
                  <a:srgbClr val="7F7F7F"/>
                </a:solidFill>
                <a:latin typeface="Calibri" charset="0"/>
              </a:endParaRPr>
            </a:p>
            <a:p>
              <a:endParaRPr lang="en-US" sz="2000" dirty="0" smtClean="0">
                <a:solidFill>
                  <a:srgbClr val="595959"/>
                </a:solidFill>
                <a:latin typeface="Calibri"/>
                <a:cs typeface="Calibri"/>
              </a:endParaRPr>
            </a:p>
          </p:txBody>
        </p:sp>
        <p:sp>
          <p:nvSpPr>
            <p:cNvPr id="28" name="Right Arrow 27"/>
            <p:cNvSpPr/>
            <p:nvPr/>
          </p:nvSpPr>
          <p:spPr bwMode="auto">
            <a:xfrm>
              <a:off x="5569302" y="2089365"/>
              <a:ext cx="789169" cy="349847"/>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slide(fromLeft)">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4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slide(fromTop)">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slide(fromBottom)">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slide(fromTop)">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dirty="0" smtClean="0">
                <a:solidFill>
                  <a:srgbClr val="595959"/>
                </a:solidFill>
              </a:rPr>
              <a:t>«ΑΣΤΕΡΙΣΚΟΙ»</a:t>
            </a:r>
            <a:r>
              <a:rPr lang="en-US" dirty="0" smtClean="0">
                <a:solidFill>
                  <a:srgbClr val="595959"/>
                </a:solidFill>
              </a:rPr>
              <a:t> (RESERVATIONS)</a:t>
            </a:r>
            <a:endParaRPr lang="en-US" sz="2400" dirty="0" smtClean="0">
              <a:solidFill>
                <a:srgbClr val="595959"/>
              </a:solidFill>
            </a:endParaRPr>
          </a:p>
        </p:txBody>
      </p:sp>
      <p:grpSp>
        <p:nvGrpSpPr>
          <p:cNvPr id="2" name="Group 12"/>
          <p:cNvGrpSpPr>
            <a:grpSpLocks/>
          </p:cNvGrpSpPr>
          <p:nvPr/>
        </p:nvGrpSpPr>
        <p:grpSpPr bwMode="auto">
          <a:xfrm>
            <a:off x="569913" y="2079625"/>
            <a:ext cx="8782050" cy="1138238"/>
            <a:chOff x="569913" y="1825808"/>
            <a:chExt cx="8782050" cy="1138039"/>
          </a:xfrm>
        </p:grpSpPr>
        <p:sp>
          <p:nvSpPr>
            <p:cNvPr id="5" name="Right Arrow 4"/>
            <p:cNvSpPr/>
            <p:nvPr/>
          </p:nvSpPr>
          <p:spPr>
            <a:xfrm>
              <a:off x="569913" y="2065479"/>
              <a:ext cx="795337" cy="714250"/>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476" name="TextBox 6"/>
            <p:cNvSpPr txBox="1">
              <a:spLocks noChangeArrowheads="1"/>
            </p:cNvSpPr>
            <p:nvPr/>
          </p:nvSpPr>
          <p:spPr bwMode="auto">
            <a:xfrm>
              <a:off x="1365250" y="1825808"/>
              <a:ext cx="7986713" cy="1138039"/>
            </a:xfrm>
            <a:prstGeom prst="rect">
              <a:avLst/>
            </a:prstGeom>
            <a:noFill/>
            <a:ln w="9525">
              <a:noFill/>
              <a:miter lim="800000"/>
              <a:headEnd/>
              <a:tailEnd/>
            </a:ln>
          </p:spPr>
          <p:txBody>
            <a:bodyPr>
              <a:spAutoFit/>
            </a:bodyPr>
            <a:lstStyle/>
            <a:p>
              <a:r>
                <a:rPr lang="en-US" sz="1700" dirty="0" err="1" smtClean="0">
                  <a:solidFill>
                    <a:srgbClr val="7F7F7F"/>
                  </a:solidFill>
                </a:rPr>
                <a:t>Σημαίν</a:t>
              </a:r>
              <a:r>
                <a:rPr lang="el-GR" sz="1700" dirty="0" smtClean="0">
                  <a:solidFill>
                    <a:srgbClr val="7F7F7F"/>
                  </a:solidFill>
                </a:rPr>
                <a:t>ουν </a:t>
              </a:r>
              <a:r>
                <a:rPr lang="en-US" sz="1700" dirty="0" err="1" smtClean="0">
                  <a:solidFill>
                    <a:srgbClr val="7F7F7F"/>
                  </a:solidFill>
                </a:rPr>
                <a:t>τη</a:t>
              </a:r>
              <a:r>
                <a:rPr lang="en-US" sz="1700" dirty="0" smtClean="0">
                  <a:solidFill>
                    <a:srgbClr val="7F7F7F"/>
                  </a:solidFill>
                </a:rPr>
                <a:t> </a:t>
              </a:r>
              <a:r>
                <a:rPr lang="en-US" sz="1700" dirty="0" err="1">
                  <a:solidFill>
                    <a:srgbClr val="7F7F7F"/>
                  </a:solidFill>
                </a:rPr>
                <a:t>μη</a:t>
              </a:r>
              <a:r>
                <a:rPr lang="en-US" sz="1700" dirty="0">
                  <a:solidFill>
                    <a:srgbClr val="7F7F7F"/>
                  </a:solidFill>
                </a:rPr>
                <a:t> </a:t>
              </a:r>
              <a:r>
                <a:rPr lang="en-US" sz="1700" dirty="0" err="1">
                  <a:solidFill>
                    <a:srgbClr val="7F7F7F"/>
                  </a:solidFill>
                </a:rPr>
                <a:t>επικύρωση</a:t>
              </a:r>
              <a:r>
                <a:rPr lang="en-US" sz="1700" dirty="0">
                  <a:solidFill>
                    <a:srgbClr val="7F7F7F"/>
                  </a:solidFill>
                </a:rPr>
                <a:t> </a:t>
              </a:r>
              <a:r>
                <a:rPr lang="en-US" sz="1700" dirty="0" err="1">
                  <a:solidFill>
                    <a:srgbClr val="7F7F7F"/>
                  </a:solidFill>
                </a:rPr>
                <a:t>των</a:t>
              </a:r>
              <a:r>
                <a:rPr lang="en-US" sz="1700" dirty="0">
                  <a:solidFill>
                    <a:srgbClr val="7F7F7F"/>
                  </a:solidFill>
                </a:rPr>
                <a:t> </a:t>
              </a:r>
              <a:r>
                <a:rPr lang="en-US" sz="1700" dirty="0" err="1">
                  <a:solidFill>
                    <a:srgbClr val="7F7F7F"/>
                  </a:solidFill>
                </a:rPr>
                <a:t>στοιχείων</a:t>
              </a:r>
              <a:r>
                <a:rPr lang="en-US" sz="1700" dirty="0">
                  <a:solidFill>
                    <a:srgbClr val="7F7F7F"/>
                  </a:solidFill>
                </a:rPr>
                <a:t> </a:t>
              </a:r>
              <a:r>
                <a:rPr lang="en-US" sz="1700" dirty="0" err="1">
                  <a:solidFill>
                    <a:srgbClr val="7F7F7F"/>
                  </a:solidFill>
                </a:rPr>
                <a:t>από</a:t>
              </a:r>
              <a:r>
                <a:rPr lang="en-US" sz="1700" dirty="0">
                  <a:solidFill>
                    <a:srgbClr val="7F7F7F"/>
                  </a:solidFill>
                </a:rPr>
                <a:t> </a:t>
              </a:r>
              <a:r>
                <a:rPr lang="en-US" sz="1700" dirty="0" err="1">
                  <a:solidFill>
                    <a:srgbClr val="7F7F7F"/>
                  </a:solidFill>
                </a:rPr>
                <a:t>τη</a:t>
              </a:r>
              <a:r>
                <a:rPr lang="en-US" sz="1700" dirty="0">
                  <a:solidFill>
                    <a:srgbClr val="7F7F7F"/>
                  </a:solidFill>
                </a:rPr>
                <a:t> </a:t>
              </a:r>
              <a:r>
                <a:rPr lang="en-US" sz="1700" dirty="0" err="1">
                  <a:solidFill>
                    <a:srgbClr val="7F7F7F"/>
                  </a:solidFill>
                </a:rPr>
                <a:t>Eurostat</a:t>
              </a:r>
              <a:r>
                <a:rPr lang="en-US" sz="1700" dirty="0">
                  <a:solidFill>
                    <a:srgbClr val="7F7F7F"/>
                  </a:solidFill>
                </a:rPr>
                <a:t>. </a:t>
              </a:r>
              <a:r>
                <a:rPr lang="en-US" sz="1700" dirty="0" err="1">
                  <a:solidFill>
                    <a:srgbClr val="7F7F7F"/>
                  </a:solidFill>
                </a:rPr>
                <a:t>Γίνεται</a:t>
              </a:r>
              <a:r>
                <a:rPr lang="en-US" sz="1700" dirty="0">
                  <a:solidFill>
                    <a:srgbClr val="7F7F7F"/>
                  </a:solidFill>
                </a:rPr>
                <a:t> </a:t>
              </a:r>
              <a:r>
                <a:rPr lang="en-US" sz="1700" dirty="0" err="1">
                  <a:solidFill>
                    <a:srgbClr val="7F7F7F"/>
                  </a:solidFill>
                </a:rPr>
                <a:t>σχετική</a:t>
              </a:r>
              <a:r>
                <a:rPr lang="en-US" sz="1700" dirty="0">
                  <a:solidFill>
                    <a:srgbClr val="7F7F7F"/>
                  </a:solidFill>
                </a:rPr>
                <a:t> </a:t>
              </a:r>
              <a:r>
                <a:rPr lang="en-US" sz="1700" dirty="0" err="1">
                  <a:solidFill>
                    <a:srgbClr val="7F7F7F"/>
                  </a:solidFill>
                </a:rPr>
                <a:t>αναφορά</a:t>
              </a:r>
              <a:r>
                <a:rPr lang="en-US" sz="1700" dirty="0">
                  <a:solidFill>
                    <a:srgbClr val="7F7F7F"/>
                  </a:solidFill>
                </a:rPr>
                <a:t> </a:t>
              </a:r>
              <a:r>
                <a:rPr lang="en-US" sz="1700" dirty="0" err="1">
                  <a:solidFill>
                    <a:srgbClr val="7F7F7F"/>
                  </a:solidFill>
                </a:rPr>
                <a:t>στο</a:t>
              </a:r>
              <a:r>
                <a:rPr lang="en-US" sz="1700" dirty="0">
                  <a:solidFill>
                    <a:srgbClr val="7F7F7F"/>
                  </a:solidFill>
                </a:rPr>
                <a:t> </a:t>
              </a:r>
              <a:r>
                <a:rPr lang="en-US" sz="1700" dirty="0" err="1">
                  <a:solidFill>
                    <a:srgbClr val="7F7F7F"/>
                  </a:solidFill>
                </a:rPr>
                <a:t>ΔΤ</a:t>
              </a:r>
              <a:r>
                <a:rPr lang="en-US" sz="1700" dirty="0">
                  <a:solidFill>
                    <a:srgbClr val="7F7F7F"/>
                  </a:solidFill>
                </a:rPr>
                <a:t> </a:t>
              </a:r>
              <a:r>
                <a:rPr lang="en-US" sz="1700" dirty="0" err="1">
                  <a:solidFill>
                    <a:srgbClr val="7F7F7F"/>
                  </a:solidFill>
                </a:rPr>
                <a:t>που</a:t>
              </a:r>
              <a:r>
                <a:rPr lang="en-US" sz="1700" dirty="0">
                  <a:solidFill>
                    <a:srgbClr val="7F7F7F"/>
                  </a:solidFill>
                </a:rPr>
                <a:t> </a:t>
              </a:r>
              <a:r>
                <a:rPr lang="en-US" sz="1700" dirty="0" err="1">
                  <a:solidFill>
                    <a:srgbClr val="7F7F7F"/>
                  </a:solidFill>
                </a:rPr>
                <a:t>εκδίδει</a:t>
              </a:r>
              <a:r>
                <a:rPr lang="en-US" sz="1700" dirty="0">
                  <a:solidFill>
                    <a:srgbClr val="7F7F7F"/>
                  </a:solidFill>
                </a:rPr>
                <a:t> </a:t>
              </a:r>
              <a:r>
                <a:rPr lang="en-US" sz="1700" dirty="0" err="1">
                  <a:solidFill>
                    <a:srgbClr val="7F7F7F"/>
                  </a:solidFill>
                </a:rPr>
                <a:t>η</a:t>
              </a:r>
              <a:r>
                <a:rPr lang="en-US" sz="1700" dirty="0">
                  <a:solidFill>
                    <a:srgbClr val="7F7F7F"/>
                  </a:solidFill>
                </a:rPr>
                <a:t> </a:t>
              </a:r>
              <a:r>
                <a:rPr lang="en-US" sz="1700" dirty="0" err="1">
                  <a:solidFill>
                    <a:srgbClr val="7F7F7F"/>
                  </a:solidFill>
                </a:rPr>
                <a:t>Eurostat</a:t>
              </a:r>
              <a:r>
                <a:rPr lang="en-US" sz="1700" dirty="0">
                  <a:solidFill>
                    <a:srgbClr val="7F7F7F"/>
                  </a:solidFill>
                </a:rPr>
                <a:t> </a:t>
              </a:r>
              <a:r>
                <a:rPr lang="en-US" sz="1700" dirty="0" err="1">
                  <a:solidFill>
                    <a:srgbClr val="7F7F7F"/>
                  </a:solidFill>
                </a:rPr>
                <a:t>σε</a:t>
              </a:r>
              <a:r>
                <a:rPr lang="en-US" sz="1700" dirty="0">
                  <a:solidFill>
                    <a:srgbClr val="7F7F7F"/>
                  </a:solidFill>
                </a:rPr>
                <a:t> </a:t>
              </a:r>
              <a:r>
                <a:rPr lang="en-US" sz="1700" dirty="0" err="1">
                  <a:solidFill>
                    <a:srgbClr val="7F7F7F"/>
                  </a:solidFill>
                </a:rPr>
                <a:t>ευρωπαϊκό</a:t>
              </a:r>
              <a:r>
                <a:rPr lang="en-US" sz="1700" dirty="0">
                  <a:solidFill>
                    <a:srgbClr val="7F7F7F"/>
                  </a:solidFill>
                </a:rPr>
                <a:t> </a:t>
              </a:r>
              <a:r>
                <a:rPr lang="en-US" sz="1700" dirty="0" err="1" smtClean="0">
                  <a:solidFill>
                    <a:srgbClr val="7F7F7F"/>
                  </a:solidFill>
                </a:rPr>
                <a:t>επίπεδο</a:t>
              </a:r>
              <a:r>
                <a:rPr lang="el-GR" sz="1700" dirty="0" smtClean="0">
                  <a:solidFill>
                    <a:srgbClr val="7F7F7F"/>
                  </a:solidFill>
                </a:rPr>
                <a:t>,</a:t>
              </a:r>
              <a:r>
                <a:rPr lang="en-US" sz="1700" dirty="0" smtClean="0">
                  <a:solidFill>
                    <a:srgbClr val="7F7F7F"/>
                  </a:solidFill>
                </a:rPr>
                <a:t> </a:t>
              </a:r>
              <a:r>
                <a:rPr lang="en-US" sz="1700" dirty="0" err="1">
                  <a:solidFill>
                    <a:srgbClr val="7F7F7F"/>
                  </a:solidFill>
                </a:rPr>
                <a:t>σύμφωνα</a:t>
              </a:r>
              <a:r>
                <a:rPr lang="en-US" sz="1700" dirty="0">
                  <a:solidFill>
                    <a:srgbClr val="7F7F7F"/>
                  </a:solidFill>
                </a:rPr>
                <a:t> </a:t>
              </a:r>
              <a:r>
                <a:rPr lang="en-US" sz="1700" dirty="0" err="1">
                  <a:solidFill>
                    <a:srgbClr val="7F7F7F"/>
                  </a:solidFill>
                </a:rPr>
                <a:t>με</a:t>
              </a:r>
              <a:r>
                <a:rPr lang="en-US" sz="1700" dirty="0">
                  <a:solidFill>
                    <a:srgbClr val="7F7F7F"/>
                  </a:solidFill>
                </a:rPr>
                <a:t> </a:t>
              </a:r>
              <a:r>
                <a:rPr lang="en-US" sz="1700" dirty="0" err="1">
                  <a:solidFill>
                    <a:srgbClr val="7F7F7F"/>
                  </a:solidFill>
                </a:rPr>
                <a:t>τον</a:t>
              </a:r>
              <a:r>
                <a:rPr lang="en-US" sz="1700" dirty="0">
                  <a:solidFill>
                    <a:srgbClr val="7F7F7F"/>
                  </a:solidFill>
                </a:rPr>
                <a:t> </a:t>
              </a:r>
              <a:r>
                <a:rPr lang="en-US" sz="1700" dirty="0" err="1">
                  <a:solidFill>
                    <a:srgbClr val="7F7F7F"/>
                  </a:solidFill>
                </a:rPr>
                <a:t>Κανονισμό</a:t>
              </a:r>
              <a:r>
                <a:rPr lang="en-US" sz="1700" dirty="0">
                  <a:solidFill>
                    <a:srgbClr val="7F7F7F"/>
                  </a:solidFill>
                </a:rPr>
                <a:t> 479/2009. </a:t>
              </a:r>
              <a:r>
                <a:rPr lang="en-US" sz="1700" dirty="0" err="1" smtClean="0">
                  <a:solidFill>
                    <a:srgbClr val="7F7F7F"/>
                  </a:solidFill>
                </a:rPr>
                <a:t>Επίσης</a:t>
              </a:r>
              <a:r>
                <a:rPr lang="el-GR" sz="1700" dirty="0" smtClean="0">
                  <a:solidFill>
                    <a:srgbClr val="7F7F7F"/>
                  </a:solidFill>
                </a:rPr>
                <a:t>,</a:t>
              </a:r>
              <a:r>
                <a:rPr lang="en-US" sz="1700" dirty="0" smtClean="0">
                  <a:solidFill>
                    <a:srgbClr val="7F7F7F"/>
                  </a:solidFill>
                </a:rPr>
                <a:t> </a:t>
              </a:r>
              <a:r>
                <a:rPr lang="en-US" sz="1700" dirty="0" err="1">
                  <a:solidFill>
                    <a:srgbClr val="7F7F7F"/>
                  </a:solidFill>
                </a:rPr>
                <a:t>γίνεται</a:t>
              </a:r>
              <a:r>
                <a:rPr lang="en-US" sz="1700" dirty="0">
                  <a:solidFill>
                    <a:srgbClr val="7F7F7F"/>
                  </a:solidFill>
                </a:rPr>
                <a:t> </a:t>
              </a:r>
              <a:r>
                <a:rPr lang="en-US" sz="1700" dirty="0" err="1">
                  <a:solidFill>
                    <a:srgbClr val="7F7F7F"/>
                  </a:solidFill>
                </a:rPr>
                <a:t>σχετική</a:t>
              </a:r>
              <a:r>
                <a:rPr lang="en-US" sz="1700" dirty="0">
                  <a:solidFill>
                    <a:srgbClr val="7F7F7F"/>
                  </a:solidFill>
                </a:rPr>
                <a:t> </a:t>
              </a:r>
              <a:r>
                <a:rPr lang="en-US" sz="1700" dirty="0" err="1">
                  <a:solidFill>
                    <a:srgbClr val="7F7F7F"/>
                  </a:solidFill>
                </a:rPr>
                <a:t>αναφορά</a:t>
              </a:r>
              <a:r>
                <a:rPr lang="en-US" sz="1700" dirty="0">
                  <a:solidFill>
                    <a:srgbClr val="7F7F7F"/>
                  </a:solidFill>
                </a:rPr>
                <a:t> </a:t>
              </a:r>
              <a:r>
                <a:rPr lang="en-US" sz="1700" dirty="0" err="1">
                  <a:solidFill>
                    <a:srgbClr val="7F7F7F"/>
                  </a:solidFill>
                </a:rPr>
                <a:t>στην</a:t>
              </a:r>
              <a:r>
                <a:rPr lang="en-US" sz="1700" dirty="0">
                  <a:solidFill>
                    <a:srgbClr val="7F7F7F"/>
                  </a:solidFill>
                </a:rPr>
                <a:t> </a:t>
              </a:r>
              <a:r>
                <a:rPr lang="en-US" sz="1700" dirty="0" err="1">
                  <a:solidFill>
                    <a:srgbClr val="7F7F7F"/>
                  </a:solidFill>
                </a:rPr>
                <a:t>έκθεση</a:t>
              </a:r>
              <a:r>
                <a:rPr lang="en-US" sz="1700" dirty="0">
                  <a:solidFill>
                    <a:srgbClr val="7F7F7F"/>
                  </a:solidFill>
                </a:rPr>
                <a:t> </a:t>
              </a:r>
              <a:r>
                <a:rPr lang="en-US" sz="1700" dirty="0" err="1">
                  <a:solidFill>
                    <a:srgbClr val="7F7F7F"/>
                  </a:solidFill>
                </a:rPr>
                <a:t>προς</a:t>
              </a:r>
              <a:r>
                <a:rPr lang="en-US" sz="1700" dirty="0">
                  <a:solidFill>
                    <a:srgbClr val="7F7F7F"/>
                  </a:solidFill>
                </a:rPr>
                <a:t> </a:t>
              </a:r>
              <a:r>
                <a:rPr lang="en-US" sz="1700" dirty="0" err="1">
                  <a:solidFill>
                    <a:srgbClr val="7F7F7F"/>
                  </a:solidFill>
                </a:rPr>
                <a:t>το</a:t>
              </a:r>
              <a:r>
                <a:rPr lang="en-US" sz="1700" dirty="0">
                  <a:solidFill>
                    <a:srgbClr val="7F7F7F"/>
                  </a:solidFill>
                </a:rPr>
                <a:t> </a:t>
              </a:r>
              <a:r>
                <a:rPr lang="en-US" sz="1700" dirty="0" err="1">
                  <a:solidFill>
                    <a:srgbClr val="7F7F7F"/>
                  </a:solidFill>
                </a:rPr>
                <a:t>Ευρωπαϊκό</a:t>
              </a:r>
              <a:r>
                <a:rPr lang="en-US" sz="1700" dirty="0">
                  <a:solidFill>
                    <a:srgbClr val="7F7F7F"/>
                  </a:solidFill>
                </a:rPr>
                <a:t>  </a:t>
              </a:r>
              <a:r>
                <a:rPr lang="en-US" sz="1700" dirty="0" err="1">
                  <a:solidFill>
                    <a:srgbClr val="7F7F7F"/>
                  </a:solidFill>
                </a:rPr>
                <a:t>Κοινοβούλιο</a:t>
              </a:r>
              <a:r>
                <a:rPr lang="en-US" sz="1700" dirty="0">
                  <a:solidFill>
                    <a:srgbClr val="7F7F7F"/>
                  </a:solidFill>
                </a:rPr>
                <a:t> </a:t>
              </a:r>
              <a:r>
                <a:rPr lang="en-US" sz="1700" dirty="0" err="1">
                  <a:solidFill>
                    <a:srgbClr val="7F7F7F"/>
                  </a:solidFill>
                </a:rPr>
                <a:t>και</a:t>
              </a:r>
              <a:r>
                <a:rPr lang="en-US" sz="1700" dirty="0">
                  <a:solidFill>
                    <a:srgbClr val="7F7F7F"/>
                  </a:solidFill>
                </a:rPr>
                <a:t> </a:t>
              </a:r>
              <a:r>
                <a:rPr lang="en-US" sz="1700" dirty="0" err="1">
                  <a:solidFill>
                    <a:srgbClr val="7F7F7F"/>
                  </a:solidFill>
                </a:rPr>
                <a:t>Συμβούλιο</a:t>
              </a:r>
              <a:r>
                <a:rPr lang="en-US" sz="1700" dirty="0">
                  <a:solidFill>
                    <a:srgbClr val="7F7F7F"/>
                  </a:solidFill>
                </a:rPr>
                <a:t> </a:t>
              </a:r>
              <a:r>
                <a:rPr lang="en-US" sz="1700" dirty="0" err="1">
                  <a:solidFill>
                    <a:srgbClr val="7F7F7F"/>
                  </a:solidFill>
                </a:rPr>
                <a:t>που</a:t>
              </a:r>
              <a:r>
                <a:rPr lang="en-US" sz="1700" dirty="0">
                  <a:solidFill>
                    <a:srgbClr val="7F7F7F"/>
                  </a:solidFill>
                </a:rPr>
                <a:t> </a:t>
              </a:r>
              <a:r>
                <a:rPr lang="en-US" sz="1700" dirty="0" err="1">
                  <a:solidFill>
                    <a:srgbClr val="7F7F7F"/>
                  </a:solidFill>
                </a:rPr>
                <a:t>υποβάλλει</a:t>
              </a:r>
              <a:r>
                <a:rPr lang="en-US" sz="1700" dirty="0">
                  <a:solidFill>
                    <a:srgbClr val="7F7F7F"/>
                  </a:solidFill>
                </a:rPr>
                <a:t> </a:t>
              </a:r>
              <a:r>
                <a:rPr lang="en-US" sz="1700" dirty="0" err="1">
                  <a:solidFill>
                    <a:srgbClr val="7F7F7F"/>
                  </a:solidFill>
                </a:rPr>
                <a:t>η</a:t>
              </a:r>
              <a:r>
                <a:rPr lang="en-US" sz="1700" dirty="0">
                  <a:solidFill>
                    <a:srgbClr val="7F7F7F"/>
                  </a:solidFill>
                </a:rPr>
                <a:t> </a:t>
              </a:r>
              <a:r>
                <a:rPr lang="en-US" sz="1700" dirty="0" err="1" smtClean="0">
                  <a:solidFill>
                    <a:srgbClr val="7F7F7F"/>
                  </a:solidFill>
                </a:rPr>
                <a:t>Επιτροπή</a:t>
              </a:r>
              <a:r>
                <a:rPr lang="el-GR" sz="1700" dirty="0" smtClean="0">
                  <a:solidFill>
                    <a:srgbClr val="7F7F7F"/>
                  </a:solidFill>
                </a:rPr>
                <a:t> </a:t>
              </a:r>
              <a:r>
                <a:rPr lang="en-US" sz="1700" dirty="0" smtClean="0">
                  <a:solidFill>
                    <a:srgbClr val="7F7F7F"/>
                  </a:solidFill>
                </a:rPr>
                <a:t>(</a:t>
              </a:r>
              <a:r>
                <a:rPr lang="en-US" sz="1700" dirty="0" err="1">
                  <a:solidFill>
                    <a:srgbClr val="7F7F7F"/>
                  </a:solidFill>
                </a:rPr>
                <a:t>Eurostat</a:t>
              </a:r>
              <a:r>
                <a:rPr lang="en-US" sz="1700" dirty="0">
                  <a:solidFill>
                    <a:srgbClr val="7F7F7F"/>
                  </a:solidFill>
                </a:rPr>
                <a:t>).</a:t>
              </a:r>
            </a:p>
          </p:txBody>
        </p:sp>
      </p:grpSp>
      <p:grpSp>
        <p:nvGrpSpPr>
          <p:cNvPr id="3" name="Group 13"/>
          <p:cNvGrpSpPr>
            <a:grpSpLocks/>
          </p:cNvGrpSpPr>
          <p:nvPr/>
        </p:nvGrpSpPr>
        <p:grpSpPr bwMode="auto">
          <a:xfrm>
            <a:off x="569913" y="3649663"/>
            <a:ext cx="8782050" cy="712787"/>
            <a:chOff x="569913" y="3161355"/>
            <a:chExt cx="8782050" cy="713555"/>
          </a:xfrm>
        </p:grpSpPr>
        <p:sp>
          <p:nvSpPr>
            <p:cNvPr id="8" name="Right Arrow 7"/>
            <p:cNvSpPr/>
            <p:nvPr/>
          </p:nvSpPr>
          <p:spPr>
            <a:xfrm>
              <a:off x="569913" y="3161355"/>
              <a:ext cx="795337" cy="713555"/>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474" name="TextBox 8"/>
            <p:cNvSpPr txBox="1">
              <a:spLocks noChangeArrowheads="1"/>
            </p:cNvSpPr>
            <p:nvPr/>
          </p:nvSpPr>
          <p:spPr bwMode="auto">
            <a:xfrm>
              <a:off x="1365251" y="3192095"/>
              <a:ext cx="7986712" cy="616216"/>
            </a:xfrm>
            <a:prstGeom prst="rect">
              <a:avLst/>
            </a:prstGeom>
            <a:noFill/>
            <a:ln w="9525">
              <a:noFill/>
              <a:miter lim="800000"/>
              <a:headEnd/>
              <a:tailEnd/>
            </a:ln>
          </p:spPr>
          <p:txBody>
            <a:bodyPr>
              <a:spAutoFit/>
            </a:bodyPr>
            <a:lstStyle/>
            <a:p>
              <a:r>
                <a:rPr lang="en-US" sz="1700" dirty="0" err="1">
                  <a:solidFill>
                    <a:srgbClr val="7F7F7F"/>
                  </a:solidFill>
                </a:rPr>
                <a:t>Για</a:t>
              </a:r>
              <a:r>
                <a:rPr lang="en-US" sz="1700" dirty="0">
                  <a:solidFill>
                    <a:srgbClr val="7F7F7F"/>
                  </a:solidFill>
                </a:rPr>
                <a:t> </a:t>
              </a:r>
              <a:r>
                <a:rPr lang="en-US" sz="1700" dirty="0" err="1">
                  <a:solidFill>
                    <a:srgbClr val="7F7F7F"/>
                  </a:solidFill>
                </a:rPr>
                <a:t>παράδειγμα</a:t>
              </a:r>
              <a:r>
                <a:rPr lang="en-US" sz="1700" dirty="0">
                  <a:solidFill>
                    <a:srgbClr val="7F7F7F"/>
                  </a:solidFill>
                </a:rPr>
                <a:t>, </a:t>
              </a:r>
              <a:r>
                <a:rPr lang="en-US" sz="1700" dirty="0" err="1">
                  <a:solidFill>
                    <a:srgbClr val="7F7F7F"/>
                  </a:solidFill>
                </a:rPr>
                <a:t>στο</a:t>
              </a:r>
              <a:r>
                <a:rPr lang="en-US" sz="1700" dirty="0">
                  <a:solidFill>
                    <a:srgbClr val="7F7F7F"/>
                  </a:solidFill>
                </a:rPr>
                <a:t> </a:t>
              </a:r>
              <a:r>
                <a:rPr lang="en-US" sz="1700" dirty="0" err="1">
                  <a:solidFill>
                    <a:srgbClr val="7F7F7F"/>
                  </a:solidFill>
                </a:rPr>
                <a:t>ΔΤ</a:t>
              </a:r>
              <a:r>
                <a:rPr lang="en-US" sz="1700" dirty="0">
                  <a:solidFill>
                    <a:srgbClr val="7F7F7F"/>
                  </a:solidFill>
                </a:rPr>
                <a:t> </a:t>
              </a:r>
              <a:r>
                <a:rPr lang="en-US" sz="1700" dirty="0" err="1">
                  <a:solidFill>
                    <a:srgbClr val="7F7F7F"/>
                  </a:solidFill>
                </a:rPr>
                <a:t>του</a:t>
              </a:r>
              <a:r>
                <a:rPr lang="en-US" sz="1700" dirty="0">
                  <a:solidFill>
                    <a:srgbClr val="7F7F7F"/>
                  </a:solidFill>
                </a:rPr>
                <a:t> </a:t>
              </a:r>
              <a:r>
                <a:rPr lang="en-US" sz="1700" dirty="0" err="1">
                  <a:solidFill>
                    <a:srgbClr val="7F7F7F"/>
                  </a:solidFill>
                </a:rPr>
                <a:t>Οκτωβρίου</a:t>
              </a:r>
              <a:r>
                <a:rPr lang="en-US" sz="1700" dirty="0">
                  <a:solidFill>
                    <a:srgbClr val="7F7F7F"/>
                  </a:solidFill>
                </a:rPr>
                <a:t> 2016 </a:t>
              </a:r>
              <a:r>
                <a:rPr lang="en-US" sz="1700" dirty="0" err="1">
                  <a:solidFill>
                    <a:srgbClr val="7F7F7F"/>
                  </a:solidFill>
                </a:rPr>
                <a:t>η</a:t>
              </a:r>
              <a:r>
                <a:rPr lang="en-US" sz="1700" dirty="0">
                  <a:solidFill>
                    <a:srgbClr val="7F7F7F"/>
                  </a:solidFill>
                </a:rPr>
                <a:t> </a:t>
              </a:r>
              <a:r>
                <a:rPr lang="en-US" sz="1700" dirty="0" err="1">
                  <a:solidFill>
                    <a:srgbClr val="7F7F7F"/>
                  </a:solidFill>
                </a:rPr>
                <a:t>Eurostat</a:t>
              </a:r>
              <a:r>
                <a:rPr lang="en-US" sz="1700" dirty="0">
                  <a:solidFill>
                    <a:srgbClr val="7F7F7F"/>
                  </a:solidFill>
                </a:rPr>
                <a:t> </a:t>
              </a:r>
              <a:r>
                <a:rPr lang="en-US" sz="1700" dirty="0" err="1">
                  <a:solidFill>
                    <a:srgbClr val="7F7F7F"/>
                  </a:solidFill>
                </a:rPr>
                <a:t>εξέφρασε</a:t>
              </a:r>
              <a:r>
                <a:rPr lang="en-US" sz="1700" dirty="0">
                  <a:solidFill>
                    <a:srgbClr val="7F7F7F"/>
                  </a:solidFill>
                </a:rPr>
                <a:t> </a:t>
              </a:r>
              <a:r>
                <a:rPr lang="en-US" sz="1700" dirty="0" err="1">
                  <a:solidFill>
                    <a:srgbClr val="7F7F7F"/>
                  </a:solidFill>
                </a:rPr>
                <a:t>επιφύλαξη</a:t>
              </a:r>
              <a:r>
                <a:rPr lang="en-US" sz="1700" dirty="0">
                  <a:solidFill>
                    <a:srgbClr val="7F7F7F"/>
                  </a:solidFill>
                </a:rPr>
                <a:t> </a:t>
              </a:r>
              <a:r>
                <a:rPr lang="en-US" sz="1700" dirty="0" err="1">
                  <a:solidFill>
                    <a:srgbClr val="7F7F7F"/>
                  </a:solidFill>
                </a:rPr>
                <a:t>για</a:t>
              </a:r>
              <a:r>
                <a:rPr lang="en-US" sz="1700" dirty="0">
                  <a:solidFill>
                    <a:srgbClr val="7F7F7F"/>
                  </a:solidFill>
                </a:rPr>
                <a:t> </a:t>
              </a:r>
              <a:r>
                <a:rPr lang="en-US" sz="1700" dirty="0" err="1">
                  <a:solidFill>
                    <a:srgbClr val="7F7F7F"/>
                  </a:solidFill>
                </a:rPr>
                <a:t>τα</a:t>
              </a:r>
              <a:r>
                <a:rPr lang="en-US" sz="1700" dirty="0">
                  <a:solidFill>
                    <a:srgbClr val="7F7F7F"/>
                  </a:solidFill>
                </a:rPr>
                <a:t> </a:t>
              </a:r>
              <a:r>
                <a:rPr lang="en-US" sz="1700" dirty="0" err="1">
                  <a:solidFill>
                    <a:srgbClr val="7F7F7F"/>
                  </a:solidFill>
                </a:rPr>
                <a:t>στοιχεία</a:t>
              </a:r>
              <a:r>
                <a:rPr lang="en-US" sz="1700" dirty="0">
                  <a:solidFill>
                    <a:srgbClr val="7F7F7F"/>
                  </a:solidFill>
                </a:rPr>
                <a:t> </a:t>
              </a:r>
              <a:r>
                <a:rPr lang="en-US" sz="1700" dirty="0" err="1">
                  <a:solidFill>
                    <a:srgbClr val="7F7F7F"/>
                  </a:solidFill>
                </a:rPr>
                <a:t>της</a:t>
              </a:r>
              <a:r>
                <a:rPr lang="en-US" sz="1700" dirty="0">
                  <a:solidFill>
                    <a:srgbClr val="7F7F7F"/>
                  </a:solidFill>
                </a:rPr>
                <a:t> </a:t>
              </a:r>
              <a:r>
                <a:rPr lang="en-US" sz="1700" dirty="0" err="1">
                  <a:solidFill>
                    <a:srgbClr val="7F7F7F"/>
                  </a:solidFill>
                </a:rPr>
                <a:t>Κύπρου</a:t>
              </a:r>
              <a:r>
                <a:rPr lang="el-GR" sz="1700" dirty="0">
                  <a:solidFill>
                    <a:srgbClr val="7F7F7F"/>
                  </a:solidFill>
                </a:rPr>
                <a:t>,</a:t>
              </a:r>
              <a:r>
                <a:rPr lang="en-US" sz="1700" dirty="0">
                  <a:solidFill>
                    <a:srgbClr val="7F7F7F"/>
                  </a:solidFill>
                </a:rPr>
                <a:t> </a:t>
              </a:r>
              <a:r>
                <a:rPr lang="en-US" sz="1700" dirty="0" err="1">
                  <a:solidFill>
                    <a:srgbClr val="7F7F7F"/>
                  </a:solidFill>
                </a:rPr>
                <a:t>του</a:t>
              </a:r>
              <a:r>
                <a:rPr lang="en-US" sz="1700" dirty="0">
                  <a:solidFill>
                    <a:srgbClr val="7F7F7F"/>
                  </a:solidFill>
                </a:rPr>
                <a:t> </a:t>
              </a:r>
              <a:r>
                <a:rPr lang="en-US" sz="1700" dirty="0" err="1">
                  <a:solidFill>
                    <a:srgbClr val="7F7F7F"/>
                  </a:solidFill>
                </a:rPr>
                <a:t>Βελγίου</a:t>
              </a:r>
              <a:r>
                <a:rPr lang="el-GR" sz="1700" dirty="0">
                  <a:solidFill>
                    <a:srgbClr val="7F7F7F"/>
                  </a:solidFill>
                </a:rPr>
                <a:t> </a:t>
              </a:r>
              <a:r>
                <a:rPr lang="en-US" sz="1700" dirty="0" err="1">
                  <a:solidFill>
                    <a:srgbClr val="7F7F7F"/>
                  </a:solidFill>
                </a:rPr>
                <a:t>και</a:t>
              </a:r>
              <a:r>
                <a:rPr lang="en-US" sz="1700" dirty="0">
                  <a:solidFill>
                    <a:srgbClr val="7F7F7F"/>
                  </a:solidFill>
                </a:rPr>
                <a:t> </a:t>
              </a:r>
              <a:r>
                <a:rPr lang="en-US" sz="1700" dirty="0" err="1">
                  <a:solidFill>
                    <a:srgbClr val="7F7F7F"/>
                  </a:solidFill>
                </a:rPr>
                <a:t>της</a:t>
              </a:r>
              <a:r>
                <a:rPr lang="en-US" sz="1700" dirty="0">
                  <a:solidFill>
                    <a:srgbClr val="7F7F7F"/>
                  </a:solidFill>
                </a:rPr>
                <a:t> </a:t>
              </a:r>
              <a:r>
                <a:rPr lang="en-US" sz="1700" dirty="0" err="1">
                  <a:solidFill>
                    <a:srgbClr val="7F7F7F"/>
                  </a:solidFill>
                </a:rPr>
                <a:t>Ουγγαρίας</a:t>
              </a:r>
              <a:r>
                <a:rPr lang="en-US" sz="1700" dirty="0">
                  <a:solidFill>
                    <a:srgbClr val="7F7F7F"/>
                  </a:solidFill>
                </a:rPr>
                <a:t>.</a:t>
              </a:r>
            </a:p>
          </p:txBody>
        </p:sp>
      </p:grpSp>
      <p:grpSp>
        <p:nvGrpSpPr>
          <p:cNvPr id="4" name="Group 14"/>
          <p:cNvGrpSpPr>
            <a:grpSpLocks/>
          </p:cNvGrpSpPr>
          <p:nvPr/>
        </p:nvGrpSpPr>
        <p:grpSpPr bwMode="auto">
          <a:xfrm>
            <a:off x="569913" y="4751388"/>
            <a:ext cx="8782050" cy="714375"/>
            <a:chOff x="569913" y="4224867"/>
            <a:chExt cx="8782050" cy="714375"/>
          </a:xfrm>
        </p:grpSpPr>
        <p:sp>
          <p:nvSpPr>
            <p:cNvPr id="10" name="Right Arrow 9"/>
            <p:cNvSpPr/>
            <p:nvPr/>
          </p:nvSpPr>
          <p:spPr>
            <a:xfrm>
              <a:off x="569913" y="4224867"/>
              <a:ext cx="795337" cy="714375"/>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472" name="TextBox 10"/>
            <p:cNvSpPr txBox="1">
              <a:spLocks noChangeArrowheads="1"/>
            </p:cNvSpPr>
            <p:nvPr/>
          </p:nvSpPr>
          <p:spPr bwMode="auto">
            <a:xfrm>
              <a:off x="1365251" y="4267356"/>
              <a:ext cx="7986712" cy="615553"/>
            </a:xfrm>
            <a:prstGeom prst="rect">
              <a:avLst/>
            </a:prstGeom>
            <a:noFill/>
            <a:ln w="9525">
              <a:noFill/>
              <a:miter lim="800000"/>
              <a:headEnd/>
              <a:tailEnd/>
            </a:ln>
          </p:spPr>
          <p:txBody>
            <a:bodyPr>
              <a:spAutoFit/>
            </a:bodyPr>
            <a:lstStyle/>
            <a:p>
              <a:r>
                <a:rPr lang="en-US" sz="1700" dirty="0" err="1">
                  <a:solidFill>
                    <a:srgbClr val="7F7F7F"/>
                  </a:solidFill>
                </a:rPr>
                <a:t>Σε</a:t>
              </a:r>
              <a:r>
                <a:rPr lang="en-US" sz="1700" dirty="0">
                  <a:solidFill>
                    <a:srgbClr val="7F7F7F"/>
                  </a:solidFill>
                </a:rPr>
                <a:t> </a:t>
              </a:r>
              <a:r>
                <a:rPr lang="en-US" sz="1700" dirty="0" err="1">
                  <a:solidFill>
                    <a:srgbClr val="7F7F7F"/>
                  </a:solidFill>
                </a:rPr>
                <a:t>περίπτωση</a:t>
              </a:r>
              <a:r>
                <a:rPr lang="en-US" sz="1700" dirty="0">
                  <a:solidFill>
                    <a:srgbClr val="7F7F7F"/>
                  </a:solidFill>
                </a:rPr>
                <a:t> </a:t>
              </a:r>
              <a:r>
                <a:rPr lang="en-US" sz="1700" dirty="0" err="1" smtClean="0">
                  <a:solidFill>
                    <a:srgbClr val="7F7F7F"/>
                  </a:solidFill>
                </a:rPr>
                <a:t>διαφωνίας</a:t>
              </a:r>
              <a:r>
                <a:rPr lang="el-GR" sz="1700" dirty="0" smtClean="0">
                  <a:solidFill>
                    <a:srgbClr val="7F7F7F"/>
                  </a:solidFill>
                </a:rPr>
                <a:t>,</a:t>
              </a:r>
              <a:r>
                <a:rPr lang="en-US" sz="1700" dirty="0" smtClean="0">
                  <a:solidFill>
                    <a:srgbClr val="7F7F7F"/>
                  </a:solidFill>
                </a:rPr>
                <a:t> </a:t>
              </a:r>
              <a:r>
                <a:rPr lang="en-US" sz="1700" dirty="0" err="1">
                  <a:solidFill>
                    <a:srgbClr val="7F7F7F"/>
                  </a:solidFill>
                </a:rPr>
                <a:t>η</a:t>
              </a:r>
              <a:r>
                <a:rPr lang="en-US" sz="1700" dirty="0">
                  <a:solidFill>
                    <a:srgbClr val="7F7F7F"/>
                  </a:solidFill>
                </a:rPr>
                <a:t> </a:t>
              </a:r>
              <a:r>
                <a:rPr lang="en-US" sz="1700" dirty="0" err="1">
                  <a:solidFill>
                    <a:srgbClr val="7F7F7F"/>
                  </a:solidFill>
                </a:rPr>
                <a:t>Στατιστική</a:t>
              </a:r>
              <a:r>
                <a:rPr lang="en-US" sz="1700" dirty="0">
                  <a:solidFill>
                    <a:srgbClr val="7F7F7F"/>
                  </a:solidFill>
                </a:rPr>
                <a:t> </a:t>
              </a:r>
              <a:r>
                <a:rPr lang="en-US" sz="1700" dirty="0" err="1">
                  <a:solidFill>
                    <a:srgbClr val="7F7F7F"/>
                  </a:solidFill>
                </a:rPr>
                <a:t>Αρχή</a:t>
              </a:r>
              <a:r>
                <a:rPr lang="en-US" sz="1700" dirty="0" smtClean="0">
                  <a:solidFill>
                    <a:srgbClr val="7F7F7F"/>
                  </a:solidFill>
                </a:rPr>
                <a:t> </a:t>
              </a:r>
              <a:r>
                <a:rPr lang="el-GR" sz="1700" dirty="0" smtClean="0">
                  <a:solidFill>
                    <a:srgbClr val="7F7F7F"/>
                  </a:solidFill>
                </a:rPr>
                <a:t>έχει τη δυνατότητα</a:t>
              </a:r>
              <a:r>
                <a:rPr lang="en-US" sz="1700" dirty="0" smtClean="0">
                  <a:solidFill>
                    <a:srgbClr val="7F7F7F"/>
                  </a:solidFill>
                </a:rPr>
                <a:t> </a:t>
              </a:r>
              <a:r>
                <a:rPr lang="en-US" sz="1700" dirty="0" err="1">
                  <a:solidFill>
                    <a:srgbClr val="7F7F7F"/>
                  </a:solidFill>
                </a:rPr>
                <a:t>να</a:t>
              </a:r>
              <a:r>
                <a:rPr lang="en-US" sz="1700" dirty="0">
                  <a:solidFill>
                    <a:srgbClr val="7F7F7F"/>
                  </a:solidFill>
                </a:rPr>
                <a:t> </a:t>
              </a:r>
              <a:r>
                <a:rPr lang="en-US" sz="1700" dirty="0" err="1">
                  <a:solidFill>
                    <a:srgbClr val="7F7F7F"/>
                  </a:solidFill>
                </a:rPr>
                <a:t>δημοσιεύσει</a:t>
              </a:r>
              <a:r>
                <a:rPr lang="en-US" sz="1700" dirty="0">
                  <a:solidFill>
                    <a:srgbClr val="7F7F7F"/>
                  </a:solidFill>
                </a:rPr>
                <a:t> </a:t>
              </a:r>
              <a:r>
                <a:rPr lang="en-US" sz="1700" dirty="0" err="1">
                  <a:solidFill>
                    <a:srgbClr val="7F7F7F"/>
                  </a:solidFill>
                </a:rPr>
                <a:t>τα</a:t>
              </a:r>
              <a:r>
                <a:rPr lang="en-US" sz="1700" dirty="0">
                  <a:solidFill>
                    <a:srgbClr val="7F7F7F"/>
                  </a:solidFill>
                </a:rPr>
                <a:t> </a:t>
              </a:r>
              <a:r>
                <a:rPr lang="en-US" sz="1700" dirty="0" err="1">
                  <a:solidFill>
                    <a:srgbClr val="7F7F7F"/>
                  </a:solidFill>
                </a:rPr>
                <a:t>μη</a:t>
              </a:r>
              <a:r>
                <a:rPr lang="en-US" sz="1700" dirty="0">
                  <a:solidFill>
                    <a:srgbClr val="7F7F7F"/>
                  </a:solidFill>
                </a:rPr>
                <a:t> </a:t>
              </a:r>
              <a:r>
                <a:rPr lang="en-US" sz="1700" dirty="0" err="1">
                  <a:solidFill>
                    <a:srgbClr val="7F7F7F"/>
                  </a:solidFill>
                </a:rPr>
                <a:t>επικυρωμένα</a:t>
              </a:r>
              <a:r>
                <a:rPr lang="en-US" sz="1700" dirty="0">
                  <a:solidFill>
                    <a:srgbClr val="7F7F7F"/>
                  </a:solidFill>
                </a:rPr>
                <a:t> </a:t>
              </a:r>
              <a:r>
                <a:rPr lang="en-US" sz="1700" dirty="0" err="1">
                  <a:solidFill>
                    <a:srgbClr val="7F7F7F"/>
                  </a:solidFill>
                </a:rPr>
                <a:t>στοιχεία</a:t>
              </a:r>
              <a:r>
                <a:rPr lang="en-US" sz="1700" dirty="0">
                  <a:solidFill>
                    <a:srgbClr val="7F7F7F"/>
                  </a:solidFill>
                </a:rPr>
                <a:t> </a:t>
              </a:r>
              <a:r>
                <a:rPr lang="en-US" sz="1700" dirty="0" err="1">
                  <a:solidFill>
                    <a:srgbClr val="7F7F7F"/>
                  </a:solidFill>
                </a:rPr>
                <a:t>στο</a:t>
              </a:r>
              <a:r>
                <a:rPr lang="en-US" sz="1700" dirty="0">
                  <a:solidFill>
                    <a:srgbClr val="7F7F7F"/>
                  </a:solidFill>
                </a:rPr>
                <a:t> </a:t>
              </a:r>
              <a:r>
                <a:rPr lang="en-US" sz="1700" dirty="0" err="1">
                  <a:solidFill>
                    <a:srgbClr val="7F7F7F"/>
                  </a:solidFill>
                </a:rPr>
                <a:t>ΔΤ</a:t>
              </a:r>
              <a:r>
                <a:rPr lang="en-US" sz="1700" dirty="0">
                  <a:solidFill>
                    <a:srgbClr val="7F7F7F"/>
                  </a:solidFill>
                </a:rPr>
                <a:t> </a:t>
              </a:r>
              <a:r>
                <a:rPr lang="en-US" sz="1700" dirty="0" err="1">
                  <a:solidFill>
                    <a:srgbClr val="7F7F7F"/>
                  </a:solidFill>
                </a:rPr>
                <a:t>που</a:t>
              </a:r>
              <a:r>
                <a:rPr lang="en-US" sz="1700" dirty="0">
                  <a:solidFill>
                    <a:srgbClr val="7F7F7F"/>
                  </a:solidFill>
                </a:rPr>
                <a:t> </a:t>
              </a:r>
              <a:r>
                <a:rPr lang="en-US" sz="1700" dirty="0" err="1">
                  <a:solidFill>
                    <a:srgbClr val="7F7F7F"/>
                  </a:solidFill>
                </a:rPr>
                <a:t>εκδίδει</a:t>
              </a:r>
              <a:r>
                <a:rPr lang="en-US" sz="1700" dirty="0">
                  <a:solidFill>
                    <a:srgbClr val="7F7F7F"/>
                  </a:solidFill>
                </a:rPr>
                <a:t> </a:t>
              </a:r>
              <a:r>
                <a:rPr lang="en-US" sz="1700" dirty="0" err="1">
                  <a:solidFill>
                    <a:srgbClr val="7F7F7F"/>
                  </a:solidFill>
                </a:rPr>
                <a:t>σε</a:t>
              </a:r>
              <a:r>
                <a:rPr lang="en-US" sz="1700" dirty="0">
                  <a:solidFill>
                    <a:srgbClr val="7F7F7F"/>
                  </a:solidFill>
                </a:rPr>
                <a:t> </a:t>
              </a:r>
              <a:r>
                <a:rPr lang="en-US" sz="1700" dirty="0" err="1">
                  <a:solidFill>
                    <a:srgbClr val="7F7F7F"/>
                  </a:solidFill>
                </a:rPr>
                <a:t>εθνικό</a:t>
              </a:r>
              <a:r>
                <a:rPr lang="en-US" sz="1700" dirty="0">
                  <a:solidFill>
                    <a:srgbClr val="7F7F7F"/>
                  </a:solidFill>
                </a:rPr>
                <a:t> </a:t>
              </a:r>
              <a:r>
                <a:rPr lang="en-US" sz="1700" dirty="0" err="1">
                  <a:solidFill>
                    <a:srgbClr val="7F7F7F"/>
                  </a:solidFill>
                </a:rPr>
                <a:t>επίπεδο</a:t>
              </a:r>
              <a:r>
                <a:rPr lang="en-US" sz="1700" dirty="0">
                  <a:solidFill>
                    <a:srgbClr val="7F7F7F"/>
                  </a:solidFill>
                </a:rPr>
                <a:t>.</a:t>
              </a:r>
            </a:p>
          </p:txBody>
        </p:sp>
      </p:grpSp>
      <p:sp>
        <p:nvSpPr>
          <p:cNvPr id="62470" name="Slide Number Placeholder 11"/>
          <p:cNvSpPr>
            <a:spLocks noGrp="1"/>
          </p:cNvSpPr>
          <p:nvPr>
            <p:ph type="sldNum" sz="quarter" idx="10"/>
          </p:nvPr>
        </p:nvSpPr>
        <p:spPr bwMode="auto">
          <a:noFill/>
          <a:ln>
            <a:miter lim="800000"/>
            <a:headEnd/>
            <a:tailEnd/>
          </a:ln>
        </p:spPr>
        <p:txBody>
          <a:bodyPr/>
          <a:lstStyle/>
          <a:p>
            <a:fld id="{0B51AF0D-ECCE-43F6-955D-074B868B43D6}" type="slidenum">
              <a:rPr lang="en-US"/>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dirty="0" smtClean="0">
                <a:solidFill>
                  <a:srgbClr val="595959"/>
                </a:solidFill>
              </a:rPr>
              <a:t>«ΑΣΤΕΡΙΣΚΟΙ»</a:t>
            </a:r>
            <a:endParaRPr lang="en-US" sz="2400" b="1" dirty="0" smtClean="0">
              <a:solidFill>
                <a:srgbClr val="595959"/>
              </a:solidFill>
            </a:endParaRPr>
          </a:p>
        </p:txBody>
      </p:sp>
      <p:pic>
        <p:nvPicPr>
          <p:cNvPr id="63491" name="Content Placeholder 4"/>
          <p:cNvPicPr>
            <a:picLocks/>
          </p:cNvPicPr>
          <p:nvPr/>
        </p:nvPicPr>
        <p:blipFill>
          <a:blip r:embed="rId2"/>
          <a:srcRect/>
          <a:stretch>
            <a:fillRect/>
          </a:stretch>
        </p:blipFill>
        <p:spPr bwMode="auto">
          <a:xfrm>
            <a:off x="304800" y="1455738"/>
            <a:ext cx="9139238" cy="3859212"/>
          </a:xfrm>
          <a:prstGeom prst="rect">
            <a:avLst/>
          </a:prstGeom>
          <a:noFill/>
          <a:ln w="9525">
            <a:noFill/>
            <a:miter lim="800000"/>
            <a:headEnd/>
            <a:tailEnd/>
          </a:ln>
        </p:spPr>
      </p:pic>
      <p:sp>
        <p:nvSpPr>
          <p:cNvPr id="63492" name="Rectangle 5"/>
          <p:cNvSpPr>
            <a:spLocks noChangeArrowheads="1"/>
          </p:cNvSpPr>
          <p:nvPr/>
        </p:nvSpPr>
        <p:spPr bwMode="auto">
          <a:xfrm>
            <a:off x="628650" y="5500688"/>
            <a:ext cx="7688263" cy="477837"/>
          </a:xfrm>
          <a:prstGeom prst="rect">
            <a:avLst/>
          </a:prstGeom>
          <a:noFill/>
          <a:ln w="9525">
            <a:noFill/>
            <a:miter lim="800000"/>
            <a:headEnd/>
            <a:tailEnd/>
          </a:ln>
        </p:spPr>
        <p:txBody>
          <a:bodyPr>
            <a:spAutoFit/>
          </a:bodyPr>
          <a:lstStyle/>
          <a:p>
            <a:r>
              <a:rPr lang="el-GR" sz="1400" dirty="0">
                <a:latin typeface="Calibri" charset="0"/>
              </a:rPr>
              <a:t>ΔΤ </a:t>
            </a:r>
            <a:r>
              <a:rPr lang="en-US" sz="1400" dirty="0" err="1" smtClean="0">
                <a:latin typeface="Calibri" charset="0"/>
              </a:rPr>
              <a:t>Eurostat</a:t>
            </a:r>
            <a:r>
              <a:rPr lang="el-GR" sz="1400" dirty="0" smtClean="0">
                <a:latin typeface="Calibri" charset="0"/>
              </a:rPr>
              <a:t>,</a:t>
            </a:r>
            <a:r>
              <a:rPr lang="en-US" sz="1400" dirty="0" smtClean="0">
                <a:latin typeface="Calibri" charset="0"/>
              </a:rPr>
              <a:t> </a:t>
            </a:r>
            <a:r>
              <a:rPr lang="el-GR" sz="1400" dirty="0" smtClean="0">
                <a:latin typeface="Calibri" charset="0"/>
              </a:rPr>
              <a:t>Οκτώβριος </a:t>
            </a:r>
            <a:r>
              <a:rPr lang="el-GR" sz="1400" dirty="0">
                <a:latin typeface="Calibri" charset="0"/>
              </a:rPr>
              <a:t>2016 </a:t>
            </a:r>
            <a:endParaRPr lang="en-US" sz="1400" dirty="0">
              <a:latin typeface="Calibri" charset="0"/>
            </a:endParaRPr>
          </a:p>
          <a:p>
            <a:r>
              <a:rPr lang="en-US" sz="1100" dirty="0">
                <a:solidFill>
                  <a:srgbClr val="3366FF"/>
                </a:solidFill>
                <a:latin typeface="Calibri" charset="0"/>
              </a:rPr>
              <a:t>http://ec.europa.eu/eurostat/documents/2995521/7704449/2-21102016-AP-EN.pdf/f113daf6-9f48-4bb1-832d-e3a71e5ef009</a:t>
            </a:r>
            <a:endParaRPr lang="el-GR" sz="1100" dirty="0">
              <a:solidFill>
                <a:srgbClr val="3366FF"/>
              </a:solidFill>
              <a:latin typeface="Calibri" charset="0"/>
            </a:endParaRPr>
          </a:p>
        </p:txBody>
      </p:sp>
      <p:sp>
        <p:nvSpPr>
          <p:cNvPr id="63493" name="Slide Number Placeholder 4"/>
          <p:cNvSpPr>
            <a:spLocks noGrp="1"/>
          </p:cNvSpPr>
          <p:nvPr>
            <p:ph type="sldNum" sz="quarter" idx="10"/>
          </p:nvPr>
        </p:nvSpPr>
        <p:spPr bwMode="auto">
          <a:noFill/>
          <a:ln>
            <a:miter lim="800000"/>
            <a:headEnd/>
            <a:tailEnd/>
          </a:ln>
        </p:spPr>
        <p:txBody>
          <a:bodyPr/>
          <a:lstStyle/>
          <a:p>
            <a:fld id="{2017A321-E6BF-49FB-BBB1-A34FDB0757C4}" type="slidenum">
              <a:rPr lang="en-US"/>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dirty="0" smtClean="0">
                <a:solidFill>
                  <a:srgbClr val="595959"/>
                </a:solidFill>
              </a:rPr>
              <a:t>ΕΛΣΤΑΤ - </a:t>
            </a:r>
            <a:r>
              <a:rPr lang="en-US" dirty="0" smtClean="0">
                <a:solidFill>
                  <a:srgbClr val="595959"/>
                </a:solidFill>
              </a:rPr>
              <a:t>EUROSTAT</a:t>
            </a:r>
            <a:endParaRPr lang="en-US" sz="2400" dirty="0" smtClean="0">
              <a:solidFill>
                <a:srgbClr val="595959"/>
              </a:solidFill>
            </a:endParaRPr>
          </a:p>
        </p:txBody>
      </p:sp>
      <p:sp>
        <p:nvSpPr>
          <p:cNvPr id="65539" name="Rectangle 2"/>
          <p:cNvSpPr>
            <a:spLocks noChangeArrowheads="1"/>
          </p:cNvSpPr>
          <p:nvPr/>
        </p:nvSpPr>
        <p:spPr bwMode="auto">
          <a:xfrm>
            <a:off x="922338" y="2078038"/>
            <a:ext cx="3276600" cy="3478212"/>
          </a:xfrm>
          <a:prstGeom prst="rect">
            <a:avLst/>
          </a:prstGeom>
          <a:solidFill>
            <a:srgbClr val="FFCC00"/>
          </a:solidFill>
          <a:ln w="9525">
            <a:noFill/>
            <a:miter lim="800000"/>
            <a:headEnd/>
            <a:tailEnd/>
          </a:ln>
        </p:spPr>
        <p:txBody>
          <a:bodyPr>
            <a:spAutoFit/>
          </a:bodyPr>
          <a:lstStyle/>
          <a:p>
            <a:pPr marL="0" lvl="2" algn="r"/>
            <a:r>
              <a:rPr lang="el-GR" sz="2200" dirty="0">
                <a:solidFill>
                  <a:srgbClr val="595959"/>
                </a:solidFill>
                <a:latin typeface="+mn-lt"/>
              </a:rPr>
              <a:t>Δημοσίευση, </a:t>
            </a:r>
            <a:br>
              <a:rPr lang="el-GR" sz="2200" dirty="0">
                <a:solidFill>
                  <a:srgbClr val="595959"/>
                </a:solidFill>
                <a:latin typeface="+mn-lt"/>
              </a:rPr>
            </a:br>
            <a:r>
              <a:rPr lang="el-GR" sz="2200" b="1" dirty="0">
                <a:solidFill>
                  <a:srgbClr val="595959"/>
                </a:solidFill>
                <a:latin typeface="+mn-lt"/>
              </a:rPr>
              <a:t>χωρίς επιφυλάξεις</a:t>
            </a:r>
            <a:r>
              <a:rPr lang="el-GR" sz="2200" dirty="0">
                <a:solidFill>
                  <a:srgbClr val="595959"/>
                </a:solidFill>
                <a:latin typeface="+mn-lt"/>
              </a:rPr>
              <a:t>, </a:t>
            </a:r>
            <a:br>
              <a:rPr lang="el-GR" sz="2200" dirty="0">
                <a:solidFill>
                  <a:srgbClr val="595959"/>
                </a:solidFill>
                <a:latin typeface="+mn-lt"/>
              </a:rPr>
            </a:br>
            <a:r>
              <a:rPr lang="el-GR" sz="2200" dirty="0">
                <a:solidFill>
                  <a:srgbClr val="595959"/>
                </a:solidFill>
                <a:latin typeface="+mn-lt"/>
              </a:rPr>
              <a:t>από τη </a:t>
            </a:r>
            <a:r>
              <a:rPr lang="en-US" sz="2200" dirty="0">
                <a:solidFill>
                  <a:srgbClr val="595959"/>
                </a:solidFill>
                <a:latin typeface="+mn-lt"/>
              </a:rPr>
              <a:t>Eurostat, </a:t>
            </a:r>
            <a:r>
              <a:rPr lang="el-GR" sz="2200" dirty="0">
                <a:solidFill>
                  <a:srgbClr val="595959"/>
                </a:solidFill>
                <a:latin typeface="+mn-lt"/>
              </a:rPr>
              <a:t/>
            </a:r>
            <a:br>
              <a:rPr lang="el-GR" sz="2200" dirty="0">
                <a:solidFill>
                  <a:srgbClr val="595959"/>
                </a:solidFill>
                <a:latin typeface="+mn-lt"/>
              </a:rPr>
            </a:br>
            <a:r>
              <a:rPr lang="el-GR" sz="2200" dirty="0">
                <a:solidFill>
                  <a:srgbClr val="595959"/>
                </a:solidFill>
                <a:latin typeface="+mn-lt"/>
              </a:rPr>
              <a:t>στο πλαίσιο της </a:t>
            </a:r>
            <a:br>
              <a:rPr lang="el-GR" sz="2200" dirty="0">
                <a:solidFill>
                  <a:srgbClr val="595959"/>
                </a:solidFill>
                <a:latin typeface="+mn-lt"/>
              </a:rPr>
            </a:br>
            <a:r>
              <a:rPr lang="el-GR" sz="2200" dirty="0">
                <a:solidFill>
                  <a:srgbClr val="595959"/>
                </a:solidFill>
                <a:latin typeface="+mn-lt"/>
              </a:rPr>
              <a:t>εξαμηνιαίας Διαδικασίας Υπερβολικού Ελλείμματος από το </a:t>
            </a:r>
            <a:r>
              <a:rPr lang="el-GR" sz="2200" b="1" dirty="0">
                <a:solidFill>
                  <a:srgbClr val="595959"/>
                </a:solidFill>
                <a:latin typeface="+mn-lt"/>
              </a:rPr>
              <a:t>2010</a:t>
            </a:r>
            <a:r>
              <a:rPr lang="el-GR" sz="2200" dirty="0">
                <a:solidFill>
                  <a:srgbClr val="595959"/>
                </a:solidFill>
                <a:latin typeface="+mn-lt"/>
              </a:rPr>
              <a:t>, </a:t>
            </a:r>
            <a:br>
              <a:rPr lang="el-GR" sz="2200" dirty="0">
                <a:solidFill>
                  <a:srgbClr val="595959"/>
                </a:solidFill>
                <a:latin typeface="+mn-lt"/>
              </a:rPr>
            </a:br>
            <a:r>
              <a:rPr lang="el-GR" sz="2200" dirty="0">
                <a:solidFill>
                  <a:srgbClr val="595959"/>
                </a:solidFill>
                <a:latin typeface="+mn-lt"/>
              </a:rPr>
              <a:t>των ετήσιων ελληνικών Δημοσιονομικών</a:t>
            </a:r>
            <a:br>
              <a:rPr lang="el-GR" sz="2200" dirty="0">
                <a:solidFill>
                  <a:srgbClr val="595959"/>
                </a:solidFill>
                <a:latin typeface="+mn-lt"/>
              </a:rPr>
            </a:br>
            <a:r>
              <a:rPr lang="el-GR" sz="2200" dirty="0">
                <a:solidFill>
                  <a:srgbClr val="595959"/>
                </a:solidFill>
                <a:latin typeface="+mn-lt"/>
              </a:rPr>
              <a:t>Στατιστικών </a:t>
            </a:r>
            <a:endParaRPr lang="el-GR" b="1" dirty="0">
              <a:solidFill>
                <a:srgbClr val="595959"/>
              </a:solidFill>
              <a:latin typeface="+mn-lt"/>
            </a:endParaRPr>
          </a:p>
        </p:txBody>
      </p:sp>
      <p:grpSp>
        <p:nvGrpSpPr>
          <p:cNvPr id="8" name="Group 7"/>
          <p:cNvGrpSpPr/>
          <p:nvPr/>
        </p:nvGrpSpPr>
        <p:grpSpPr>
          <a:xfrm>
            <a:off x="4114800" y="1229741"/>
            <a:ext cx="4850494" cy="9324975"/>
            <a:chOff x="4114800" y="1229741"/>
            <a:chExt cx="4850494" cy="9324975"/>
          </a:xfrm>
        </p:grpSpPr>
        <p:sp>
          <p:nvSpPr>
            <p:cNvPr id="4" name="TextBox 3"/>
            <p:cNvSpPr txBox="1"/>
            <p:nvPr/>
          </p:nvSpPr>
          <p:spPr>
            <a:xfrm>
              <a:off x="4114800" y="1229741"/>
              <a:ext cx="1341438" cy="9324975"/>
            </a:xfrm>
            <a:prstGeom prst="rect">
              <a:avLst/>
            </a:prstGeom>
            <a:noFill/>
          </p:spPr>
          <p:txBody>
            <a:bodyPr>
              <a:spAutoFit/>
            </a:bodyPr>
            <a:lstStyle/>
            <a:p>
              <a:r>
                <a:rPr lang="el-GR" sz="30000" dirty="0">
                  <a:solidFill>
                    <a:schemeClr val="bg1">
                      <a:lumMod val="85000"/>
                    </a:schemeClr>
                  </a:solidFill>
                  <a:latin typeface="Calibri" charset="0"/>
                </a:rPr>
                <a:t>}</a:t>
              </a:r>
              <a:endParaRPr lang="en-US" sz="30000" dirty="0">
                <a:solidFill>
                  <a:schemeClr val="bg1">
                    <a:lumMod val="85000"/>
                  </a:schemeClr>
                </a:solidFill>
                <a:latin typeface="Calibri" charset="0"/>
                <a:cs typeface="Calibri" charset="0"/>
              </a:endParaRPr>
            </a:p>
          </p:txBody>
        </p:sp>
        <p:sp>
          <p:nvSpPr>
            <p:cNvPr id="5" name="TextBox 4"/>
            <p:cNvSpPr txBox="1">
              <a:spLocks noChangeArrowheads="1"/>
            </p:cNvSpPr>
            <p:nvPr/>
          </p:nvSpPr>
          <p:spPr bwMode="auto">
            <a:xfrm>
              <a:off x="5716588" y="2771831"/>
              <a:ext cx="3248706" cy="1254189"/>
            </a:xfrm>
            <a:prstGeom prst="rect">
              <a:avLst/>
            </a:prstGeom>
            <a:noFill/>
            <a:ln w="9525">
              <a:noFill/>
              <a:miter lim="800000"/>
              <a:headEnd/>
              <a:tailEnd/>
            </a:ln>
          </p:spPr>
          <p:txBody>
            <a:bodyPr wrap="none">
              <a:spAutoFit/>
            </a:bodyPr>
            <a:lstStyle/>
            <a:p>
              <a:pPr>
                <a:lnSpc>
                  <a:spcPts val="2960"/>
                </a:lnSpc>
              </a:pPr>
              <a:r>
                <a:rPr lang="el-GR" sz="2800" b="1" dirty="0">
                  <a:solidFill>
                    <a:srgbClr val="FFCC00"/>
                  </a:solidFill>
                  <a:latin typeface="Calibri" charset="0"/>
                </a:rPr>
                <a:t>ΑΞΙΟΠΙΣΤΙΑ ΤΩΝ </a:t>
              </a:r>
            </a:p>
            <a:p>
              <a:pPr>
                <a:lnSpc>
                  <a:spcPts val="2960"/>
                </a:lnSpc>
              </a:pPr>
              <a:r>
                <a:rPr lang="el-GR" sz="2800" b="1" dirty="0">
                  <a:solidFill>
                    <a:srgbClr val="FFCC00"/>
                  </a:solidFill>
                  <a:latin typeface="Calibri" charset="0"/>
                </a:rPr>
                <a:t>ΔΗΜΟΣΙΟΝΟΜΙΚΩΝ</a:t>
              </a:r>
            </a:p>
            <a:p>
              <a:pPr>
                <a:lnSpc>
                  <a:spcPts val="2960"/>
                </a:lnSpc>
              </a:pPr>
              <a:r>
                <a:rPr lang="el-GR" sz="2800" b="1" dirty="0">
                  <a:solidFill>
                    <a:srgbClr val="FFCC00"/>
                  </a:solidFill>
                  <a:latin typeface="Calibri" charset="0"/>
                </a:rPr>
                <a:t>ΣΤΟΙΧΕΙΩΝ</a:t>
              </a:r>
              <a:endParaRPr lang="en-US" sz="2800" dirty="0">
                <a:solidFill>
                  <a:srgbClr val="FFCC00"/>
                </a:solidFill>
                <a:latin typeface="Calibri" charset="0"/>
                <a:cs typeface="Calibri" charset="0"/>
              </a:endParaRPr>
            </a:p>
          </p:txBody>
        </p:sp>
      </p:grpSp>
      <p:sp>
        <p:nvSpPr>
          <p:cNvPr id="6" name="TextBox 5"/>
          <p:cNvSpPr txBox="1"/>
          <p:nvPr/>
        </p:nvSpPr>
        <p:spPr>
          <a:xfrm>
            <a:off x="5716588" y="4078922"/>
            <a:ext cx="3325812" cy="1477328"/>
          </a:xfrm>
          <a:prstGeom prst="rect">
            <a:avLst/>
          </a:prstGeom>
          <a:noFill/>
        </p:spPr>
        <p:txBody>
          <a:bodyPr>
            <a:spAutoFit/>
          </a:bodyPr>
          <a:lstStyle/>
          <a:p>
            <a:pPr marL="0" lvl="2">
              <a:buClr>
                <a:srgbClr val="FFCC00"/>
              </a:buClr>
              <a:buFont typeface="Wingdings" pitchFamily="2" charset="2"/>
              <a:buChar char="Ø"/>
            </a:pPr>
            <a:r>
              <a:rPr lang="el-GR" dirty="0" smtClean="0">
                <a:solidFill>
                  <a:srgbClr val="595959"/>
                </a:solidFill>
                <a:latin typeface="Calibri" charset="0"/>
              </a:rPr>
              <a:t> Μέχρι </a:t>
            </a:r>
            <a:r>
              <a:rPr lang="el-GR" dirty="0">
                <a:solidFill>
                  <a:srgbClr val="595959"/>
                </a:solidFill>
                <a:latin typeface="Calibri" charset="0"/>
              </a:rPr>
              <a:t>το 2010</a:t>
            </a:r>
            <a:r>
              <a:rPr lang="el-GR" dirty="0" smtClean="0">
                <a:solidFill>
                  <a:srgbClr val="595959"/>
                </a:solidFill>
                <a:latin typeface="Calibri" charset="0"/>
              </a:rPr>
              <a:t> διεξάγονταν </a:t>
            </a:r>
            <a:br>
              <a:rPr lang="el-GR" dirty="0" smtClean="0">
                <a:solidFill>
                  <a:srgbClr val="595959"/>
                </a:solidFill>
                <a:latin typeface="Calibri" charset="0"/>
              </a:rPr>
            </a:br>
            <a:r>
              <a:rPr lang="el-GR" dirty="0">
                <a:solidFill>
                  <a:srgbClr val="595959"/>
                </a:solidFill>
                <a:latin typeface="Calibri" charset="0"/>
              </a:rPr>
              <a:t>μόνο μεθοδολογικές επισκέψεις.</a:t>
            </a:r>
            <a:endParaRPr lang="el-GR" dirty="0" smtClean="0">
              <a:solidFill>
                <a:srgbClr val="595959"/>
              </a:solidFill>
              <a:latin typeface="Calibri" charset="0"/>
            </a:endParaRPr>
          </a:p>
          <a:p>
            <a:pPr marL="0" lvl="2">
              <a:buClr>
                <a:srgbClr val="FFCC00"/>
              </a:buClr>
              <a:buFont typeface="Wingdings" pitchFamily="2" charset="2"/>
              <a:buChar char="Ø"/>
            </a:pPr>
            <a:r>
              <a:rPr lang="el-GR" dirty="0" smtClean="0">
                <a:solidFill>
                  <a:srgbClr val="595959"/>
                </a:solidFill>
                <a:latin typeface="Calibri" charset="0"/>
              </a:rPr>
              <a:t> Από </a:t>
            </a:r>
            <a:r>
              <a:rPr lang="el-GR" dirty="0">
                <a:solidFill>
                  <a:srgbClr val="595959"/>
                </a:solidFill>
                <a:latin typeface="Calibri" charset="0"/>
              </a:rPr>
              <a:t>το 2011 και</a:t>
            </a:r>
            <a:r>
              <a:rPr lang="el-GR" dirty="0" smtClean="0">
                <a:solidFill>
                  <a:srgbClr val="595959"/>
                </a:solidFill>
                <a:latin typeface="Calibri" charset="0"/>
              </a:rPr>
              <a:t> εξής, </a:t>
            </a:r>
            <a:r>
              <a:rPr lang="el-GR" dirty="0">
                <a:solidFill>
                  <a:srgbClr val="595959"/>
                </a:solidFill>
                <a:latin typeface="Calibri" charset="0"/>
              </a:rPr>
              <a:t>διεξάγονται μόνο επισκέψεις διαλόγου</a:t>
            </a:r>
            <a:r>
              <a:rPr lang="el-GR" sz="1600" dirty="0">
                <a:latin typeface="Calibri" charset="0"/>
              </a:rPr>
              <a:t>.</a:t>
            </a:r>
            <a:endParaRPr lang="en-US" sz="1600" dirty="0">
              <a:latin typeface="Calibri" charset="0"/>
            </a:endParaRPr>
          </a:p>
        </p:txBody>
      </p:sp>
      <p:sp>
        <p:nvSpPr>
          <p:cNvPr id="64519" name="Slide Number Placeholder 6"/>
          <p:cNvSpPr>
            <a:spLocks noGrp="1"/>
          </p:cNvSpPr>
          <p:nvPr>
            <p:ph type="sldNum" sz="quarter" idx="10"/>
          </p:nvPr>
        </p:nvSpPr>
        <p:spPr bwMode="auto">
          <a:noFill/>
          <a:ln>
            <a:miter lim="800000"/>
            <a:headEnd/>
            <a:tailEnd/>
          </a:ln>
        </p:spPr>
        <p:txBody>
          <a:bodyPr/>
          <a:lstStyle/>
          <a:p>
            <a:fld id="{6990BD43-6310-465C-8D17-42EC825E9D42}" type="slidenum">
              <a:rPr lang="en-US"/>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slide(fromLeft)">
                                      <p:cBhvr>
                                        <p:cTn id="7" dur="500"/>
                                        <p:tgtEl>
                                          <p:spTgt spid="6553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To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P spid="6" grpId="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ΑΝΑΘΕΩΡΗΣΗ ΣΤΟΙΧΕΙΩΝ</a:t>
            </a:r>
            <a:endParaRPr lang="en-US" sz="2400" smtClean="0">
              <a:solidFill>
                <a:srgbClr val="595959"/>
              </a:solidFill>
            </a:endParaRPr>
          </a:p>
        </p:txBody>
      </p:sp>
      <p:grpSp>
        <p:nvGrpSpPr>
          <p:cNvPr id="2" name="Group 12"/>
          <p:cNvGrpSpPr>
            <a:grpSpLocks/>
          </p:cNvGrpSpPr>
          <p:nvPr/>
        </p:nvGrpSpPr>
        <p:grpSpPr bwMode="auto">
          <a:xfrm>
            <a:off x="569913" y="2192338"/>
            <a:ext cx="8782050" cy="714375"/>
            <a:chOff x="569913" y="2065375"/>
            <a:chExt cx="8782050" cy="714431"/>
          </a:xfrm>
        </p:grpSpPr>
        <p:sp>
          <p:nvSpPr>
            <p:cNvPr id="5" name="Right Arrow 4"/>
            <p:cNvSpPr/>
            <p:nvPr/>
          </p:nvSpPr>
          <p:spPr>
            <a:xfrm>
              <a:off x="569913" y="2065375"/>
              <a:ext cx="795337" cy="714431"/>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548" name="TextBox 5"/>
            <p:cNvSpPr txBox="1">
              <a:spLocks noChangeArrowheads="1"/>
            </p:cNvSpPr>
            <p:nvPr/>
          </p:nvSpPr>
          <p:spPr bwMode="auto">
            <a:xfrm>
              <a:off x="1365250" y="2090840"/>
              <a:ext cx="7986713" cy="615153"/>
            </a:xfrm>
            <a:prstGeom prst="rect">
              <a:avLst/>
            </a:prstGeom>
            <a:noFill/>
            <a:ln w="9525">
              <a:noFill/>
              <a:miter lim="800000"/>
              <a:headEnd/>
              <a:tailEnd/>
            </a:ln>
          </p:spPr>
          <p:txBody>
            <a:bodyPr>
              <a:spAutoFit/>
            </a:bodyPr>
            <a:lstStyle/>
            <a:p>
              <a:r>
                <a:rPr lang="en-US" sz="1700" dirty="0" err="1">
                  <a:solidFill>
                    <a:srgbClr val="7F7F7F"/>
                  </a:solidFill>
                </a:rPr>
                <a:t>Σύμφωνα</a:t>
              </a:r>
              <a:r>
                <a:rPr lang="en-US" sz="1700" dirty="0">
                  <a:solidFill>
                    <a:srgbClr val="7F7F7F"/>
                  </a:solidFill>
                </a:rPr>
                <a:t> </a:t>
              </a:r>
              <a:r>
                <a:rPr lang="en-US" sz="1700" dirty="0" err="1">
                  <a:solidFill>
                    <a:srgbClr val="7F7F7F"/>
                  </a:solidFill>
                </a:rPr>
                <a:t>με</a:t>
              </a:r>
              <a:r>
                <a:rPr lang="en-US" sz="1700" dirty="0">
                  <a:solidFill>
                    <a:srgbClr val="7F7F7F"/>
                  </a:solidFill>
                </a:rPr>
                <a:t> </a:t>
              </a:r>
              <a:r>
                <a:rPr lang="en-US" sz="1700" dirty="0" err="1">
                  <a:solidFill>
                    <a:srgbClr val="7F7F7F"/>
                  </a:solidFill>
                </a:rPr>
                <a:t>τον</a:t>
              </a:r>
              <a:r>
                <a:rPr lang="en-US" sz="1700" dirty="0">
                  <a:solidFill>
                    <a:srgbClr val="7F7F7F"/>
                  </a:solidFill>
                </a:rPr>
                <a:t> </a:t>
              </a:r>
              <a:r>
                <a:rPr lang="en-US" sz="1700" dirty="0" err="1">
                  <a:solidFill>
                    <a:srgbClr val="7F7F7F"/>
                  </a:solidFill>
                </a:rPr>
                <a:t>Κανονισμό</a:t>
              </a:r>
              <a:r>
                <a:rPr lang="en-US" sz="1700" dirty="0">
                  <a:solidFill>
                    <a:srgbClr val="7F7F7F"/>
                  </a:solidFill>
                </a:rPr>
                <a:t> 479/2009 </a:t>
              </a:r>
              <a:r>
                <a:rPr lang="en-US" sz="1700" dirty="0" err="1">
                  <a:solidFill>
                    <a:srgbClr val="7F7F7F"/>
                  </a:solidFill>
                </a:rPr>
                <a:t>σε</a:t>
              </a:r>
              <a:r>
                <a:rPr lang="en-US" sz="1700" dirty="0">
                  <a:solidFill>
                    <a:srgbClr val="7F7F7F"/>
                  </a:solidFill>
                </a:rPr>
                <a:t> </a:t>
              </a:r>
              <a:r>
                <a:rPr lang="en-US" sz="1700" dirty="0" err="1">
                  <a:solidFill>
                    <a:srgbClr val="7F7F7F"/>
                  </a:solidFill>
                </a:rPr>
                <a:t>κάθε</a:t>
              </a:r>
              <a:r>
                <a:rPr lang="en-US" sz="1700" dirty="0">
                  <a:solidFill>
                    <a:srgbClr val="7F7F7F"/>
                  </a:solidFill>
                </a:rPr>
                <a:t> </a:t>
              </a:r>
              <a:r>
                <a:rPr lang="en-US" sz="1700" dirty="0" err="1">
                  <a:solidFill>
                    <a:srgbClr val="7F7F7F"/>
                  </a:solidFill>
                </a:rPr>
                <a:t>κοινοποίηση</a:t>
              </a:r>
              <a:r>
                <a:rPr lang="en-US" sz="1700" dirty="0">
                  <a:solidFill>
                    <a:srgbClr val="7F7F7F"/>
                  </a:solidFill>
                </a:rPr>
                <a:t> </a:t>
              </a:r>
              <a:r>
                <a:rPr lang="en-US" sz="1700" dirty="0" err="1">
                  <a:solidFill>
                    <a:srgbClr val="7F7F7F"/>
                  </a:solidFill>
                </a:rPr>
                <a:t>Μαρτίου</a:t>
              </a:r>
              <a:r>
                <a:rPr lang="en-US" sz="1700" dirty="0">
                  <a:solidFill>
                    <a:srgbClr val="7F7F7F"/>
                  </a:solidFill>
                </a:rPr>
                <a:t> </a:t>
              </a:r>
              <a:r>
                <a:rPr lang="en-US" sz="1700" dirty="0" err="1">
                  <a:solidFill>
                    <a:srgbClr val="7F7F7F"/>
                  </a:solidFill>
                </a:rPr>
                <a:t>δίνονται</a:t>
              </a:r>
              <a:r>
                <a:rPr lang="en-US" sz="1700" dirty="0">
                  <a:solidFill>
                    <a:srgbClr val="7F7F7F"/>
                  </a:solidFill>
                </a:rPr>
                <a:t> </a:t>
              </a:r>
              <a:r>
                <a:rPr lang="en-US" sz="1700" dirty="0" err="1">
                  <a:solidFill>
                    <a:srgbClr val="7F7F7F"/>
                  </a:solidFill>
                </a:rPr>
                <a:t>τα</a:t>
              </a:r>
              <a:r>
                <a:rPr lang="en-US" sz="1700" dirty="0">
                  <a:solidFill>
                    <a:srgbClr val="7F7F7F"/>
                  </a:solidFill>
                </a:rPr>
                <a:t> </a:t>
              </a:r>
              <a:r>
                <a:rPr lang="en-US" sz="1700" dirty="0" err="1">
                  <a:solidFill>
                    <a:srgbClr val="7F7F7F"/>
                  </a:solidFill>
                </a:rPr>
                <a:t>έτη</a:t>
              </a:r>
              <a:r>
                <a:rPr lang="en-US" sz="1700" dirty="0">
                  <a:solidFill>
                    <a:srgbClr val="7F7F7F"/>
                  </a:solidFill>
                </a:rPr>
                <a:t> t-1 </a:t>
              </a:r>
              <a:r>
                <a:rPr lang="en-US" sz="1700" dirty="0" err="1">
                  <a:solidFill>
                    <a:srgbClr val="7F7F7F"/>
                  </a:solidFill>
                </a:rPr>
                <a:t>και</a:t>
              </a:r>
              <a:r>
                <a:rPr lang="en-US" sz="1700" dirty="0">
                  <a:solidFill>
                    <a:srgbClr val="7F7F7F"/>
                  </a:solidFill>
                </a:rPr>
                <a:t> </a:t>
              </a:r>
              <a:r>
                <a:rPr lang="en-US" sz="1700" dirty="0" err="1">
                  <a:solidFill>
                    <a:srgbClr val="7F7F7F"/>
                  </a:solidFill>
                </a:rPr>
                <a:t>αναθεωρημένα</a:t>
              </a:r>
              <a:r>
                <a:rPr lang="en-US" sz="1700" dirty="0">
                  <a:solidFill>
                    <a:srgbClr val="7F7F7F"/>
                  </a:solidFill>
                </a:rPr>
                <a:t> </a:t>
              </a:r>
              <a:r>
                <a:rPr lang="en-US" sz="1700" dirty="0" err="1">
                  <a:solidFill>
                    <a:srgbClr val="7F7F7F"/>
                  </a:solidFill>
                </a:rPr>
                <a:t>στοιχεία</a:t>
              </a:r>
              <a:r>
                <a:rPr lang="en-US" sz="1700" dirty="0">
                  <a:solidFill>
                    <a:srgbClr val="7F7F7F"/>
                  </a:solidFill>
                </a:rPr>
                <a:t> </a:t>
              </a:r>
              <a:r>
                <a:rPr lang="en-US" sz="1700" dirty="0" err="1">
                  <a:solidFill>
                    <a:srgbClr val="7F7F7F"/>
                  </a:solidFill>
                </a:rPr>
                <a:t>για</a:t>
              </a:r>
              <a:r>
                <a:rPr lang="en-US" sz="1700" dirty="0">
                  <a:solidFill>
                    <a:srgbClr val="7F7F7F"/>
                  </a:solidFill>
                </a:rPr>
                <a:t> </a:t>
              </a:r>
              <a:r>
                <a:rPr lang="en-US" sz="1700" dirty="0" err="1">
                  <a:solidFill>
                    <a:srgbClr val="7F7F7F"/>
                  </a:solidFill>
                </a:rPr>
                <a:t>τα</a:t>
              </a:r>
              <a:r>
                <a:rPr lang="en-US" sz="1700" dirty="0">
                  <a:solidFill>
                    <a:srgbClr val="7F7F7F"/>
                  </a:solidFill>
                </a:rPr>
                <a:t> </a:t>
              </a:r>
              <a:r>
                <a:rPr lang="en-US" sz="1700" dirty="0" err="1">
                  <a:solidFill>
                    <a:srgbClr val="7F7F7F"/>
                  </a:solidFill>
                </a:rPr>
                <a:t>έτη</a:t>
              </a:r>
              <a:r>
                <a:rPr lang="en-US" sz="1700" dirty="0">
                  <a:solidFill>
                    <a:srgbClr val="7F7F7F"/>
                  </a:solidFill>
                </a:rPr>
                <a:t> t-2, t-3</a:t>
              </a:r>
              <a:r>
                <a:rPr lang="en-US" sz="1700" dirty="0" smtClean="0">
                  <a:solidFill>
                    <a:srgbClr val="7F7F7F"/>
                  </a:solidFill>
                </a:rPr>
                <a:t>,</a:t>
              </a:r>
              <a:r>
                <a:rPr lang="el-GR" sz="1700" dirty="0" smtClean="0">
                  <a:solidFill>
                    <a:srgbClr val="7F7F7F"/>
                  </a:solidFill>
                </a:rPr>
                <a:t> </a:t>
              </a:r>
              <a:r>
                <a:rPr lang="en-US" sz="1700" dirty="0" smtClean="0">
                  <a:solidFill>
                    <a:srgbClr val="7F7F7F"/>
                  </a:solidFill>
                </a:rPr>
                <a:t>t</a:t>
              </a:r>
              <a:r>
                <a:rPr lang="en-US" sz="1700" dirty="0">
                  <a:solidFill>
                    <a:srgbClr val="7F7F7F"/>
                  </a:solidFill>
                </a:rPr>
                <a:t>-4.</a:t>
              </a:r>
            </a:p>
          </p:txBody>
        </p:sp>
      </p:grpSp>
      <p:grpSp>
        <p:nvGrpSpPr>
          <p:cNvPr id="3" name="Group 13"/>
          <p:cNvGrpSpPr>
            <a:grpSpLocks/>
          </p:cNvGrpSpPr>
          <p:nvPr/>
        </p:nvGrpSpPr>
        <p:grpSpPr bwMode="auto">
          <a:xfrm>
            <a:off x="569913" y="3379788"/>
            <a:ext cx="8782050" cy="712787"/>
            <a:chOff x="569913" y="3161355"/>
            <a:chExt cx="8782050" cy="713555"/>
          </a:xfrm>
        </p:grpSpPr>
        <p:sp>
          <p:nvSpPr>
            <p:cNvPr id="8" name="Right Arrow 7"/>
            <p:cNvSpPr/>
            <p:nvPr/>
          </p:nvSpPr>
          <p:spPr>
            <a:xfrm>
              <a:off x="569913" y="3161355"/>
              <a:ext cx="795337" cy="713555"/>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546" name="TextBox 8"/>
            <p:cNvSpPr txBox="1">
              <a:spLocks noChangeArrowheads="1"/>
            </p:cNvSpPr>
            <p:nvPr/>
          </p:nvSpPr>
          <p:spPr bwMode="auto">
            <a:xfrm>
              <a:off x="1365251" y="3216505"/>
              <a:ext cx="7986712" cy="616216"/>
            </a:xfrm>
            <a:prstGeom prst="rect">
              <a:avLst/>
            </a:prstGeom>
            <a:noFill/>
            <a:ln w="9525">
              <a:noFill/>
              <a:miter lim="800000"/>
              <a:headEnd/>
              <a:tailEnd/>
            </a:ln>
          </p:spPr>
          <p:txBody>
            <a:bodyPr>
              <a:spAutoFit/>
            </a:bodyPr>
            <a:lstStyle/>
            <a:p>
              <a:r>
                <a:rPr lang="el-GR" sz="1700" dirty="0" smtClean="0">
                  <a:solidFill>
                    <a:srgbClr val="7F7F7F"/>
                  </a:solidFill>
                </a:rPr>
                <a:t>Σ</a:t>
              </a:r>
              <a:r>
                <a:rPr lang="en-US" sz="1700" dirty="0" err="1" smtClean="0">
                  <a:solidFill>
                    <a:srgbClr val="7F7F7F"/>
                  </a:solidFill>
                </a:rPr>
                <a:t>ε</a:t>
              </a:r>
              <a:r>
                <a:rPr lang="en-US" sz="1700" dirty="0" smtClean="0">
                  <a:solidFill>
                    <a:srgbClr val="7F7F7F"/>
                  </a:solidFill>
                </a:rPr>
                <a:t> </a:t>
              </a:r>
              <a:r>
                <a:rPr lang="en-US" sz="1700" dirty="0" err="1">
                  <a:solidFill>
                    <a:srgbClr val="7F7F7F"/>
                  </a:solidFill>
                </a:rPr>
                <a:t>κάθε</a:t>
              </a:r>
              <a:r>
                <a:rPr lang="en-US" sz="1700" dirty="0">
                  <a:solidFill>
                    <a:srgbClr val="7F7F7F"/>
                  </a:solidFill>
                </a:rPr>
                <a:t> </a:t>
              </a:r>
              <a:r>
                <a:rPr lang="en-US" sz="1700" dirty="0" err="1">
                  <a:solidFill>
                    <a:srgbClr val="7F7F7F"/>
                  </a:solidFill>
                </a:rPr>
                <a:t>κοινοποίηση</a:t>
              </a:r>
              <a:r>
                <a:rPr lang="en-US" sz="1700" dirty="0">
                  <a:solidFill>
                    <a:srgbClr val="7F7F7F"/>
                  </a:solidFill>
                </a:rPr>
                <a:t> </a:t>
              </a:r>
              <a:r>
                <a:rPr lang="en-US" sz="1700" dirty="0" err="1">
                  <a:solidFill>
                    <a:srgbClr val="7F7F7F"/>
                  </a:solidFill>
                </a:rPr>
                <a:t>Σεπτεμβρίου</a:t>
              </a:r>
              <a:r>
                <a:rPr lang="en-US" sz="1700" dirty="0">
                  <a:solidFill>
                    <a:srgbClr val="7F7F7F"/>
                  </a:solidFill>
                </a:rPr>
                <a:t> </a:t>
              </a:r>
              <a:r>
                <a:rPr lang="en-US" sz="1700" dirty="0" err="1">
                  <a:solidFill>
                    <a:srgbClr val="7F7F7F"/>
                  </a:solidFill>
                </a:rPr>
                <a:t>δίνονται</a:t>
              </a:r>
              <a:r>
                <a:rPr lang="en-US" sz="1700" dirty="0">
                  <a:solidFill>
                    <a:srgbClr val="7F7F7F"/>
                  </a:solidFill>
                </a:rPr>
                <a:t> </a:t>
              </a:r>
              <a:r>
                <a:rPr lang="en-US" sz="1700" dirty="0" err="1">
                  <a:solidFill>
                    <a:srgbClr val="7F7F7F"/>
                  </a:solidFill>
                </a:rPr>
                <a:t>αναθεωρημένα</a:t>
              </a:r>
              <a:r>
                <a:rPr lang="en-US" sz="1700" dirty="0">
                  <a:solidFill>
                    <a:srgbClr val="7F7F7F"/>
                  </a:solidFill>
                </a:rPr>
                <a:t> </a:t>
              </a:r>
              <a:r>
                <a:rPr lang="en-US" sz="1700" dirty="0" err="1">
                  <a:solidFill>
                    <a:srgbClr val="7F7F7F"/>
                  </a:solidFill>
                </a:rPr>
                <a:t>στοιχεία</a:t>
              </a:r>
              <a:r>
                <a:rPr lang="en-US" sz="1700" dirty="0">
                  <a:solidFill>
                    <a:srgbClr val="7F7F7F"/>
                  </a:solidFill>
                </a:rPr>
                <a:t> </a:t>
              </a:r>
              <a:r>
                <a:rPr lang="en-US" sz="1700" dirty="0" err="1">
                  <a:solidFill>
                    <a:srgbClr val="7F7F7F"/>
                  </a:solidFill>
                </a:rPr>
                <a:t>για</a:t>
              </a:r>
              <a:r>
                <a:rPr lang="en-US" sz="1700" dirty="0">
                  <a:solidFill>
                    <a:srgbClr val="7F7F7F"/>
                  </a:solidFill>
                </a:rPr>
                <a:t> </a:t>
              </a:r>
              <a:r>
                <a:rPr lang="en-US" sz="1700" dirty="0" err="1">
                  <a:solidFill>
                    <a:srgbClr val="7F7F7F"/>
                  </a:solidFill>
                </a:rPr>
                <a:t>τα</a:t>
              </a:r>
              <a:r>
                <a:rPr lang="en-US" sz="1700" dirty="0">
                  <a:solidFill>
                    <a:srgbClr val="7F7F7F"/>
                  </a:solidFill>
                </a:rPr>
                <a:t> </a:t>
              </a:r>
              <a:r>
                <a:rPr lang="en-US" sz="1700" dirty="0" err="1">
                  <a:solidFill>
                    <a:srgbClr val="7F7F7F"/>
                  </a:solidFill>
                </a:rPr>
                <a:t>έτη</a:t>
              </a:r>
              <a:r>
                <a:rPr lang="en-US" sz="1700" dirty="0">
                  <a:solidFill>
                    <a:srgbClr val="7F7F7F"/>
                  </a:solidFill>
                </a:rPr>
                <a:t> t-1,  t-2, t-3</a:t>
              </a:r>
              <a:r>
                <a:rPr lang="en-US" sz="1700" dirty="0" smtClean="0">
                  <a:solidFill>
                    <a:srgbClr val="7F7F7F"/>
                  </a:solidFill>
                </a:rPr>
                <a:t>,</a:t>
              </a:r>
              <a:r>
                <a:rPr lang="el-GR" sz="1700" dirty="0" smtClean="0">
                  <a:solidFill>
                    <a:srgbClr val="7F7F7F"/>
                  </a:solidFill>
                </a:rPr>
                <a:t> </a:t>
              </a:r>
              <a:r>
                <a:rPr lang="en-US" sz="1700" dirty="0" smtClean="0">
                  <a:solidFill>
                    <a:srgbClr val="7F7F7F"/>
                  </a:solidFill>
                </a:rPr>
                <a:t>t</a:t>
              </a:r>
              <a:r>
                <a:rPr lang="en-US" sz="1700" dirty="0">
                  <a:solidFill>
                    <a:srgbClr val="7F7F7F"/>
                  </a:solidFill>
                </a:rPr>
                <a:t>-4.</a:t>
              </a:r>
            </a:p>
          </p:txBody>
        </p:sp>
      </p:grpSp>
      <p:grpSp>
        <p:nvGrpSpPr>
          <p:cNvPr id="4" name="Group 14"/>
          <p:cNvGrpSpPr>
            <a:grpSpLocks/>
          </p:cNvGrpSpPr>
          <p:nvPr/>
        </p:nvGrpSpPr>
        <p:grpSpPr bwMode="auto">
          <a:xfrm>
            <a:off x="569913" y="4565649"/>
            <a:ext cx="8641820" cy="1400383"/>
            <a:chOff x="569913" y="4267356"/>
            <a:chExt cx="8641820" cy="1399091"/>
          </a:xfrm>
        </p:grpSpPr>
        <p:sp>
          <p:nvSpPr>
            <p:cNvPr id="11" name="Right Arrow 10"/>
            <p:cNvSpPr/>
            <p:nvPr/>
          </p:nvSpPr>
          <p:spPr>
            <a:xfrm>
              <a:off x="569913" y="4503612"/>
              <a:ext cx="795337" cy="713716"/>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544" name="TextBox 10"/>
            <p:cNvSpPr txBox="1">
              <a:spLocks noChangeArrowheads="1"/>
            </p:cNvSpPr>
            <p:nvPr/>
          </p:nvSpPr>
          <p:spPr bwMode="auto">
            <a:xfrm>
              <a:off x="1365251" y="4267356"/>
              <a:ext cx="7846482" cy="1399091"/>
            </a:xfrm>
            <a:prstGeom prst="rect">
              <a:avLst/>
            </a:prstGeom>
            <a:noFill/>
            <a:ln w="9525">
              <a:noFill/>
              <a:miter lim="800000"/>
              <a:headEnd/>
              <a:tailEnd/>
            </a:ln>
          </p:spPr>
          <p:txBody>
            <a:bodyPr wrap="square">
              <a:spAutoFit/>
            </a:bodyPr>
            <a:lstStyle/>
            <a:p>
              <a:r>
                <a:rPr lang="en-US" sz="1700" dirty="0" err="1">
                  <a:solidFill>
                    <a:srgbClr val="7F7F7F"/>
                  </a:solidFill>
                </a:rPr>
                <a:t>Οι</a:t>
              </a:r>
              <a:r>
                <a:rPr lang="en-US" sz="1700" dirty="0">
                  <a:solidFill>
                    <a:srgbClr val="7F7F7F"/>
                  </a:solidFill>
                </a:rPr>
                <a:t> </a:t>
              </a:r>
              <a:r>
                <a:rPr lang="en-US" sz="1700" dirty="0" err="1">
                  <a:solidFill>
                    <a:srgbClr val="7F7F7F"/>
                  </a:solidFill>
                </a:rPr>
                <a:t>αναθεωρήσεις</a:t>
              </a:r>
              <a:r>
                <a:rPr lang="en-US" sz="1700" dirty="0">
                  <a:solidFill>
                    <a:srgbClr val="7F7F7F"/>
                  </a:solidFill>
                </a:rPr>
                <a:t> </a:t>
              </a:r>
              <a:r>
                <a:rPr lang="en-US" sz="1700" dirty="0" err="1">
                  <a:solidFill>
                    <a:srgbClr val="7F7F7F"/>
                  </a:solidFill>
                </a:rPr>
                <a:t>οφείλονται</a:t>
              </a:r>
              <a:r>
                <a:rPr lang="en-US" sz="1700" dirty="0">
                  <a:solidFill>
                    <a:srgbClr val="7F7F7F"/>
                  </a:solidFill>
                </a:rPr>
                <a:t> </a:t>
              </a:r>
              <a:r>
                <a:rPr lang="en-US" sz="1700" dirty="0" err="1">
                  <a:solidFill>
                    <a:srgbClr val="7F7F7F"/>
                  </a:solidFill>
                </a:rPr>
                <a:t>σε</a:t>
              </a:r>
              <a:r>
                <a:rPr lang="en-US" sz="1700" dirty="0">
                  <a:solidFill>
                    <a:srgbClr val="7F7F7F"/>
                  </a:solidFill>
                </a:rPr>
                <a:t> </a:t>
              </a:r>
              <a:r>
                <a:rPr lang="en-US" sz="1700" dirty="0" err="1">
                  <a:solidFill>
                    <a:srgbClr val="7F7F7F"/>
                  </a:solidFill>
                </a:rPr>
                <a:t>ενημερωμένα</a:t>
              </a:r>
              <a:r>
                <a:rPr lang="en-US" sz="1700" dirty="0">
                  <a:solidFill>
                    <a:srgbClr val="7F7F7F"/>
                  </a:solidFill>
                </a:rPr>
                <a:t> </a:t>
              </a:r>
              <a:r>
                <a:rPr lang="en-US" sz="1700" dirty="0" err="1">
                  <a:solidFill>
                    <a:srgbClr val="7F7F7F"/>
                  </a:solidFill>
                </a:rPr>
                <a:t>πρωτογενή</a:t>
              </a:r>
              <a:r>
                <a:rPr lang="en-US" sz="1700" dirty="0">
                  <a:solidFill>
                    <a:srgbClr val="7F7F7F"/>
                  </a:solidFill>
                </a:rPr>
                <a:t> </a:t>
              </a:r>
              <a:r>
                <a:rPr lang="en-US" sz="1700" dirty="0" err="1">
                  <a:solidFill>
                    <a:srgbClr val="7F7F7F"/>
                  </a:solidFill>
                </a:rPr>
                <a:t>δεδομένα</a:t>
              </a:r>
              <a:r>
                <a:rPr lang="en-US" sz="1700" dirty="0">
                  <a:solidFill>
                    <a:srgbClr val="7F7F7F"/>
                  </a:solidFill>
                </a:rPr>
                <a:t> </a:t>
              </a:r>
              <a:r>
                <a:rPr lang="en-US" sz="1700" dirty="0" err="1">
                  <a:solidFill>
                    <a:srgbClr val="7F7F7F"/>
                  </a:solidFill>
                </a:rPr>
                <a:t>που</a:t>
              </a:r>
              <a:r>
                <a:rPr lang="en-US" sz="1700" dirty="0">
                  <a:solidFill>
                    <a:srgbClr val="7F7F7F"/>
                  </a:solidFill>
                </a:rPr>
                <a:t> </a:t>
              </a:r>
              <a:r>
                <a:rPr lang="en-US" sz="1700" dirty="0" err="1">
                  <a:solidFill>
                    <a:srgbClr val="7F7F7F"/>
                  </a:solidFill>
                </a:rPr>
                <a:t>λαμβάνει</a:t>
              </a:r>
              <a:r>
                <a:rPr lang="en-US" sz="1700" dirty="0">
                  <a:solidFill>
                    <a:srgbClr val="7F7F7F"/>
                  </a:solidFill>
                </a:rPr>
                <a:t> </a:t>
              </a:r>
              <a:r>
                <a:rPr lang="en-US" sz="1700" dirty="0" err="1">
                  <a:solidFill>
                    <a:srgbClr val="7F7F7F"/>
                  </a:solidFill>
                </a:rPr>
                <a:t>η</a:t>
              </a:r>
              <a:r>
                <a:rPr lang="en-US" sz="1700" dirty="0">
                  <a:solidFill>
                    <a:srgbClr val="7F7F7F"/>
                  </a:solidFill>
                </a:rPr>
                <a:t> </a:t>
              </a:r>
              <a:r>
                <a:rPr lang="en-US" sz="1700" dirty="0" err="1">
                  <a:solidFill>
                    <a:srgbClr val="7F7F7F"/>
                  </a:solidFill>
                </a:rPr>
                <a:t>ΕΛΣΤΑΤ</a:t>
              </a:r>
              <a:r>
                <a:rPr lang="en-US" sz="1700" dirty="0">
                  <a:solidFill>
                    <a:srgbClr val="7F7F7F"/>
                  </a:solidFill>
                </a:rPr>
                <a:t>, </a:t>
              </a:r>
              <a:r>
                <a:rPr lang="en-US" sz="1700" dirty="0" err="1">
                  <a:solidFill>
                    <a:srgbClr val="7F7F7F"/>
                  </a:solidFill>
                </a:rPr>
                <a:t>σε</a:t>
              </a:r>
              <a:r>
                <a:rPr lang="en-US" sz="1700" dirty="0">
                  <a:solidFill>
                    <a:srgbClr val="7F7F7F"/>
                  </a:solidFill>
                </a:rPr>
                <a:t> </a:t>
              </a:r>
              <a:r>
                <a:rPr lang="en-US" sz="1700" dirty="0" err="1" smtClean="0">
                  <a:solidFill>
                    <a:srgbClr val="7F7F7F"/>
                  </a:solidFill>
                </a:rPr>
                <a:t>γεγονότα</a:t>
              </a:r>
              <a:r>
                <a:rPr lang="el-GR" sz="1700" dirty="0" smtClean="0">
                  <a:solidFill>
                    <a:srgbClr val="7F7F7F"/>
                  </a:solidFill>
                </a:rPr>
                <a:t>,</a:t>
              </a:r>
              <a:r>
                <a:rPr lang="en-US" sz="1700" dirty="0" smtClean="0">
                  <a:solidFill>
                    <a:srgbClr val="7F7F7F"/>
                  </a:solidFill>
                </a:rPr>
                <a:t> </a:t>
              </a:r>
              <a:r>
                <a:rPr lang="en-US" sz="1700" dirty="0" err="1">
                  <a:solidFill>
                    <a:srgbClr val="7F7F7F"/>
                  </a:solidFill>
                </a:rPr>
                <a:t>όπως</a:t>
              </a:r>
              <a:r>
                <a:rPr lang="en-US" sz="1700" dirty="0">
                  <a:solidFill>
                    <a:srgbClr val="7F7F7F"/>
                  </a:solidFill>
                </a:rPr>
                <a:t> </a:t>
              </a:r>
              <a:r>
                <a:rPr lang="en-US" sz="1700" dirty="0" err="1">
                  <a:solidFill>
                    <a:srgbClr val="7F7F7F"/>
                  </a:solidFill>
                </a:rPr>
                <a:t>η</a:t>
              </a:r>
              <a:r>
                <a:rPr lang="en-US" sz="1700" dirty="0">
                  <a:solidFill>
                    <a:srgbClr val="7F7F7F"/>
                  </a:solidFill>
                </a:rPr>
                <a:t> </a:t>
              </a:r>
              <a:r>
                <a:rPr lang="en-US" sz="1700" dirty="0" err="1">
                  <a:solidFill>
                    <a:srgbClr val="7F7F7F"/>
                  </a:solidFill>
                </a:rPr>
                <a:t>αλλαγή</a:t>
              </a:r>
              <a:r>
                <a:rPr lang="en-US" sz="1700" dirty="0">
                  <a:solidFill>
                    <a:srgbClr val="7F7F7F"/>
                  </a:solidFill>
                </a:rPr>
                <a:t> </a:t>
              </a:r>
              <a:r>
                <a:rPr lang="en-US" sz="1700" dirty="0" err="1">
                  <a:solidFill>
                    <a:srgbClr val="7F7F7F"/>
                  </a:solidFill>
                </a:rPr>
                <a:t>θεσμικού</a:t>
              </a:r>
              <a:r>
                <a:rPr lang="en-US" sz="1700" dirty="0">
                  <a:solidFill>
                    <a:srgbClr val="7F7F7F"/>
                  </a:solidFill>
                </a:rPr>
                <a:t> </a:t>
              </a:r>
              <a:r>
                <a:rPr lang="en-US" sz="1700" dirty="0" err="1">
                  <a:solidFill>
                    <a:srgbClr val="7F7F7F"/>
                  </a:solidFill>
                </a:rPr>
                <a:t>πλαισίου</a:t>
              </a:r>
              <a:r>
                <a:rPr lang="en-US" sz="1700" dirty="0">
                  <a:solidFill>
                    <a:srgbClr val="7F7F7F"/>
                  </a:solidFill>
                </a:rPr>
                <a:t> </a:t>
              </a:r>
              <a:r>
                <a:rPr lang="en-US" sz="1700" dirty="0" err="1">
                  <a:solidFill>
                    <a:srgbClr val="7F7F7F"/>
                  </a:solidFill>
                </a:rPr>
                <a:t>που</a:t>
              </a:r>
              <a:r>
                <a:rPr lang="en-US" sz="1700" dirty="0">
                  <a:solidFill>
                    <a:srgbClr val="7F7F7F"/>
                  </a:solidFill>
                </a:rPr>
                <a:t> </a:t>
              </a:r>
              <a:r>
                <a:rPr lang="en-US" sz="1700" dirty="0" err="1">
                  <a:solidFill>
                    <a:srgbClr val="7F7F7F"/>
                  </a:solidFill>
                </a:rPr>
                <a:t>διέπει</a:t>
              </a:r>
              <a:r>
                <a:rPr lang="en-US" sz="1700" dirty="0">
                  <a:solidFill>
                    <a:srgbClr val="7F7F7F"/>
                  </a:solidFill>
                </a:rPr>
                <a:t> </a:t>
              </a:r>
              <a:r>
                <a:rPr lang="en-US" sz="1700" dirty="0" err="1">
                  <a:solidFill>
                    <a:srgbClr val="7F7F7F"/>
                  </a:solidFill>
                </a:rPr>
                <a:t>τους</a:t>
              </a:r>
              <a:r>
                <a:rPr lang="en-US" sz="1700" dirty="0">
                  <a:solidFill>
                    <a:srgbClr val="7F7F7F"/>
                  </a:solidFill>
                </a:rPr>
                <a:t> </a:t>
              </a:r>
              <a:r>
                <a:rPr lang="en-US" sz="1700" dirty="0" err="1">
                  <a:solidFill>
                    <a:srgbClr val="7F7F7F"/>
                  </a:solidFill>
                </a:rPr>
                <a:t>φορείς</a:t>
              </a:r>
              <a:r>
                <a:rPr lang="en-US" sz="1700" dirty="0">
                  <a:solidFill>
                    <a:srgbClr val="7F7F7F"/>
                  </a:solidFill>
                </a:rPr>
                <a:t> </a:t>
              </a:r>
              <a:r>
                <a:rPr lang="en-US" sz="1700" dirty="0" err="1">
                  <a:solidFill>
                    <a:srgbClr val="7F7F7F"/>
                  </a:solidFill>
                </a:rPr>
                <a:t>και</a:t>
              </a:r>
              <a:r>
                <a:rPr lang="en-US" sz="1700" dirty="0">
                  <a:solidFill>
                    <a:srgbClr val="7F7F7F"/>
                  </a:solidFill>
                </a:rPr>
                <a:t> </a:t>
              </a:r>
              <a:r>
                <a:rPr lang="en-US" sz="1700" dirty="0" err="1">
                  <a:solidFill>
                    <a:srgbClr val="7F7F7F"/>
                  </a:solidFill>
                </a:rPr>
                <a:t>έχει</a:t>
              </a:r>
              <a:r>
                <a:rPr lang="en-US" sz="1700" dirty="0">
                  <a:solidFill>
                    <a:srgbClr val="7F7F7F"/>
                  </a:solidFill>
                </a:rPr>
                <a:t> </a:t>
              </a:r>
              <a:r>
                <a:rPr lang="en-US" sz="1700" dirty="0" err="1">
                  <a:solidFill>
                    <a:srgbClr val="7F7F7F"/>
                  </a:solidFill>
                </a:rPr>
                <a:t>επίπτωση</a:t>
              </a:r>
              <a:r>
                <a:rPr lang="en-US" sz="1700" dirty="0">
                  <a:solidFill>
                    <a:srgbClr val="7F7F7F"/>
                  </a:solidFill>
                </a:rPr>
                <a:t> </a:t>
              </a:r>
              <a:r>
                <a:rPr lang="en-US" sz="1700" dirty="0" err="1">
                  <a:solidFill>
                    <a:srgbClr val="7F7F7F"/>
                  </a:solidFill>
                </a:rPr>
                <a:t>στην</a:t>
              </a:r>
              <a:r>
                <a:rPr lang="en-US" sz="1700" dirty="0">
                  <a:solidFill>
                    <a:srgbClr val="7F7F7F"/>
                  </a:solidFill>
                </a:rPr>
                <a:t> </a:t>
              </a:r>
              <a:r>
                <a:rPr lang="en-US" sz="1700" dirty="0" err="1">
                  <a:solidFill>
                    <a:srgbClr val="7F7F7F"/>
                  </a:solidFill>
                </a:rPr>
                <a:t>ταξινόμηση</a:t>
              </a:r>
              <a:r>
                <a:rPr lang="en-US" sz="1700" dirty="0">
                  <a:solidFill>
                    <a:srgbClr val="7F7F7F"/>
                  </a:solidFill>
                </a:rPr>
                <a:t> </a:t>
              </a:r>
              <a:r>
                <a:rPr lang="en-US" sz="1700" dirty="0" err="1">
                  <a:solidFill>
                    <a:srgbClr val="7F7F7F"/>
                  </a:solidFill>
                </a:rPr>
                <a:t>των</a:t>
              </a:r>
              <a:r>
                <a:rPr lang="en-US" sz="1700" dirty="0">
                  <a:solidFill>
                    <a:srgbClr val="7F7F7F"/>
                  </a:solidFill>
                </a:rPr>
                <a:t> </a:t>
              </a:r>
              <a:r>
                <a:rPr lang="en-US" sz="1700" dirty="0" err="1">
                  <a:solidFill>
                    <a:srgbClr val="7F7F7F"/>
                  </a:solidFill>
                </a:rPr>
                <a:t>φορέων</a:t>
              </a:r>
              <a:r>
                <a:rPr lang="en-US" sz="1700" dirty="0">
                  <a:solidFill>
                    <a:srgbClr val="7F7F7F"/>
                  </a:solidFill>
                </a:rPr>
                <a:t> </a:t>
              </a:r>
              <a:r>
                <a:rPr lang="en-US" sz="1700" dirty="0" err="1">
                  <a:solidFill>
                    <a:srgbClr val="7F7F7F"/>
                  </a:solidFill>
                </a:rPr>
                <a:t>σε</a:t>
              </a:r>
              <a:r>
                <a:rPr lang="en-US" sz="1700" dirty="0">
                  <a:solidFill>
                    <a:srgbClr val="7F7F7F"/>
                  </a:solidFill>
                </a:rPr>
                <a:t> </a:t>
              </a:r>
              <a:r>
                <a:rPr lang="en-US" sz="1700" dirty="0" err="1">
                  <a:solidFill>
                    <a:srgbClr val="7F7F7F"/>
                  </a:solidFill>
                </a:rPr>
                <a:t>θεσμικό</a:t>
              </a:r>
              <a:r>
                <a:rPr lang="en-US" sz="1700" dirty="0">
                  <a:solidFill>
                    <a:srgbClr val="7F7F7F"/>
                  </a:solidFill>
                </a:rPr>
                <a:t> </a:t>
              </a:r>
              <a:r>
                <a:rPr lang="en-US" sz="1700" dirty="0" err="1" smtClean="0">
                  <a:solidFill>
                    <a:srgbClr val="7F7F7F"/>
                  </a:solidFill>
                </a:rPr>
                <a:t>τομέα</a:t>
              </a:r>
              <a:r>
                <a:rPr lang="en-US" sz="1700" dirty="0" smtClean="0">
                  <a:solidFill>
                    <a:srgbClr val="7F7F7F"/>
                  </a:solidFill>
                </a:rPr>
                <a:t>, </a:t>
              </a:r>
              <a:r>
                <a:rPr lang="en-US" sz="1700" dirty="0" err="1" smtClean="0">
                  <a:solidFill>
                    <a:srgbClr val="7F7F7F"/>
                  </a:solidFill>
                </a:rPr>
                <a:t>σε</a:t>
              </a:r>
              <a:r>
                <a:rPr lang="en-US" sz="1700" dirty="0" smtClean="0">
                  <a:solidFill>
                    <a:srgbClr val="7F7F7F"/>
                  </a:solidFill>
                </a:rPr>
                <a:t> ad </a:t>
              </a:r>
              <a:r>
                <a:rPr lang="en-US" sz="1700" dirty="0">
                  <a:solidFill>
                    <a:srgbClr val="7F7F7F"/>
                  </a:solidFill>
                </a:rPr>
                <a:t>hoc </a:t>
              </a:r>
              <a:r>
                <a:rPr lang="en-US" sz="1700" dirty="0" err="1" smtClean="0">
                  <a:solidFill>
                    <a:srgbClr val="7F7F7F"/>
                  </a:solidFill>
                </a:rPr>
                <a:t>γεγονότα</a:t>
              </a:r>
              <a:r>
                <a:rPr lang="el-GR" sz="1700" dirty="0" smtClean="0">
                  <a:solidFill>
                    <a:srgbClr val="7F7F7F"/>
                  </a:solidFill>
                </a:rPr>
                <a:t>,</a:t>
              </a:r>
              <a:r>
                <a:rPr lang="en-US" sz="1700" dirty="0" smtClean="0">
                  <a:solidFill>
                    <a:srgbClr val="7F7F7F"/>
                  </a:solidFill>
                </a:rPr>
                <a:t> </a:t>
              </a:r>
              <a:r>
                <a:rPr lang="en-US" sz="1700" dirty="0" err="1">
                  <a:solidFill>
                    <a:srgbClr val="7F7F7F"/>
                  </a:solidFill>
                </a:rPr>
                <a:t>όπως</a:t>
              </a:r>
              <a:r>
                <a:rPr lang="en-US" sz="1700" dirty="0">
                  <a:solidFill>
                    <a:srgbClr val="7F7F7F"/>
                  </a:solidFill>
                </a:rPr>
                <a:t> η </a:t>
              </a:r>
              <a:r>
                <a:rPr lang="en-US" sz="1700" dirty="0" err="1">
                  <a:solidFill>
                    <a:srgbClr val="7F7F7F"/>
                  </a:solidFill>
                </a:rPr>
                <a:t>ανακεφαλαιοποίηση</a:t>
              </a:r>
              <a:r>
                <a:rPr lang="en-US" sz="1700" dirty="0">
                  <a:solidFill>
                    <a:srgbClr val="7F7F7F"/>
                  </a:solidFill>
                </a:rPr>
                <a:t> </a:t>
              </a:r>
              <a:r>
                <a:rPr lang="en-US" sz="1700" dirty="0" err="1" smtClean="0">
                  <a:solidFill>
                    <a:srgbClr val="7F7F7F"/>
                  </a:solidFill>
                </a:rPr>
                <a:t>τραπεζών</a:t>
              </a:r>
              <a:r>
                <a:rPr lang="el-GR" sz="1700" dirty="0" smtClean="0">
                  <a:solidFill>
                    <a:srgbClr val="7F7F7F"/>
                  </a:solidFill>
                </a:rPr>
                <a:t>, κ</a:t>
              </a:r>
              <a:r>
                <a:rPr lang="en-US" sz="1700" dirty="0" err="1" smtClean="0">
                  <a:solidFill>
                    <a:srgbClr val="7F7F7F"/>
                  </a:solidFill>
                </a:rPr>
                <a:t>αι</a:t>
              </a:r>
              <a:r>
                <a:rPr lang="en-US" sz="1700" dirty="0" smtClean="0">
                  <a:solidFill>
                    <a:srgbClr val="7F7F7F"/>
                  </a:solidFill>
                </a:rPr>
                <a:t> </a:t>
              </a:r>
              <a:r>
                <a:rPr lang="el-GR" sz="1700" dirty="0" smtClean="0">
                  <a:solidFill>
                    <a:srgbClr val="7F7F7F"/>
                  </a:solidFill>
                </a:rPr>
                <a:t>σε άλλους λόγους</a:t>
              </a:r>
              <a:r>
                <a:rPr lang="en-US" sz="1700" dirty="0" smtClean="0">
                  <a:solidFill>
                    <a:srgbClr val="7F7F7F"/>
                  </a:solidFill>
                </a:rPr>
                <a:t>.</a:t>
              </a:r>
              <a:endParaRPr lang="en-US" sz="1700" dirty="0">
                <a:solidFill>
                  <a:srgbClr val="7F7F7F"/>
                </a:solidFill>
              </a:endParaRPr>
            </a:p>
          </p:txBody>
        </p:sp>
      </p:grpSp>
      <p:sp>
        <p:nvSpPr>
          <p:cNvPr id="65542" name="Slide Number Placeholder 11"/>
          <p:cNvSpPr>
            <a:spLocks noGrp="1"/>
          </p:cNvSpPr>
          <p:nvPr>
            <p:ph type="sldNum" sz="quarter" idx="10"/>
          </p:nvPr>
        </p:nvSpPr>
        <p:spPr bwMode="auto">
          <a:noFill/>
          <a:ln>
            <a:miter lim="800000"/>
            <a:headEnd/>
            <a:tailEnd/>
          </a:ln>
        </p:spPr>
        <p:txBody>
          <a:bodyPr/>
          <a:lstStyle/>
          <a:p>
            <a:fld id="{1A9B0C1D-3A6E-4E10-87DD-4BBE02A706D0}" type="slidenum">
              <a:rPr lang="en-US"/>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5" name="Group 33"/>
          <p:cNvGrpSpPr>
            <a:grpSpLocks/>
          </p:cNvGrpSpPr>
          <p:nvPr/>
        </p:nvGrpSpPr>
        <p:grpSpPr bwMode="auto">
          <a:xfrm>
            <a:off x="4982091" y="3352561"/>
            <a:ext cx="3689981" cy="1568139"/>
            <a:chOff x="3939036" y="4493747"/>
            <a:chExt cx="3688431" cy="1568838"/>
          </a:xfrm>
        </p:grpSpPr>
        <p:cxnSp>
          <p:nvCxnSpPr>
            <p:cNvPr id="36" name="Straight Connector 35"/>
            <p:cNvCxnSpPr/>
            <p:nvPr/>
          </p:nvCxnSpPr>
          <p:spPr>
            <a:xfrm>
              <a:off x="3939036" y="5380176"/>
              <a:ext cx="2119429" cy="1589"/>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Oval 36"/>
            <p:cNvSpPr>
              <a:spLocks noChangeArrowheads="1"/>
            </p:cNvSpPr>
            <p:nvPr/>
          </p:nvSpPr>
          <p:spPr bwMode="auto">
            <a:xfrm>
              <a:off x="6058465" y="4493747"/>
              <a:ext cx="1569002" cy="1568838"/>
            </a:xfrm>
            <a:prstGeom prst="ellipse">
              <a:avLst/>
            </a:prstGeom>
            <a:solidFill>
              <a:srgbClr val="7F7F7F"/>
            </a:solidFill>
            <a:ln w="0">
              <a:no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38" name="TextBox 29"/>
            <p:cNvSpPr txBox="1">
              <a:spLocks noChangeArrowheads="1"/>
            </p:cNvSpPr>
            <p:nvPr/>
          </p:nvSpPr>
          <p:spPr bwMode="auto">
            <a:xfrm>
              <a:off x="6058466" y="4978892"/>
              <a:ext cx="1569001" cy="615828"/>
            </a:xfrm>
            <a:prstGeom prst="rect">
              <a:avLst/>
            </a:prstGeom>
            <a:noFill/>
            <a:ln w="9525">
              <a:noFill/>
              <a:miter lim="800000"/>
              <a:headEnd/>
              <a:tailEnd/>
            </a:ln>
          </p:spPr>
          <p:txBody>
            <a:bodyPr wrap="none">
              <a:spAutoFit/>
            </a:bodyPr>
            <a:lstStyle/>
            <a:p>
              <a:pPr algn="ctr"/>
              <a:r>
                <a:rPr lang="el-GR" sz="1700" b="1" dirty="0" smtClean="0">
                  <a:solidFill>
                    <a:schemeClr val="bg1"/>
                  </a:solidFill>
                  <a:latin typeface="Calibri" charset="0"/>
                </a:rPr>
                <a:t>Τροποποιήσεις</a:t>
              </a:r>
              <a:br>
                <a:rPr lang="el-GR" sz="1700" b="1" dirty="0" smtClean="0">
                  <a:solidFill>
                    <a:schemeClr val="bg1"/>
                  </a:solidFill>
                  <a:latin typeface="Calibri" charset="0"/>
                </a:rPr>
              </a:br>
              <a:r>
                <a:rPr lang="el-GR" sz="1700" b="1" dirty="0" smtClean="0">
                  <a:solidFill>
                    <a:schemeClr val="bg1"/>
                  </a:solidFill>
                  <a:latin typeface="Calibri" charset="0"/>
                </a:rPr>
                <a:t>καταστατικών</a:t>
              </a:r>
              <a:endParaRPr lang="en-US" sz="1700" b="1" dirty="0">
                <a:solidFill>
                  <a:schemeClr val="bg1"/>
                </a:solidFill>
                <a:latin typeface="Calibri" charset="0"/>
                <a:cs typeface="Calibri" charset="0"/>
              </a:endParaRPr>
            </a:p>
          </p:txBody>
        </p:sp>
      </p:grpSp>
      <p:grpSp>
        <p:nvGrpSpPr>
          <p:cNvPr id="2" name="Group 33"/>
          <p:cNvGrpSpPr>
            <a:grpSpLocks/>
          </p:cNvGrpSpPr>
          <p:nvPr/>
        </p:nvGrpSpPr>
        <p:grpSpPr bwMode="auto">
          <a:xfrm>
            <a:off x="4226056" y="1302236"/>
            <a:ext cx="2433198" cy="1914038"/>
            <a:chOff x="5083765" y="4721733"/>
            <a:chExt cx="2432176" cy="1914892"/>
          </a:xfrm>
        </p:grpSpPr>
        <p:cxnSp>
          <p:nvCxnSpPr>
            <p:cNvPr id="20" name="Straight Connector 19"/>
            <p:cNvCxnSpPr/>
            <p:nvPr/>
          </p:nvCxnSpPr>
          <p:spPr>
            <a:xfrm flipV="1">
              <a:off x="5083765" y="5953242"/>
              <a:ext cx="974700" cy="683383"/>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Oval 20"/>
            <p:cNvSpPr>
              <a:spLocks noChangeArrowheads="1"/>
            </p:cNvSpPr>
            <p:nvPr/>
          </p:nvSpPr>
          <p:spPr bwMode="auto">
            <a:xfrm>
              <a:off x="5839483" y="4721733"/>
              <a:ext cx="1637612" cy="1637442"/>
            </a:xfrm>
            <a:prstGeom prst="ellipse">
              <a:avLst/>
            </a:prstGeom>
            <a:solidFill>
              <a:srgbClr val="7F7F7F"/>
            </a:solidFill>
            <a:ln w="0">
              <a:no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66581" name="TextBox 29"/>
            <p:cNvSpPr txBox="1">
              <a:spLocks noChangeArrowheads="1"/>
            </p:cNvSpPr>
            <p:nvPr/>
          </p:nvSpPr>
          <p:spPr bwMode="auto">
            <a:xfrm>
              <a:off x="5816037" y="5067508"/>
              <a:ext cx="1699904" cy="868146"/>
            </a:xfrm>
            <a:prstGeom prst="rect">
              <a:avLst/>
            </a:prstGeom>
            <a:noFill/>
            <a:ln w="9525">
              <a:noFill/>
              <a:miter lim="800000"/>
              <a:headEnd/>
              <a:tailEnd/>
            </a:ln>
          </p:spPr>
          <p:txBody>
            <a:bodyPr wrap="none">
              <a:spAutoFit/>
            </a:bodyPr>
            <a:lstStyle/>
            <a:p>
              <a:pPr algn="ctr">
                <a:lnSpc>
                  <a:spcPts val="1980"/>
                </a:lnSpc>
              </a:pPr>
              <a:r>
                <a:rPr lang="el-GR" sz="1900" b="1" dirty="0" smtClean="0">
                  <a:solidFill>
                    <a:schemeClr val="bg1"/>
                  </a:solidFill>
                  <a:latin typeface="Calibri" charset="0"/>
                </a:rPr>
                <a:t>Ανακε-</a:t>
              </a:r>
              <a:br>
                <a:rPr lang="el-GR" sz="1900" b="1" dirty="0" smtClean="0">
                  <a:solidFill>
                    <a:schemeClr val="bg1"/>
                  </a:solidFill>
                  <a:latin typeface="Calibri" charset="0"/>
                </a:rPr>
              </a:br>
              <a:r>
                <a:rPr lang="el-GR" sz="1900" b="1" dirty="0" smtClean="0">
                  <a:solidFill>
                    <a:schemeClr val="bg1"/>
                  </a:solidFill>
                  <a:latin typeface="Calibri" charset="0"/>
                </a:rPr>
                <a:t>φαλαιοποίηση</a:t>
              </a:r>
              <a:r>
                <a:rPr lang="el-GR" sz="1900" b="1" dirty="0">
                  <a:solidFill>
                    <a:schemeClr val="bg1"/>
                  </a:solidFill>
                  <a:latin typeface="Calibri" charset="0"/>
                </a:rPr>
                <a:t/>
              </a:r>
              <a:br>
                <a:rPr lang="el-GR" sz="1900" b="1" dirty="0">
                  <a:solidFill>
                    <a:schemeClr val="bg1"/>
                  </a:solidFill>
                  <a:latin typeface="Calibri" charset="0"/>
                </a:rPr>
              </a:br>
              <a:r>
                <a:rPr lang="el-GR" sz="1900" b="1" dirty="0">
                  <a:solidFill>
                    <a:schemeClr val="bg1"/>
                  </a:solidFill>
                  <a:latin typeface="Calibri" charset="0"/>
                </a:rPr>
                <a:t>τραπεζών</a:t>
              </a:r>
              <a:endParaRPr lang="en-US" sz="1900" b="1" dirty="0">
                <a:solidFill>
                  <a:schemeClr val="bg1"/>
                </a:solidFill>
                <a:latin typeface="Calibri" charset="0"/>
                <a:cs typeface="Calibri" charset="0"/>
              </a:endParaRPr>
            </a:p>
          </p:txBody>
        </p:sp>
      </p:grpSp>
      <p:sp>
        <p:nvSpPr>
          <p:cNvPr id="66563"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ΑΝΑΘΕΩΡΗΣΗ ΣΤΟΙΧΕΙΩΝ</a:t>
            </a:r>
            <a:r>
              <a:rPr lang="en-US" smtClean="0">
                <a:solidFill>
                  <a:srgbClr val="595959"/>
                </a:solidFill>
              </a:rPr>
              <a:t> - </a:t>
            </a:r>
            <a:r>
              <a:rPr lang="el-GR" smtClean="0">
                <a:solidFill>
                  <a:srgbClr val="595959"/>
                </a:solidFill>
              </a:rPr>
              <a:t>ΕΛΛΑΔΑ</a:t>
            </a:r>
            <a:endParaRPr lang="en-US" sz="2400" smtClean="0">
              <a:solidFill>
                <a:srgbClr val="595959"/>
              </a:solidFill>
            </a:endParaRPr>
          </a:p>
        </p:txBody>
      </p:sp>
      <p:grpSp>
        <p:nvGrpSpPr>
          <p:cNvPr id="3" name="Group 33"/>
          <p:cNvGrpSpPr>
            <a:grpSpLocks/>
          </p:cNvGrpSpPr>
          <p:nvPr/>
        </p:nvGrpSpPr>
        <p:grpSpPr bwMode="auto">
          <a:xfrm>
            <a:off x="4848109" y="2007807"/>
            <a:ext cx="3544564" cy="1794636"/>
            <a:chOff x="3550558" y="5286519"/>
            <a:chExt cx="3542727" cy="1794983"/>
          </a:xfrm>
        </p:grpSpPr>
        <p:cxnSp>
          <p:nvCxnSpPr>
            <p:cNvPr id="5" name="Straight Connector 4"/>
            <p:cNvCxnSpPr/>
            <p:nvPr/>
          </p:nvCxnSpPr>
          <p:spPr>
            <a:xfrm flipV="1">
              <a:off x="3550558" y="6058825"/>
              <a:ext cx="2481240" cy="1022677"/>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Oval 5"/>
            <p:cNvSpPr>
              <a:spLocks noChangeArrowheads="1"/>
            </p:cNvSpPr>
            <p:nvPr/>
          </p:nvSpPr>
          <p:spPr bwMode="auto">
            <a:xfrm>
              <a:off x="5838224" y="5286519"/>
              <a:ext cx="1193181" cy="1194031"/>
            </a:xfrm>
            <a:prstGeom prst="ellipse">
              <a:avLst/>
            </a:prstGeom>
            <a:solidFill>
              <a:srgbClr val="7F7F7F"/>
            </a:solidFill>
            <a:ln w="0">
              <a:no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66578" name="TextBox 29"/>
            <p:cNvSpPr txBox="1">
              <a:spLocks noChangeArrowheads="1"/>
            </p:cNvSpPr>
            <p:nvPr/>
          </p:nvSpPr>
          <p:spPr bwMode="auto">
            <a:xfrm>
              <a:off x="5841801" y="5508481"/>
              <a:ext cx="1251484" cy="718227"/>
            </a:xfrm>
            <a:prstGeom prst="rect">
              <a:avLst/>
            </a:prstGeom>
            <a:noFill/>
            <a:ln w="9525">
              <a:noFill/>
              <a:miter lim="800000"/>
              <a:headEnd/>
              <a:tailEnd/>
            </a:ln>
          </p:spPr>
          <p:txBody>
            <a:bodyPr wrap="none">
              <a:spAutoFit/>
            </a:bodyPr>
            <a:lstStyle/>
            <a:p>
              <a:pPr algn="ctr">
                <a:lnSpc>
                  <a:spcPts val="2363"/>
                </a:lnSpc>
              </a:pPr>
              <a:r>
                <a:rPr lang="en-US" sz="2300" b="1" dirty="0">
                  <a:solidFill>
                    <a:schemeClr val="bg1"/>
                  </a:solidFill>
                  <a:latin typeface="Calibri" charset="0"/>
                </a:rPr>
                <a:t>Capital</a:t>
              </a:r>
              <a:br>
                <a:rPr lang="en-US" sz="2300" b="1" dirty="0">
                  <a:solidFill>
                    <a:schemeClr val="bg1"/>
                  </a:solidFill>
                  <a:latin typeface="Calibri" charset="0"/>
                </a:rPr>
              </a:br>
              <a:r>
                <a:rPr lang="en-US" sz="2300" b="1" dirty="0">
                  <a:solidFill>
                    <a:schemeClr val="bg1"/>
                  </a:solidFill>
                  <a:latin typeface="Calibri" charset="0"/>
                </a:rPr>
                <a:t>Controls</a:t>
              </a:r>
              <a:endParaRPr lang="en-US" sz="2300" b="1" dirty="0">
                <a:solidFill>
                  <a:schemeClr val="bg1"/>
                </a:solidFill>
                <a:latin typeface="Calibri" charset="0"/>
                <a:cs typeface="Calibri" charset="0"/>
              </a:endParaRPr>
            </a:p>
          </p:txBody>
        </p:sp>
      </p:grpSp>
      <p:grpSp>
        <p:nvGrpSpPr>
          <p:cNvPr id="4" name="Group 25"/>
          <p:cNvGrpSpPr>
            <a:grpSpLocks/>
          </p:cNvGrpSpPr>
          <p:nvPr/>
        </p:nvGrpSpPr>
        <p:grpSpPr bwMode="auto">
          <a:xfrm>
            <a:off x="3470864" y="1438075"/>
            <a:ext cx="1009650" cy="1643830"/>
            <a:chOff x="5514405" y="3995921"/>
            <a:chExt cx="1009523" cy="1642805"/>
          </a:xfrm>
        </p:grpSpPr>
        <p:cxnSp>
          <p:nvCxnSpPr>
            <p:cNvPr id="9" name="Straight Connector 8"/>
            <p:cNvCxnSpPr/>
            <p:nvPr/>
          </p:nvCxnSpPr>
          <p:spPr>
            <a:xfrm rot="5400000" flipH="1" flipV="1">
              <a:off x="5275386" y="5097551"/>
              <a:ext cx="780194" cy="302156"/>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Oval 9"/>
            <p:cNvSpPr>
              <a:spLocks noChangeArrowheads="1"/>
            </p:cNvSpPr>
            <p:nvPr/>
          </p:nvSpPr>
          <p:spPr bwMode="auto">
            <a:xfrm>
              <a:off x="5514405" y="3995921"/>
              <a:ext cx="1009523" cy="1010607"/>
            </a:xfrm>
            <a:prstGeom prst="ellipse">
              <a:avLst/>
            </a:prstGeom>
            <a:solidFill>
              <a:srgbClr val="7F7F7F"/>
            </a:solidFill>
            <a:ln w="0">
              <a:no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66575" name="TextBox 21"/>
            <p:cNvSpPr txBox="1">
              <a:spLocks noChangeArrowheads="1"/>
            </p:cNvSpPr>
            <p:nvPr/>
          </p:nvSpPr>
          <p:spPr bwMode="auto">
            <a:xfrm>
              <a:off x="5621379" y="4381137"/>
              <a:ext cx="836968" cy="408742"/>
            </a:xfrm>
            <a:prstGeom prst="rect">
              <a:avLst/>
            </a:prstGeom>
            <a:noFill/>
            <a:ln w="9525">
              <a:noFill/>
              <a:miter lim="800000"/>
              <a:headEnd/>
              <a:tailEnd/>
            </a:ln>
          </p:spPr>
          <p:txBody>
            <a:bodyPr wrap="none">
              <a:spAutoFit/>
            </a:bodyPr>
            <a:lstStyle/>
            <a:p>
              <a:pPr algn="ctr">
                <a:lnSpc>
                  <a:spcPts val="1963"/>
                </a:lnSpc>
              </a:pPr>
              <a:r>
                <a:rPr lang="en-US" sz="4000" b="1" dirty="0">
                  <a:solidFill>
                    <a:schemeClr val="bg1"/>
                  </a:solidFill>
                  <a:latin typeface="Calibri" charset="0"/>
                  <a:cs typeface="Calibri" charset="0"/>
                </a:rPr>
                <a:t>PSI</a:t>
              </a:r>
            </a:p>
          </p:txBody>
        </p:sp>
      </p:grpSp>
      <p:grpSp>
        <p:nvGrpSpPr>
          <p:cNvPr id="7" name="Group 8"/>
          <p:cNvGrpSpPr>
            <a:grpSpLocks/>
          </p:cNvGrpSpPr>
          <p:nvPr/>
        </p:nvGrpSpPr>
        <p:grpSpPr bwMode="auto">
          <a:xfrm>
            <a:off x="460375" y="1498600"/>
            <a:ext cx="2427288" cy="1717675"/>
            <a:chOff x="438798" y="2031293"/>
            <a:chExt cx="2427617" cy="1717547"/>
          </a:xfrm>
        </p:grpSpPr>
        <p:sp>
          <p:nvSpPr>
            <p:cNvPr id="13" name="Oval 12"/>
            <p:cNvSpPr>
              <a:spLocks noChangeArrowheads="1"/>
            </p:cNvSpPr>
            <p:nvPr/>
          </p:nvSpPr>
          <p:spPr bwMode="auto">
            <a:xfrm>
              <a:off x="780157" y="2031293"/>
              <a:ext cx="1714732" cy="1717547"/>
            </a:xfrm>
            <a:prstGeom prst="ellipse">
              <a:avLst/>
            </a:prstGeom>
            <a:solidFill>
              <a:srgbClr val="FFCC00"/>
            </a:solidFill>
            <a:ln w="53975">
              <a:solidFill>
                <a:schemeClr val="bg1"/>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14" name="Rectangle 4"/>
            <p:cNvSpPr>
              <a:spLocks noChangeArrowheads="1"/>
            </p:cNvSpPr>
            <p:nvPr/>
          </p:nvSpPr>
          <p:spPr bwMode="auto">
            <a:xfrm>
              <a:off x="438798" y="2533970"/>
              <a:ext cx="2427617" cy="867694"/>
            </a:xfrm>
            <a:prstGeom prst="rect">
              <a:avLst/>
            </a:prstGeom>
            <a:noFill/>
            <a:ln w="9525">
              <a:noFill/>
              <a:miter lim="800000"/>
              <a:headEnd/>
              <a:tailEnd/>
            </a:ln>
          </p:spPr>
          <p:txBody>
            <a:bodyPr>
              <a:spAutoFit/>
            </a:bodyPr>
            <a:lstStyle/>
            <a:p>
              <a:pPr algn="ctr">
                <a:lnSpc>
                  <a:spcPts val="2038"/>
                </a:lnSpc>
              </a:pPr>
              <a:r>
                <a:rPr lang="el-GR" sz="1900" b="1" dirty="0">
                  <a:solidFill>
                    <a:schemeClr val="tx1">
                      <a:lumMod val="65000"/>
                      <a:lumOff val="35000"/>
                    </a:schemeClr>
                  </a:solidFill>
                  <a:latin typeface="Calibri" charset="0"/>
                </a:rPr>
                <a:t>Αναθεωρήσεις κάνουν όλες </a:t>
              </a:r>
              <a:r>
                <a:rPr lang="en-US" sz="1900" b="1" dirty="0">
                  <a:solidFill>
                    <a:schemeClr val="tx1">
                      <a:lumMod val="65000"/>
                      <a:lumOff val="35000"/>
                    </a:schemeClr>
                  </a:solidFill>
                  <a:latin typeface="Calibri" charset="0"/>
                </a:rPr>
                <a:t/>
              </a:r>
              <a:br>
                <a:rPr lang="en-US" sz="1900" b="1" dirty="0">
                  <a:solidFill>
                    <a:schemeClr val="tx1">
                      <a:lumMod val="65000"/>
                      <a:lumOff val="35000"/>
                    </a:schemeClr>
                  </a:solidFill>
                  <a:latin typeface="Calibri" charset="0"/>
                </a:rPr>
              </a:br>
              <a:r>
                <a:rPr lang="el-GR" sz="1900" b="1" dirty="0">
                  <a:solidFill>
                    <a:schemeClr val="tx1">
                      <a:lumMod val="65000"/>
                      <a:lumOff val="35000"/>
                    </a:schemeClr>
                  </a:solidFill>
                  <a:latin typeface="Calibri" charset="0"/>
                </a:rPr>
                <a:t>οι</a:t>
              </a:r>
              <a:r>
                <a:rPr lang="el-GR" sz="1900" b="1" dirty="0" smtClean="0">
                  <a:solidFill>
                    <a:schemeClr val="tx1">
                      <a:lumMod val="65000"/>
                      <a:lumOff val="35000"/>
                    </a:schemeClr>
                  </a:solidFill>
                  <a:latin typeface="Calibri" charset="0"/>
                </a:rPr>
                <a:t> χώρες</a:t>
              </a:r>
              <a:endParaRPr lang="el-GR" sz="1900" b="1" dirty="0">
                <a:solidFill>
                  <a:schemeClr val="tx1">
                    <a:lumMod val="65000"/>
                    <a:lumOff val="35000"/>
                  </a:schemeClr>
                </a:solidFill>
                <a:latin typeface="Calibri" charset="0"/>
              </a:endParaRPr>
            </a:p>
          </p:txBody>
        </p:sp>
      </p:grpSp>
      <p:grpSp>
        <p:nvGrpSpPr>
          <p:cNvPr id="8" name="Group 9"/>
          <p:cNvGrpSpPr>
            <a:grpSpLocks/>
          </p:cNvGrpSpPr>
          <p:nvPr/>
        </p:nvGrpSpPr>
        <p:grpSpPr bwMode="auto">
          <a:xfrm>
            <a:off x="1137709" y="2551113"/>
            <a:ext cx="4186238" cy="3679825"/>
            <a:chOff x="967077" y="3854035"/>
            <a:chExt cx="2784427" cy="2447222"/>
          </a:xfrm>
        </p:grpSpPr>
        <p:sp>
          <p:nvSpPr>
            <p:cNvPr id="16" name="Oval 15"/>
            <p:cNvSpPr>
              <a:spLocks noChangeArrowheads="1"/>
            </p:cNvSpPr>
            <p:nvPr/>
          </p:nvSpPr>
          <p:spPr bwMode="auto">
            <a:xfrm>
              <a:off x="1132150" y="3854035"/>
              <a:ext cx="2443369" cy="2447222"/>
            </a:xfrm>
            <a:prstGeom prst="ellipse">
              <a:avLst/>
            </a:prstGeom>
            <a:solidFill>
              <a:srgbClr val="FFCC00"/>
            </a:solidFill>
            <a:ln w="53975">
              <a:solidFill>
                <a:schemeClr val="bg1"/>
              </a:solid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66570" name="Rectangle 7"/>
            <p:cNvSpPr>
              <a:spLocks noChangeArrowheads="1"/>
            </p:cNvSpPr>
            <p:nvPr/>
          </p:nvSpPr>
          <p:spPr bwMode="auto">
            <a:xfrm>
              <a:off x="967077" y="4116936"/>
              <a:ext cx="2784427" cy="1674136"/>
            </a:xfrm>
            <a:prstGeom prst="rect">
              <a:avLst/>
            </a:prstGeom>
            <a:noFill/>
            <a:ln w="9525">
              <a:noFill/>
              <a:miter lim="800000"/>
              <a:headEnd/>
              <a:tailEnd/>
            </a:ln>
          </p:spPr>
          <p:txBody>
            <a:bodyPr>
              <a:spAutoFit/>
            </a:bodyPr>
            <a:lstStyle/>
            <a:p>
              <a:pPr algn="ctr">
                <a:lnSpc>
                  <a:spcPts val="2660"/>
                </a:lnSpc>
              </a:pPr>
              <a:r>
                <a:rPr lang="el-GR" sz="2400" dirty="0">
                  <a:solidFill>
                    <a:schemeClr val="tx1">
                      <a:lumMod val="65000"/>
                      <a:lumOff val="35000"/>
                    </a:schemeClr>
                  </a:solidFill>
                  <a:latin typeface="Calibri" charset="0"/>
                </a:rPr>
                <a:t>Η Ελλάδα </a:t>
              </a:r>
              <a:r>
                <a:rPr lang="en-US" sz="2400" dirty="0">
                  <a:solidFill>
                    <a:schemeClr val="tx1">
                      <a:lumMod val="65000"/>
                      <a:lumOff val="35000"/>
                    </a:schemeClr>
                  </a:solidFill>
                  <a:latin typeface="Calibri" charset="0"/>
                </a:rPr>
                <a:t/>
              </a:r>
              <a:br>
                <a:rPr lang="en-US" sz="2400" dirty="0">
                  <a:solidFill>
                    <a:schemeClr val="tx1">
                      <a:lumMod val="65000"/>
                      <a:lumOff val="35000"/>
                    </a:schemeClr>
                  </a:solidFill>
                  <a:latin typeface="Calibri" charset="0"/>
                </a:rPr>
              </a:br>
              <a:r>
                <a:rPr lang="el-GR" sz="2400" dirty="0">
                  <a:solidFill>
                    <a:schemeClr val="tx1">
                      <a:lumMod val="65000"/>
                      <a:lumOff val="35000"/>
                    </a:schemeClr>
                  </a:solidFill>
                  <a:latin typeface="Calibri" charset="0"/>
                </a:rPr>
                <a:t>είναι η μόνη χώρα</a:t>
              </a:r>
              <a:r>
                <a:rPr lang="en-US" sz="2400" dirty="0">
                  <a:solidFill>
                    <a:schemeClr val="tx1">
                      <a:lumMod val="65000"/>
                      <a:lumOff val="35000"/>
                    </a:schemeClr>
                  </a:solidFill>
                  <a:latin typeface="Calibri" charset="0"/>
                </a:rPr>
                <a:t/>
              </a:r>
              <a:br>
                <a:rPr lang="en-US" sz="2400" dirty="0">
                  <a:solidFill>
                    <a:schemeClr val="tx1">
                      <a:lumMod val="65000"/>
                      <a:lumOff val="35000"/>
                    </a:schemeClr>
                  </a:solidFill>
                  <a:latin typeface="Calibri" charset="0"/>
                </a:rPr>
              </a:br>
              <a:r>
                <a:rPr lang="el-GR" sz="2400" dirty="0">
                  <a:solidFill>
                    <a:schemeClr val="tx1">
                      <a:lumMod val="65000"/>
                      <a:lumOff val="35000"/>
                    </a:schemeClr>
                  </a:solidFill>
                  <a:latin typeface="Calibri" charset="0"/>
                </a:rPr>
                <a:t>σε πρόγραμμα </a:t>
              </a:r>
              <a:r>
                <a:rPr lang="en-US" sz="2400" dirty="0">
                  <a:solidFill>
                    <a:schemeClr val="tx1">
                      <a:lumMod val="65000"/>
                      <a:lumOff val="35000"/>
                    </a:schemeClr>
                  </a:solidFill>
                  <a:latin typeface="Calibri" charset="0"/>
                </a:rPr>
                <a:t/>
              </a:r>
              <a:br>
                <a:rPr lang="en-US" sz="2400" dirty="0">
                  <a:solidFill>
                    <a:schemeClr val="tx1">
                      <a:lumMod val="65000"/>
                      <a:lumOff val="35000"/>
                    </a:schemeClr>
                  </a:solidFill>
                  <a:latin typeface="Calibri" charset="0"/>
                </a:rPr>
              </a:br>
              <a:r>
                <a:rPr lang="el-GR" sz="2400" dirty="0">
                  <a:solidFill>
                    <a:schemeClr val="tx1">
                      <a:lumMod val="65000"/>
                      <a:lumOff val="35000"/>
                    </a:schemeClr>
                  </a:solidFill>
                  <a:latin typeface="Calibri" charset="0"/>
                </a:rPr>
                <a:t>χρηματοδοτικής βοήθειας </a:t>
              </a:r>
              <a:r>
                <a:rPr lang="en-US" sz="2400" dirty="0">
                  <a:solidFill>
                    <a:schemeClr val="tx1">
                      <a:lumMod val="65000"/>
                      <a:lumOff val="35000"/>
                    </a:schemeClr>
                  </a:solidFill>
                  <a:latin typeface="Calibri" charset="0"/>
                </a:rPr>
                <a:t/>
              </a:r>
              <a:br>
                <a:rPr lang="en-US" sz="2400" dirty="0">
                  <a:solidFill>
                    <a:schemeClr val="tx1">
                      <a:lumMod val="65000"/>
                      <a:lumOff val="35000"/>
                    </a:schemeClr>
                  </a:solidFill>
                  <a:latin typeface="Calibri" charset="0"/>
                </a:rPr>
              </a:br>
              <a:r>
                <a:rPr lang="el-GR" sz="2400" dirty="0">
                  <a:solidFill>
                    <a:schemeClr val="tx1">
                      <a:lumMod val="65000"/>
                      <a:lumOff val="35000"/>
                    </a:schemeClr>
                  </a:solidFill>
                  <a:latin typeface="Calibri" charset="0"/>
                </a:rPr>
                <a:t>και οποιαδήποτε απόφαση </a:t>
              </a:r>
              <a:r>
                <a:rPr lang="en-US" sz="2400" dirty="0">
                  <a:solidFill>
                    <a:schemeClr val="tx1">
                      <a:lumMod val="65000"/>
                      <a:lumOff val="35000"/>
                    </a:schemeClr>
                  </a:solidFill>
                  <a:latin typeface="Calibri" charset="0"/>
                </a:rPr>
                <a:t/>
              </a:r>
              <a:br>
                <a:rPr lang="en-US" sz="2400" dirty="0">
                  <a:solidFill>
                    <a:schemeClr val="tx1">
                      <a:lumMod val="65000"/>
                      <a:lumOff val="35000"/>
                    </a:schemeClr>
                  </a:solidFill>
                  <a:latin typeface="Calibri" charset="0"/>
                </a:rPr>
              </a:br>
              <a:r>
                <a:rPr lang="el-GR" sz="2400" dirty="0">
                  <a:solidFill>
                    <a:schemeClr val="tx1">
                      <a:lumMod val="65000"/>
                      <a:lumOff val="35000"/>
                    </a:schemeClr>
                  </a:solidFill>
                  <a:latin typeface="Calibri" charset="0"/>
                </a:rPr>
                <a:t>επηρεάζει τα </a:t>
              </a:r>
              <a:r>
                <a:rPr lang="el-GR" sz="2400" dirty="0" smtClean="0">
                  <a:solidFill>
                    <a:schemeClr val="tx1">
                      <a:lumMod val="65000"/>
                      <a:lumOff val="35000"/>
                    </a:schemeClr>
                  </a:solidFill>
                  <a:latin typeface="Calibri" charset="0"/>
                </a:rPr>
                <a:t>στοιχεία της </a:t>
              </a:r>
              <a:r>
                <a:rPr lang="en-US" sz="2400" dirty="0" smtClean="0">
                  <a:solidFill>
                    <a:schemeClr val="tx1">
                      <a:lumMod val="65000"/>
                      <a:lumOff val="35000"/>
                    </a:schemeClr>
                  </a:solidFill>
                  <a:latin typeface="Calibri" charset="0"/>
                </a:rPr>
                <a:t/>
              </a:r>
              <a:br>
                <a:rPr lang="en-US" sz="2400" dirty="0" smtClean="0">
                  <a:solidFill>
                    <a:schemeClr val="tx1">
                      <a:lumMod val="65000"/>
                      <a:lumOff val="35000"/>
                    </a:schemeClr>
                  </a:solidFill>
                  <a:latin typeface="Calibri" charset="0"/>
                </a:rPr>
              </a:br>
              <a:r>
                <a:rPr lang="el-GR" sz="2400" dirty="0" smtClean="0">
                  <a:solidFill>
                    <a:schemeClr val="tx1">
                      <a:lumMod val="65000"/>
                      <a:lumOff val="35000"/>
                    </a:schemeClr>
                  </a:solidFill>
                  <a:latin typeface="Calibri" charset="0"/>
                </a:rPr>
                <a:t> Γενικής Κυβέρνησης</a:t>
              </a:r>
              <a:endParaRPr lang="el-GR" sz="2400" dirty="0">
                <a:solidFill>
                  <a:schemeClr val="tx1">
                    <a:lumMod val="65000"/>
                    <a:lumOff val="35000"/>
                  </a:schemeClr>
                </a:solidFill>
                <a:latin typeface="Calibri" charset="0"/>
              </a:endParaRPr>
            </a:p>
          </p:txBody>
        </p:sp>
      </p:grpSp>
      <p:sp>
        <p:nvSpPr>
          <p:cNvPr id="66568" name="Slide Number Placeholder 21"/>
          <p:cNvSpPr>
            <a:spLocks noGrp="1"/>
          </p:cNvSpPr>
          <p:nvPr>
            <p:ph type="sldNum" sz="quarter" idx="10"/>
          </p:nvPr>
        </p:nvSpPr>
        <p:spPr bwMode="auto">
          <a:noFill/>
          <a:ln>
            <a:miter lim="800000"/>
            <a:headEnd/>
            <a:tailEnd/>
          </a:ln>
        </p:spPr>
        <p:txBody>
          <a:bodyPr/>
          <a:lstStyle/>
          <a:p>
            <a:fld id="{5380C7D0-1F8E-4D87-9EA5-D31EF873D181}" type="slidenum">
              <a:rPr lang="en-US"/>
              <a:pPr/>
              <a:t>56</a:t>
            </a:fld>
            <a:endParaRPr lang="en-US"/>
          </a:p>
        </p:txBody>
      </p:sp>
      <p:grpSp>
        <p:nvGrpSpPr>
          <p:cNvPr id="46" name="Group 33"/>
          <p:cNvGrpSpPr>
            <a:grpSpLocks/>
          </p:cNvGrpSpPr>
          <p:nvPr/>
        </p:nvGrpSpPr>
        <p:grpSpPr bwMode="auto">
          <a:xfrm>
            <a:off x="4854437" y="4580468"/>
            <a:ext cx="2957711" cy="2539460"/>
            <a:chOff x="5485078" y="4338984"/>
            <a:chExt cx="2956463" cy="2540592"/>
          </a:xfrm>
        </p:grpSpPr>
        <p:cxnSp>
          <p:nvCxnSpPr>
            <p:cNvPr id="47" name="Straight Connector 46"/>
            <p:cNvCxnSpPr/>
            <p:nvPr/>
          </p:nvCxnSpPr>
          <p:spPr>
            <a:xfrm>
              <a:off x="5485078" y="5101322"/>
              <a:ext cx="346583" cy="121373"/>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48" name="Oval 47"/>
            <p:cNvSpPr>
              <a:spLocks noChangeArrowheads="1"/>
            </p:cNvSpPr>
            <p:nvPr/>
          </p:nvSpPr>
          <p:spPr bwMode="auto">
            <a:xfrm>
              <a:off x="5777499" y="4338984"/>
              <a:ext cx="2540853" cy="2540592"/>
            </a:xfrm>
            <a:prstGeom prst="ellipse">
              <a:avLst/>
            </a:prstGeom>
            <a:solidFill>
              <a:srgbClr val="7F7F7F"/>
            </a:solidFill>
            <a:ln w="0">
              <a:noFill/>
              <a:round/>
              <a:headEnd/>
              <a:tailEnd/>
            </a:ln>
            <a:effectLst>
              <a:outerShdw dist="38100" dir="2700000" sx="102000" sy="102000" algn="tl" rotWithShape="0">
                <a:srgbClr val="808080">
                  <a:alpha val="46999"/>
                </a:srgbClr>
              </a:outerShdw>
            </a:effectLst>
          </p:spPr>
          <p:txBody>
            <a:bodyPr anchor="ctr"/>
            <a:lstStyle/>
            <a:p>
              <a:pPr algn="ctr">
                <a:defRPr/>
              </a:pPr>
              <a:endParaRPr lang="en-US">
                <a:solidFill>
                  <a:schemeClr val="lt1"/>
                </a:solidFill>
                <a:latin typeface="+mn-lt"/>
                <a:ea typeface="+mn-ea"/>
              </a:endParaRPr>
            </a:p>
          </p:txBody>
        </p:sp>
        <p:sp>
          <p:nvSpPr>
            <p:cNvPr id="49" name="TextBox 29"/>
            <p:cNvSpPr txBox="1">
              <a:spLocks noChangeArrowheads="1"/>
            </p:cNvSpPr>
            <p:nvPr/>
          </p:nvSpPr>
          <p:spPr bwMode="auto">
            <a:xfrm>
              <a:off x="5658387" y="4702693"/>
              <a:ext cx="2783154" cy="1662735"/>
            </a:xfrm>
            <a:prstGeom prst="rect">
              <a:avLst/>
            </a:prstGeom>
            <a:noFill/>
            <a:ln w="9525">
              <a:noFill/>
              <a:miter lim="800000"/>
              <a:headEnd/>
              <a:tailEnd/>
            </a:ln>
          </p:spPr>
          <p:txBody>
            <a:bodyPr wrap="square">
              <a:spAutoFit/>
            </a:bodyPr>
            <a:lstStyle/>
            <a:p>
              <a:pPr algn="ctr">
                <a:lnSpc>
                  <a:spcPts val="1840"/>
                </a:lnSpc>
              </a:pPr>
              <a:r>
                <a:rPr lang="el-GR" sz="1700" b="1" dirty="0" smtClean="0">
                  <a:solidFill>
                    <a:schemeClr val="bg1"/>
                  </a:solidFill>
                  <a:latin typeface="Calibri" charset="0"/>
                </a:rPr>
                <a:t>Καταργήσεις</a:t>
              </a:r>
              <a:r>
                <a:rPr lang="en-US" sz="1700" b="1" dirty="0" smtClean="0">
                  <a:solidFill>
                    <a:schemeClr val="bg1"/>
                  </a:solidFill>
                  <a:latin typeface="Calibri" charset="0"/>
                </a:rPr>
                <a:t> -</a:t>
              </a:r>
              <a:r>
                <a:rPr lang="el-GR" sz="1700" b="1" dirty="0" smtClean="0">
                  <a:solidFill>
                    <a:schemeClr val="bg1"/>
                  </a:solidFill>
                  <a:latin typeface="Calibri" charset="0"/>
                </a:rPr>
                <a:t/>
              </a:r>
              <a:br>
                <a:rPr lang="el-GR" sz="1700" b="1" dirty="0" smtClean="0">
                  <a:solidFill>
                    <a:schemeClr val="bg1"/>
                  </a:solidFill>
                  <a:latin typeface="Calibri" charset="0"/>
                </a:rPr>
              </a:br>
              <a:r>
                <a:rPr lang="el-GR" sz="1700" b="1" dirty="0" smtClean="0">
                  <a:solidFill>
                    <a:schemeClr val="bg1"/>
                  </a:solidFill>
                  <a:latin typeface="Calibri" charset="0"/>
                </a:rPr>
                <a:t>συγχωνεύσεις φορέων.</a:t>
              </a:r>
            </a:p>
            <a:p>
              <a:pPr algn="ctr">
                <a:lnSpc>
                  <a:spcPts val="1840"/>
                </a:lnSpc>
              </a:pPr>
              <a:r>
                <a:rPr lang="el-GR" sz="1700" b="1" dirty="0" smtClean="0">
                  <a:solidFill>
                    <a:schemeClr val="bg1"/>
                  </a:solidFill>
                  <a:latin typeface="Calibri" charset="0"/>
                  <a:cs typeface="Calibri" charset="0"/>
                </a:rPr>
                <a:t>Δημιουργία νέων</a:t>
              </a:r>
              <a:br>
                <a:rPr lang="el-GR" sz="1700" b="1" dirty="0" smtClean="0">
                  <a:solidFill>
                    <a:schemeClr val="bg1"/>
                  </a:solidFill>
                  <a:latin typeface="Calibri" charset="0"/>
                  <a:cs typeface="Calibri" charset="0"/>
                </a:rPr>
              </a:br>
              <a:r>
                <a:rPr lang="el-GR" sz="1400" b="1" dirty="0" smtClean="0">
                  <a:solidFill>
                    <a:schemeClr val="bg1"/>
                  </a:solidFill>
                  <a:latin typeface="Calibri" charset="0"/>
                  <a:cs typeface="Calibri" charset="0"/>
                </a:rPr>
                <a:t>ως αποτέλεσμα εφαρμογής</a:t>
              </a:r>
            </a:p>
            <a:p>
              <a:pPr algn="ctr"/>
              <a:r>
                <a:rPr lang="el-GR" sz="1400" b="1" dirty="0" smtClean="0">
                  <a:solidFill>
                    <a:schemeClr val="bg1"/>
                  </a:solidFill>
                  <a:latin typeface="Calibri" charset="0"/>
                  <a:cs typeface="Calibri" charset="0"/>
                </a:rPr>
                <a:t>διαρθρωτικών μεταρρυθμίσεων</a:t>
              </a:r>
              <a:br>
                <a:rPr lang="el-GR" sz="1400" b="1" dirty="0" smtClean="0">
                  <a:solidFill>
                    <a:schemeClr val="bg1"/>
                  </a:solidFill>
                  <a:latin typeface="Calibri" charset="0"/>
                  <a:cs typeface="Calibri" charset="0"/>
                </a:rPr>
              </a:br>
              <a:r>
                <a:rPr lang="el-GR" sz="1400" b="1" dirty="0" smtClean="0">
                  <a:solidFill>
                    <a:schemeClr val="bg1"/>
                  </a:solidFill>
                  <a:latin typeface="Calibri" charset="0"/>
                  <a:cs typeface="Calibri" charset="0"/>
                </a:rPr>
                <a:t>ή διαδικασιών</a:t>
              </a:r>
              <a:br>
                <a:rPr lang="el-GR" sz="1400" b="1" dirty="0" smtClean="0">
                  <a:solidFill>
                    <a:schemeClr val="bg1"/>
                  </a:solidFill>
                  <a:latin typeface="Calibri" charset="0"/>
                  <a:cs typeface="Calibri" charset="0"/>
                </a:rPr>
              </a:br>
              <a:r>
                <a:rPr lang="el-GR" sz="1400" b="1" dirty="0" smtClean="0">
                  <a:solidFill>
                    <a:schemeClr val="bg1"/>
                  </a:solidFill>
                  <a:latin typeface="Calibri" charset="0"/>
                  <a:cs typeface="Calibri" charset="0"/>
                </a:rPr>
                <a:t>απορρύθμισης αγορών</a:t>
              </a:r>
              <a:endParaRPr lang="en-US" sz="1400" b="1" dirty="0">
                <a:solidFill>
                  <a:schemeClr val="bg1"/>
                </a:solidFill>
                <a:latin typeface="Calibri" charset="0"/>
                <a:cs typeface="Calibri" charset="0"/>
              </a:endParaRPr>
            </a:p>
          </p:txBody>
        </p:sp>
      </p:grpSp>
      <p:sp>
        <p:nvSpPr>
          <p:cNvPr id="60" name="TextBox 59"/>
          <p:cNvSpPr txBox="1"/>
          <p:nvPr/>
        </p:nvSpPr>
        <p:spPr>
          <a:xfrm>
            <a:off x="6908800" y="4580467"/>
            <a:ext cx="184666" cy="400110"/>
          </a:xfrm>
          <a:prstGeom prst="rect">
            <a:avLst/>
          </a:prstGeom>
          <a:noFill/>
        </p:spPr>
        <p:txBody>
          <a:bodyPr wrap="none" rtlCol="0">
            <a:spAutoFit/>
          </a:bodyPr>
          <a:lstStyle/>
          <a:p>
            <a:endParaRPr lang="en-US" sz="2000" dirty="0" smtClean="0">
              <a:solidFill>
                <a:srgbClr val="595959"/>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lide(from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lide(from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slide(from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slide(fromLeft)">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slide(fromLeft)">
                                      <p:cBhvr>
                                        <p:cTn id="3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7"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ΑΝΑΘΕΩΡΗΣΗ ΣΤΟΙΧΕΙΩΝ</a:t>
            </a:r>
            <a:endParaRPr lang="en-US" sz="2400" smtClean="0">
              <a:solidFill>
                <a:srgbClr val="595959"/>
              </a:solidFill>
            </a:endParaRPr>
          </a:p>
        </p:txBody>
      </p:sp>
      <p:sp>
        <p:nvSpPr>
          <p:cNvPr id="67589" name="Slide Number Placeholder 4"/>
          <p:cNvSpPr>
            <a:spLocks noGrp="1"/>
          </p:cNvSpPr>
          <p:nvPr>
            <p:ph type="sldNum" sz="quarter" idx="10"/>
          </p:nvPr>
        </p:nvSpPr>
        <p:spPr bwMode="auto">
          <a:noFill/>
          <a:ln>
            <a:miter lim="800000"/>
            <a:headEnd/>
            <a:tailEnd/>
          </a:ln>
        </p:spPr>
        <p:txBody>
          <a:bodyPr/>
          <a:lstStyle/>
          <a:p>
            <a:fld id="{3C2D916F-E81F-4F32-A10A-72D988BC18CC}" type="slidenum">
              <a:rPr lang="en-US"/>
              <a:pPr/>
              <a:t>57</a:t>
            </a:fld>
            <a:endParaRPr lang="en-US"/>
          </a:p>
        </p:txBody>
      </p:sp>
      <p:pic>
        <p:nvPicPr>
          <p:cNvPr id="6" name="Picture 5"/>
          <p:cNvPicPr>
            <a:picLocks noChangeAspect="1"/>
          </p:cNvPicPr>
          <p:nvPr/>
        </p:nvPicPr>
        <p:blipFill>
          <a:blip r:embed="rId2"/>
          <a:stretch>
            <a:fillRect/>
          </a:stretch>
        </p:blipFill>
        <p:spPr>
          <a:xfrm>
            <a:off x="1493520" y="1418673"/>
            <a:ext cx="6918960" cy="4901184"/>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7" name="Title 3"/>
          <p:cNvSpPr>
            <a:spLocks noGrp="1"/>
          </p:cNvSpPr>
          <p:nvPr>
            <p:ph type="ctrTitle"/>
          </p:nvPr>
        </p:nvSpPr>
        <p:spPr bwMode="auto">
          <a:xfrm>
            <a:off x="569913" y="463550"/>
            <a:ext cx="8950325"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ΑΝΑΘΕΩΡΗΣΗ ΣΤΟΙΧΕΙΩΝ</a:t>
            </a:r>
            <a:endParaRPr lang="en-US" sz="2400" smtClean="0">
              <a:solidFill>
                <a:srgbClr val="595959"/>
              </a:solidFill>
            </a:endParaRPr>
          </a:p>
        </p:txBody>
      </p:sp>
      <p:sp>
        <p:nvSpPr>
          <p:cNvPr id="73732" name="Rectangle 6"/>
          <p:cNvSpPr>
            <a:spLocks noChangeArrowheads="1"/>
          </p:cNvSpPr>
          <p:nvPr/>
        </p:nvSpPr>
        <p:spPr bwMode="auto">
          <a:xfrm>
            <a:off x="569913" y="5792788"/>
            <a:ext cx="8551862" cy="477054"/>
          </a:xfrm>
          <a:prstGeom prst="rect">
            <a:avLst/>
          </a:prstGeom>
          <a:noFill/>
          <a:ln w="9525">
            <a:noFill/>
            <a:miter lim="800000"/>
            <a:headEnd/>
            <a:tailEnd/>
          </a:ln>
        </p:spPr>
        <p:txBody>
          <a:bodyPr>
            <a:spAutoFit/>
          </a:bodyPr>
          <a:lstStyle/>
          <a:p>
            <a:r>
              <a:rPr lang="el-GR" sz="1400" dirty="0" smtClean="0">
                <a:solidFill>
                  <a:srgbClr val="7F7F7F"/>
                </a:solidFill>
                <a:latin typeface="Calibri" charset="0"/>
              </a:rPr>
              <a:t>ΔΤ </a:t>
            </a:r>
            <a:r>
              <a:rPr lang="en-US" sz="1400" dirty="0" err="1" smtClean="0">
                <a:solidFill>
                  <a:srgbClr val="7F7F7F"/>
                </a:solidFill>
                <a:latin typeface="Calibri" charset="0"/>
              </a:rPr>
              <a:t>Eurostat</a:t>
            </a:r>
            <a:r>
              <a:rPr lang="el-GR" sz="1400" dirty="0" smtClean="0">
                <a:solidFill>
                  <a:srgbClr val="7F7F7F"/>
                </a:solidFill>
                <a:latin typeface="Calibri" charset="0"/>
              </a:rPr>
              <a:t>,</a:t>
            </a:r>
            <a:r>
              <a:rPr lang="en-US" sz="1400" dirty="0" smtClean="0">
                <a:solidFill>
                  <a:srgbClr val="7F7F7F"/>
                </a:solidFill>
                <a:latin typeface="Calibri" charset="0"/>
              </a:rPr>
              <a:t> </a:t>
            </a:r>
            <a:r>
              <a:rPr lang="el-GR" sz="1400" dirty="0" smtClean="0">
                <a:solidFill>
                  <a:srgbClr val="7F7F7F"/>
                </a:solidFill>
                <a:latin typeface="Calibri" charset="0"/>
              </a:rPr>
              <a:t>Οκτώβριος </a:t>
            </a:r>
            <a:r>
              <a:rPr lang="el-GR" sz="1400" dirty="0">
                <a:solidFill>
                  <a:srgbClr val="7F7F7F"/>
                </a:solidFill>
                <a:latin typeface="Calibri" charset="0"/>
              </a:rPr>
              <a:t>2016</a:t>
            </a:r>
            <a:r>
              <a:rPr lang="el-GR" sz="1400" dirty="0" smtClean="0">
                <a:solidFill>
                  <a:srgbClr val="7F7F7F"/>
                </a:solidFill>
                <a:latin typeface="Calibri" charset="0"/>
              </a:rPr>
              <a:t> </a:t>
            </a:r>
            <a:br>
              <a:rPr lang="el-GR" sz="1400" dirty="0" smtClean="0">
                <a:solidFill>
                  <a:srgbClr val="7F7F7F"/>
                </a:solidFill>
                <a:latin typeface="Calibri" charset="0"/>
              </a:rPr>
            </a:br>
            <a:r>
              <a:rPr lang="en-US" sz="1100" dirty="0" smtClean="0">
                <a:solidFill>
                  <a:srgbClr val="7F7F7F"/>
                </a:solidFill>
                <a:latin typeface="Calibri" charset="0"/>
                <a:hlinkClick r:id="rId2"/>
              </a:rPr>
              <a:t>http</a:t>
            </a:r>
            <a:r>
              <a:rPr lang="en-US" sz="1100" dirty="0">
                <a:solidFill>
                  <a:srgbClr val="7F7F7F"/>
                </a:solidFill>
                <a:latin typeface="Calibri" charset="0"/>
                <a:hlinkClick r:id="rId2"/>
              </a:rPr>
              <a:t>://ec.europa.eu/eurostat/documents/2995521/7704449/2-21102016-AP-EN.pdf/f113daf6-9f48-4bb1-832d-</a:t>
            </a:r>
            <a:r>
              <a:rPr lang="en-US" sz="1100" dirty="0" smtClean="0">
                <a:solidFill>
                  <a:srgbClr val="7F7F7F"/>
                </a:solidFill>
                <a:latin typeface="Calibri" charset="0"/>
                <a:hlinkClick r:id="rId2"/>
              </a:rPr>
              <a:t>e3a71e5ef009</a:t>
            </a:r>
            <a:endParaRPr lang="el-GR" sz="1100" dirty="0">
              <a:solidFill>
                <a:srgbClr val="7F7F7F"/>
              </a:solidFill>
              <a:latin typeface="Calibri" charset="0"/>
            </a:endParaRPr>
          </a:p>
        </p:txBody>
      </p:sp>
      <p:sp>
        <p:nvSpPr>
          <p:cNvPr id="67589" name="Slide Number Placeholder 4"/>
          <p:cNvSpPr>
            <a:spLocks noGrp="1"/>
          </p:cNvSpPr>
          <p:nvPr>
            <p:ph type="sldNum" sz="quarter" idx="10"/>
          </p:nvPr>
        </p:nvSpPr>
        <p:spPr bwMode="auto">
          <a:noFill/>
          <a:ln>
            <a:miter lim="800000"/>
            <a:headEnd/>
            <a:tailEnd/>
          </a:ln>
        </p:spPr>
        <p:txBody>
          <a:bodyPr/>
          <a:lstStyle/>
          <a:p>
            <a:fld id="{3C2D916F-E81F-4F32-A10A-72D988BC18CC}" type="slidenum">
              <a:rPr lang="en-US"/>
              <a:pPr/>
              <a:t>58</a:t>
            </a:fld>
            <a:endParaRPr lang="en-US"/>
          </a:p>
        </p:txBody>
      </p:sp>
      <p:pic>
        <p:nvPicPr>
          <p:cNvPr id="6" name="Picture 5"/>
          <p:cNvPicPr>
            <a:picLocks noChangeAspect="1"/>
          </p:cNvPicPr>
          <p:nvPr/>
        </p:nvPicPr>
        <p:blipFill>
          <a:blip r:embed="rId3"/>
          <a:stretch>
            <a:fillRect/>
          </a:stretch>
        </p:blipFill>
        <p:spPr>
          <a:xfrm>
            <a:off x="1493520" y="1520952"/>
            <a:ext cx="6918960" cy="3816096"/>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3"/>
          <p:cNvSpPr txBox="1">
            <a:spLocks/>
          </p:cNvSpPr>
          <p:nvPr/>
        </p:nvSpPr>
        <p:spPr bwMode="auto">
          <a:xfrm>
            <a:off x="569913" y="463550"/>
            <a:ext cx="8782050" cy="1093788"/>
          </a:xfrm>
          <a:prstGeom prst="rect">
            <a:avLst/>
          </a:prstGeom>
          <a:noFill/>
          <a:ln>
            <a:miter lim="800000"/>
            <a:headEnd/>
            <a:tailEnd/>
          </a:ln>
        </p:spPr>
        <p:txBody>
          <a:bodyPr/>
          <a:lstStyle/>
          <a:p>
            <a:r>
              <a:rPr lang="el-GR" sz="3600" dirty="0">
                <a:solidFill>
                  <a:srgbClr val="595959"/>
                </a:solidFill>
                <a:latin typeface="Calibri" charset="0"/>
              </a:rPr>
              <a:t>ΙΣΤΟΣΕΛΙΔΑ ΔΗΜΟΣΙΟΝΟΜΙΚΩΝ</a:t>
            </a:r>
            <a:br>
              <a:rPr lang="el-GR" sz="3600" dirty="0">
                <a:solidFill>
                  <a:srgbClr val="595959"/>
                </a:solidFill>
                <a:latin typeface="Calibri" charset="0"/>
              </a:rPr>
            </a:br>
            <a:r>
              <a:rPr lang="el-GR" sz="3600" dirty="0">
                <a:solidFill>
                  <a:srgbClr val="595959"/>
                </a:solidFill>
                <a:latin typeface="Calibri" charset="0"/>
              </a:rPr>
              <a:t>ΣΤΑΤΙΣΤΙΚΩΝ </a:t>
            </a:r>
            <a:r>
              <a:rPr lang="en-US" sz="3600" dirty="0">
                <a:solidFill>
                  <a:srgbClr val="595959"/>
                </a:solidFill>
                <a:latin typeface="Calibri" charset="0"/>
              </a:rPr>
              <a:t>(GFS)</a:t>
            </a:r>
            <a:r>
              <a:rPr lang="el-GR" sz="3600" dirty="0">
                <a:solidFill>
                  <a:srgbClr val="595959"/>
                </a:solidFill>
                <a:latin typeface="Calibri" charset="0"/>
              </a:rPr>
              <a:t> ΤΗΣ </a:t>
            </a:r>
            <a:r>
              <a:rPr lang="en-US" sz="3600" dirty="0">
                <a:solidFill>
                  <a:srgbClr val="595959"/>
                </a:solidFill>
                <a:latin typeface="Calibri" charset="0"/>
              </a:rPr>
              <a:t>EUROSTAT</a:t>
            </a:r>
            <a:endParaRPr lang="en-US" sz="2800" dirty="0">
              <a:solidFill>
                <a:srgbClr val="595959"/>
              </a:solidFill>
              <a:latin typeface="Calibri" charset="0"/>
            </a:endParaRPr>
          </a:p>
        </p:txBody>
      </p:sp>
      <p:sp>
        <p:nvSpPr>
          <p:cNvPr id="6" name="Rectangle 3"/>
          <p:cNvSpPr>
            <a:spLocks noChangeArrowheads="1"/>
          </p:cNvSpPr>
          <p:nvPr/>
        </p:nvSpPr>
        <p:spPr bwMode="auto">
          <a:xfrm>
            <a:off x="6496050" y="3167063"/>
            <a:ext cx="8782050" cy="4106862"/>
          </a:xfrm>
          <a:prstGeom prst="rect">
            <a:avLst/>
          </a:prstGeom>
          <a:noFill/>
          <a:ln w="9525">
            <a:noFill/>
            <a:miter lim="800000"/>
            <a:headEnd/>
            <a:tailEnd/>
          </a:ln>
        </p:spPr>
        <p:txBody>
          <a:bodyPr/>
          <a:lstStyle/>
          <a:p>
            <a:pPr lvl="1">
              <a:defRPr/>
            </a:pPr>
            <a:endParaRPr lang="en-GB" sz="1600" dirty="0">
              <a:latin typeface="+mn-lt"/>
              <a:cs typeface="ＭＳ Ｐゴシック" charset="-128"/>
            </a:endParaRPr>
          </a:p>
        </p:txBody>
      </p:sp>
      <p:grpSp>
        <p:nvGrpSpPr>
          <p:cNvPr id="2" name="Group 7"/>
          <p:cNvGrpSpPr>
            <a:grpSpLocks/>
          </p:cNvGrpSpPr>
          <p:nvPr/>
        </p:nvGrpSpPr>
        <p:grpSpPr bwMode="auto">
          <a:xfrm>
            <a:off x="3765550" y="2196053"/>
            <a:ext cx="5665788" cy="338138"/>
            <a:chOff x="412101" y="2220194"/>
            <a:chExt cx="5666049" cy="338971"/>
          </a:xfrm>
        </p:grpSpPr>
        <p:sp>
          <p:nvSpPr>
            <p:cNvPr id="9" name="TextBox 8"/>
            <p:cNvSpPr txBox="1"/>
            <p:nvPr/>
          </p:nvSpPr>
          <p:spPr bwMode="auto">
            <a:xfrm>
              <a:off x="805819" y="2220194"/>
              <a:ext cx="5272331" cy="338971"/>
            </a:xfrm>
            <a:prstGeom prst="rect">
              <a:avLst/>
            </a:prstGeom>
            <a:noFill/>
          </p:spPr>
          <p:txBody>
            <a:bodyPr>
              <a:spAutoFit/>
            </a:bodyPr>
            <a:lstStyle/>
            <a:p>
              <a:r>
                <a:rPr lang="en-US" sz="1600" b="1">
                  <a:solidFill>
                    <a:srgbClr val="7F7F7F"/>
                  </a:solidFill>
                  <a:latin typeface="Calibri" charset="0"/>
                  <a:cs typeface="Calibri" charset="0"/>
                </a:rPr>
                <a:t>Υλικό ΔΥΕ (συμπεριλαμβανομένων των κοινοποιήσεων)</a:t>
              </a:r>
            </a:p>
          </p:txBody>
        </p:sp>
        <p:sp>
          <p:nvSpPr>
            <p:cNvPr id="10" name="Right Triangle 9"/>
            <p:cNvSpPr/>
            <p:nvPr/>
          </p:nvSpPr>
          <p:spPr bwMode="auto">
            <a:xfrm rot="13500000">
              <a:off x="411715" y="2222172"/>
              <a:ext cx="319873" cy="31910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 name="Group 10"/>
          <p:cNvGrpSpPr>
            <a:grpSpLocks/>
          </p:cNvGrpSpPr>
          <p:nvPr/>
        </p:nvGrpSpPr>
        <p:grpSpPr bwMode="auto">
          <a:xfrm>
            <a:off x="3765550" y="3910553"/>
            <a:ext cx="5665788" cy="584200"/>
            <a:chOff x="412101" y="3043233"/>
            <a:chExt cx="5666049" cy="585199"/>
          </a:xfrm>
        </p:grpSpPr>
        <p:sp>
          <p:nvSpPr>
            <p:cNvPr id="68624" name="TextBox 11"/>
            <p:cNvSpPr txBox="1">
              <a:spLocks noChangeArrowheads="1"/>
            </p:cNvSpPr>
            <p:nvPr/>
          </p:nvSpPr>
          <p:spPr bwMode="auto">
            <a:xfrm>
              <a:off x="805819" y="3043233"/>
              <a:ext cx="5272331" cy="585199"/>
            </a:xfrm>
            <a:prstGeom prst="rect">
              <a:avLst/>
            </a:prstGeom>
            <a:noFill/>
            <a:ln w="9525">
              <a:noFill/>
              <a:miter lim="800000"/>
              <a:headEnd/>
              <a:tailEnd/>
            </a:ln>
          </p:spPr>
          <p:txBody>
            <a:bodyPr>
              <a:spAutoFit/>
            </a:bodyPr>
            <a:lstStyle/>
            <a:p>
              <a:r>
                <a:rPr lang="el-GR" sz="1600" b="1" dirty="0" smtClean="0">
                  <a:solidFill>
                    <a:srgbClr val="7F7F7F"/>
                  </a:solidFill>
                  <a:latin typeface="Calibri" charset="0"/>
                  <a:cs typeface="Calibri" charset="0"/>
                </a:rPr>
                <a:t>Κανονισμός</a:t>
              </a:r>
              <a:r>
                <a:rPr lang="en-US" sz="1600" b="1" dirty="0" smtClean="0">
                  <a:solidFill>
                    <a:srgbClr val="7F7F7F"/>
                  </a:solidFill>
                  <a:latin typeface="Calibri" charset="0"/>
                  <a:cs typeface="Calibri" charset="0"/>
                </a:rPr>
                <a:t> ESA</a:t>
              </a:r>
              <a:r>
                <a:rPr lang="el-GR" sz="1600" b="1" dirty="0" smtClean="0">
                  <a:solidFill>
                    <a:srgbClr val="7F7F7F"/>
                  </a:solidFill>
                  <a:latin typeface="Calibri" charset="0"/>
                  <a:cs typeface="Calibri" charset="0"/>
                </a:rPr>
                <a:t> </a:t>
              </a:r>
              <a:r>
                <a:rPr lang="en-US" sz="1600" b="1" dirty="0" smtClean="0">
                  <a:solidFill>
                    <a:srgbClr val="7F7F7F"/>
                  </a:solidFill>
                  <a:latin typeface="Calibri" charset="0"/>
                  <a:cs typeface="Calibri" charset="0"/>
                </a:rPr>
                <a:t>2010</a:t>
              </a:r>
              <a:r>
                <a:rPr lang="el-GR" sz="1600" b="1" dirty="0">
                  <a:solidFill>
                    <a:srgbClr val="7F7F7F"/>
                  </a:solidFill>
                  <a:latin typeface="Calibri" charset="0"/>
                  <a:cs typeface="Calibri" charset="0"/>
                </a:rPr>
                <a:t>,</a:t>
              </a:r>
              <a:r>
                <a:rPr lang="en-US" sz="1600" b="1" dirty="0" smtClean="0">
                  <a:solidFill>
                    <a:srgbClr val="7F7F7F"/>
                  </a:solidFill>
                  <a:latin typeface="Calibri" charset="0"/>
                  <a:cs typeface="Calibri" charset="0"/>
                </a:rPr>
                <a:t> </a:t>
              </a:r>
              <a:r>
                <a:rPr lang="el-GR" sz="1600" b="1" dirty="0" smtClean="0">
                  <a:solidFill>
                    <a:srgbClr val="7F7F7F"/>
                  </a:solidFill>
                  <a:latin typeface="Calibri" charset="0"/>
                  <a:cs typeface="Calibri" charset="0"/>
                </a:rPr>
                <a:t>Εγχειρίδιο </a:t>
              </a:r>
              <a:r>
                <a:rPr lang="en-US" sz="1600" b="1" dirty="0" smtClean="0">
                  <a:solidFill>
                    <a:srgbClr val="7F7F7F"/>
                  </a:solidFill>
                  <a:latin typeface="Calibri" charset="0"/>
                  <a:cs typeface="Calibri" charset="0"/>
                </a:rPr>
                <a:t>MGDD</a:t>
              </a:r>
              <a:r>
                <a:rPr lang="en-US" sz="1600" b="1" dirty="0">
                  <a:solidFill>
                    <a:srgbClr val="7F7F7F"/>
                  </a:solidFill>
                  <a:latin typeface="Calibri" charset="0"/>
                  <a:cs typeface="Calibri" charset="0"/>
                </a:rPr>
                <a:t>, </a:t>
              </a:r>
              <a:r>
                <a:rPr lang="el-GR" sz="1600" b="1" dirty="0" smtClean="0">
                  <a:solidFill>
                    <a:srgbClr val="7F7F7F"/>
                  </a:solidFill>
                  <a:latin typeface="Calibri" charset="0"/>
                  <a:cs typeface="Calibri" charset="0"/>
                </a:rPr>
                <a:t/>
              </a:r>
              <a:br>
                <a:rPr lang="el-GR" sz="1600" b="1" dirty="0" smtClean="0">
                  <a:solidFill>
                    <a:srgbClr val="7F7F7F"/>
                  </a:solidFill>
                  <a:latin typeface="Calibri" charset="0"/>
                  <a:cs typeface="Calibri" charset="0"/>
                </a:rPr>
              </a:br>
              <a:r>
                <a:rPr lang="en-US" sz="1600" b="1" dirty="0" err="1" smtClean="0">
                  <a:solidFill>
                    <a:srgbClr val="7F7F7F"/>
                  </a:solidFill>
                  <a:latin typeface="Calibri" charset="0"/>
                  <a:cs typeface="Calibri" charset="0"/>
                </a:rPr>
                <a:t>αποφάσεις</a:t>
              </a:r>
              <a:r>
                <a:rPr lang="en-US" sz="1600" b="1" dirty="0" smtClean="0">
                  <a:solidFill>
                    <a:srgbClr val="7F7F7F"/>
                  </a:solidFill>
                  <a:latin typeface="Calibri" charset="0"/>
                  <a:cs typeface="Calibri" charset="0"/>
                </a:rPr>
                <a:t> </a:t>
              </a:r>
              <a:r>
                <a:rPr lang="en-US" sz="1600" b="1" dirty="0" err="1" smtClean="0">
                  <a:solidFill>
                    <a:srgbClr val="7F7F7F"/>
                  </a:solidFill>
                  <a:latin typeface="Calibri" charset="0"/>
                  <a:cs typeface="Calibri" charset="0"/>
                </a:rPr>
                <a:t>και</a:t>
              </a:r>
              <a:r>
                <a:rPr lang="en-US" sz="1600" b="1" dirty="0" smtClean="0">
                  <a:solidFill>
                    <a:srgbClr val="7F7F7F"/>
                  </a:solidFill>
                  <a:latin typeface="Calibri" charset="0"/>
                  <a:cs typeface="Calibri" charset="0"/>
                </a:rPr>
                <a:t> </a:t>
              </a:r>
              <a:r>
                <a:rPr lang="en-US" sz="1600" b="1" dirty="0" err="1">
                  <a:solidFill>
                    <a:srgbClr val="7F7F7F"/>
                  </a:solidFill>
                  <a:latin typeface="Calibri" charset="0"/>
                  <a:cs typeface="Calibri" charset="0"/>
                </a:rPr>
                <a:t>καθοδηγητικά</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σημειώματα</a:t>
              </a:r>
              <a:endParaRPr lang="en-US" sz="1600" b="1" dirty="0">
                <a:solidFill>
                  <a:srgbClr val="7F7F7F"/>
                </a:solidFill>
                <a:latin typeface="Calibri" charset="0"/>
                <a:cs typeface="Calibri" charset="0"/>
              </a:endParaRPr>
            </a:p>
          </p:txBody>
        </p:sp>
        <p:sp>
          <p:nvSpPr>
            <p:cNvPr id="13" name="Right Triangle 12"/>
            <p:cNvSpPr/>
            <p:nvPr/>
          </p:nvSpPr>
          <p:spPr bwMode="auto">
            <a:xfrm rot="13500000">
              <a:off x="412631" y="3201725"/>
              <a:ext cx="318043" cy="31910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 name="Group 13"/>
          <p:cNvGrpSpPr>
            <a:grpSpLocks/>
          </p:cNvGrpSpPr>
          <p:nvPr/>
        </p:nvGrpSpPr>
        <p:grpSpPr bwMode="auto">
          <a:xfrm>
            <a:off x="3765550" y="2951703"/>
            <a:ext cx="5665788" cy="584200"/>
            <a:chOff x="412099" y="3136394"/>
            <a:chExt cx="5666051" cy="584916"/>
          </a:xfrm>
        </p:grpSpPr>
        <p:sp>
          <p:nvSpPr>
            <p:cNvPr id="15" name="TextBox 14"/>
            <p:cNvSpPr txBox="1"/>
            <p:nvPr/>
          </p:nvSpPr>
          <p:spPr bwMode="auto">
            <a:xfrm>
              <a:off x="805817" y="3136394"/>
              <a:ext cx="5272333" cy="584916"/>
            </a:xfrm>
            <a:prstGeom prst="rect">
              <a:avLst/>
            </a:prstGeom>
            <a:noFill/>
          </p:spPr>
          <p:txBody>
            <a:bodyPr>
              <a:spAutoFit/>
            </a:bodyPr>
            <a:lstStyle/>
            <a:p>
              <a:r>
                <a:rPr lang="en-US" sz="1600" b="1" dirty="0" err="1">
                  <a:solidFill>
                    <a:srgbClr val="7F7F7F"/>
                  </a:solidFill>
                  <a:latin typeface="Calibri" charset="0"/>
                  <a:cs typeface="Calibri" charset="0"/>
                </a:rPr>
                <a:t>Δελτία</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Τύπου</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για</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μεθοδολογικές</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αποφάσεις</a:t>
              </a:r>
              <a:r>
                <a:rPr lang="el-GR"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δημοσιονομικό</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έλλειμμα</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και</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χρέος</a:t>
              </a:r>
              <a:endParaRPr lang="en-US" sz="1600" b="1" dirty="0">
                <a:solidFill>
                  <a:srgbClr val="7F7F7F"/>
                </a:solidFill>
                <a:latin typeface="Calibri" charset="0"/>
                <a:cs typeface="Calibri" charset="0"/>
              </a:endParaRPr>
            </a:p>
          </p:txBody>
        </p:sp>
        <p:sp>
          <p:nvSpPr>
            <p:cNvPr id="16" name="Right Triangle 15"/>
            <p:cNvSpPr/>
            <p:nvPr/>
          </p:nvSpPr>
          <p:spPr bwMode="auto">
            <a:xfrm rot="13500000">
              <a:off x="412706" y="3305858"/>
              <a:ext cx="317889" cy="31910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1" name="Group 16"/>
          <p:cNvGrpSpPr>
            <a:grpSpLocks/>
          </p:cNvGrpSpPr>
          <p:nvPr/>
        </p:nvGrpSpPr>
        <p:grpSpPr bwMode="auto">
          <a:xfrm>
            <a:off x="3765550" y="4881156"/>
            <a:ext cx="5665788" cy="340695"/>
            <a:chOff x="412101" y="3881241"/>
            <a:chExt cx="5666049" cy="340990"/>
          </a:xfrm>
        </p:grpSpPr>
        <p:sp>
          <p:nvSpPr>
            <p:cNvPr id="18" name="TextBox 17"/>
            <p:cNvSpPr txBox="1"/>
            <p:nvPr/>
          </p:nvSpPr>
          <p:spPr bwMode="auto">
            <a:xfrm>
              <a:off x="805819" y="3881241"/>
              <a:ext cx="5272331" cy="338430"/>
            </a:xfrm>
            <a:prstGeom prst="rect">
              <a:avLst/>
            </a:prstGeom>
            <a:noFill/>
          </p:spPr>
          <p:txBody>
            <a:bodyPr>
              <a:spAutoFit/>
            </a:bodyPr>
            <a:lstStyle/>
            <a:p>
              <a:r>
                <a:rPr lang="en-US" sz="1600" b="1" dirty="0" err="1">
                  <a:solidFill>
                    <a:srgbClr val="7F7F7F"/>
                  </a:solidFill>
                  <a:latin typeface="Calibri" charset="0"/>
                  <a:cs typeface="Calibri" charset="0"/>
                </a:rPr>
                <a:t>Πρακτικά</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συναντήσεων</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σχετική</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αλληλογραφία</a:t>
              </a:r>
              <a:r>
                <a:rPr lang="en-US" sz="1600" b="1" dirty="0">
                  <a:solidFill>
                    <a:srgbClr val="7F7F7F"/>
                  </a:solidFill>
                  <a:latin typeface="Calibri" charset="0"/>
                  <a:cs typeface="Calibri" charset="0"/>
                </a:rPr>
                <a:t> </a:t>
              </a:r>
              <a:r>
                <a:rPr lang="en-US" sz="1600" b="1" dirty="0" err="1">
                  <a:solidFill>
                    <a:srgbClr val="7F7F7F"/>
                  </a:solidFill>
                  <a:latin typeface="Calibri" charset="0"/>
                  <a:cs typeface="Calibri" charset="0"/>
                </a:rPr>
                <a:t>κλπ</a:t>
              </a:r>
              <a:r>
                <a:rPr lang="en-US" sz="1600" b="1" dirty="0">
                  <a:solidFill>
                    <a:srgbClr val="7F7F7F"/>
                  </a:solidFill>
                  <a:latin typeface="Calibri" charset="0"/>
                  <a:cs typeface="Calibri" charset="0"/>
                </a:rPr>
                <a:t>. </a:t>
              </a:r>
            </a:p>
          </p:txBody>
        </p:sp>
        <p:sp>
          <p:nvSpPr>
            <p:cNvPr id="19" name="Right Triangle 18"/>
            <p:cNvSpPr/>
            <p:nvPr/>
          </p:nvSpPr>
          <p:spPr bwMode="auto">
            <a:xfrm rot="13500000">
              <a:off x="412764" y="3903791"/>
              <a:ext cx="317777" cy="319103"/>
            </a:xfrm>
            <a:prstGeom prst="r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68618" name="TextBox 20"/>
          <p:cNvSpPr txBox="1">
            <a:spLocks noChangeArrowheads="1"/>
          </p:cNvSpPr>
          <p:nvPr/>
        </p:nvSpPr>
        <p:spPr bwMode="auto">
          <a:xfrm>
            <a:off x="3927475" y="6203950"/>
            <a:ext cx="5272088" cy="261938"/>
          </a:xfrm>
          <a:prstGeom prst="rect">
            <a:avLst/>
          </a:prstGeom>
          <a:noFill/>
          <a:ln w="9525">
            <a:noFill/>
            <a:miter lim="800000"/>
            <a:headEnd/>
            <a:tailEnd/>
          </a:ln>
        </p:spPr>
        <p:txBody>
          <a:bodyPr>
            <a:spAutoFit/>
          </a:bodyPr>
          <a:lstStyle/>
          <a:p>
            <a:r>
              <a:rPr lang="en-US" sz="1100" dirty="0" err="1">
                <a:solidFill>
                  <a:srgbClr val="3366FF"/>
                </a:solidFill>
                <a:latin typeface="Calibri" charset="0"/>
                <a:cs typeface="Calibri" charset="0"/>
              </a:rPr>
              <a:t>http://ec.europa.eu/eurostat/web/government-finance-statistics/overview</a:t>
            </a:r>
            <a:endParaRPr lang="en-US" sz="1100" dirty="0">
              <a:solidFill>
                <a:srgbClr val="3366FF"/>
              </a:solidFill>
              <a:latin typeface="Calibri" charset="0"/>
              <a:cs typeface="Calibri" charset="0"/>
            </a:endParaRPr>
          </a:p>
        </p:txBody>
      </p:sp>
      <p:sp>
        <p:nvSpPr>
          <p:cNvPr id="68619" name="Slide Number Placeholder 23"/>
          <p:cNvSpPr>
            <a:spLocks noGrp="1"/>
          </p:cNvSpPr>
          <p:nvPr>
            <p:ph type="sldNum" sz="quarter" idx="10"/>
          </p:nvPr>
        </p:nvSpPr>
        <p:spPr bwMode="auto">
          <a:noFill/>
          <a:ln>
            <a:miter lim="800000"/>
            <a:headEnd/>
            <a:tailEnd/>
          </a:ln>
        </p:spPr>
        <p:txBody>
          <a:bodyPr/>
          <a:lstStyle/>
          <a:p>
            <a:fld id="{D6DB905E-4363-47C6-8A26-70AE52D97C82}" type="slidenum">
              <a:rPr lang="en-US"/>
              <a:pPr/>
              <a:t>59</a:t>
            </a:fld>
            <a:endParaRPr lang="en-US"/>
          </a:p>
        </p:txBody>
      </p:sp>
      <p:grpSp>
        <p:nvGrpSpPr>
          <p:cNvPr id="20" name="Group 19"/>
          <p:cNvGrpSpPr/>
          <p:nvPr/>
        </p:nvGrpSpPr>
        <p:grpSpPr>
          <a:xfrm>
            <a:off x="541338" y="2108741"/>
            <a:ext cx="3387726" cy="3187871"/>
            <a:chOff x="541338" y="1820863"/>
            <a:chExt cx="3387726" cy="3187871"/>
          </a:xfrm>
        </p:grpSpPr>
        <p:cxnSp>
          <p:nvCxnSpPr>
            <p:cNvPr id="7" name="Straight Connector 6"/>
            <p:cNvCxnSpPr>
              <a:cxnSpLocks noChangeShapeType="1"/>
            </p:cNvCxnSpPr>
            <p:nvPr/>
          </p:nvCxnSpPr>
          <p:spPr bwMode="auto">
            <a:xfrm rot="5400000">
              <a:off x="2337096" y="3416767"/>
              <a:ext cx="3179405" cy="4530"/>
            </a:xfrm>
            <a:prstGeom prst="line">
              <a:avLst/>
            </a:prstGeom>
            <a:noFill/>
            <a:ln w="47625">
              <a:solidFill>
                <a:srgbClr val="FFCC00"/>
              </a:solidFill>
              <a:round/>
              <a:headEnd/>
              <a:tailEnd/>
            </a:ln>
            <a:effectLst>
              <a:outerShdw dist="20000" dir="5400000" rotWithShape="0">
                <a:srgbClr val="808080">
                  <a:alpha val="37999"/>
                </a:srgbClr>
              </a:outerShdw>
            </a:effectLst>
          </p:spPr>
        </p:cxnSp>
        <p:sp>
          <p:nvSpPr>
            <p:cNvPr id="4" name="TextBox 3"/>
            <p:cNvSpPr txBox="1"/>
            <p:nvPr/>
          </p:nvSpPr>
          <p:spPr>
            <a:xfrm>
              <a:off x="541338" y="1820863"/>
              <a:ext cx="3367087" cy="708025"/>
            </a:xfrm>
            <a:prstGeom prst="rect">
              <a:avLst/>
            </a:prstGeom>
            <a:solidFill>
              <a:srgbClr val="FFCC00"/>
            </a:solidFill>
          </p:spPr>
          <p:txBody>
            <a:bodyPr>
              <a:spAutoFit/>
            </a:bodyPr>
            <a:lstStyle/>
            <a:p>
              <a:pPr algn="r"/>
              <a:r>
                <a:rPr lang="en-US" sz="2000" b="1" dirty="0" err="1" smtClean="0">
                  <a:solidFill>
                    <a:srgbClr val="595959"/>
                  </a:solidFill>
                  <a:latin typeface="Calibri" charset="0"/>
                </a:rPr>
                <a:t>Μ</a:t>
              </a:r>
              <a:r>
                <a:rPr lang="el-GR" sz="2000" b="1" dirty="0" smtClean="0">
                  <a:solidFill>
                    <a:srgbClr val="595959"/>
                  </a:solidFill>
                  <a:latin typeface="Calibri" charset="0"/>
                </a:rPr>
                <a:t>ί</a:t>
              </a:r>
              <a:r>
                <a:rPr lang="en-US" sz="2000" b="1" dirty="0" err="1" smtClean="0">
                  <a:solidFill>
                    <a:srgbClr val="595959"/>
                  </a:solidFill>
                  <a:latin typeface="Calibri" charset="0"/>
                </a:rPr>
                <a:t>α</a:t>
              </a:r>
              <a:r>
                <a:rPr lang="en-US" sz="2000" b="1" dirty="0" smtClean="0">
                  <a:solidFill>
                    <a:srgbClr val="595959"/>
                  </a:solidFill>
                  <a:latin typeface="Calibri" charset="0"/>
                </a:rPr>
                <a:t> </a:t>
              </a:r>
              <a:r>
                <a:rPr lang="en-US" sz="2000" b="1" dirty="0" err="1">
                  <a:solidFill>
                    <a:srgbClr val="595959"/>
                  </a:solidFill>
                  <a:latin typeface="Calibri" charset="0"/>
                </a:rPr>
                <a:t>πρωτοβουλία</a:t>
              </a:r>
              <a:r>
                <a:rPr lang="en-US" sz="2000" b="1" dirty="0">
                  <a:solidFill>
                    <a:srgbClr val="595959"/>
                  </a:solidFill>
                  <a:latin typeface="Calibri" charset="0"/>
                </a:rPr>
                <a:t> </a:t>
              </a:r>
              <a:r>
                <a:rPr lang="en-US" sz="2000" b="1" dirty="0" err="1">
                  <a:solidFill>
                    <a:srgbClr val="595959"/>
                  </a:solidFill>
                  <a:latin typeface="Calibri" charset="0"/>
                </a:rPr>
                <a:t>για</a:t>
              </a:r>
              <a:r>
                <a:rPr lang="en-US" sz="2000" b="1" dirty="0">
                  <a:solidFill>
                    <a:srgbClr val="595959"/>
                  </a:solidFill>
                  <a:latin typeface="Calibri" charset="0"/>
                </a:rPr>
                <a:t> </a:t>
              </a:r>
              <a:r>
                <a:rPr lang="en-US" sz="2000" b="1" dirty="0" err="1">
                  <a:solidFill>
                    <a:srgbClr val="595959"/>
                  </a:solidFill>
                  <a:latin typeface="Calibri" charset="0"/>
                </a:rPr>
                <a:t>διαφάνεια</a:t>
              </a:r>
              <a:r>
                <a:rPr lang="en-US" sz="2000" b="1" dirty="0">
                  <a:solidFill>
                    <a:srgbClr val="595959"/>
                  </a:solidFill>
                  <a:latin typeface="Calibri" charset="0"/>
                </a:rPr>
                <a:t> </a:t>
              </a:r>
              <a:r>
                <a:rPr lang="en-US" sz="2000" b="1" dirty="0" err="1">
                  <a:solidFill>
                    <a:srgbClr val="595959"/>
                  </a:solidFill>
                  <a:latin typeface="Calibri" charset="0"/>
                </a:rPr>
                <a:t>από</a:t>
              </a:r>
              <a:r>
                <a:rPr lang="en-US" sz="2000" b="1" dirty="0">
                  <a:solidFill>
                    <a:srgbClr val="595959"/>
                  </a:solidFill>
                  <a:latin typeface="Calibri" charset="0"/>
                </a:rPr>
                <a:t> </a:t>
              </a:r>
              <a:r>
                <a:rPr lang="en-US" sz="2000" b="1" dirty="0" err="1">
                  <a:solidFill>
                    <a:srgbClr val="595959"/>
                  </a:solidFill>
                  <a:latin typeface="Calibri" charset="0"/>
                </a:rPr>
                <a:t>τη</a:t>
              </a:r>
              <a:r>
                <a:rPr lang="en-US" sz="2000" b="1" dirty="0">
                  <a:solidFill>
                    <a:srgbClr val="595959"/>
                  </a:solidFill>
                  <a:latin typeface="Calibri" charset="0"/>
                </a:rPr>
                <a:t> </a:t>
              </a:r>
              <a:r>
                <a:rPr lang="en-US" sz="2000" b="1" dirty="0" err="1">
                  <a:solidFill>
                    <a:srgbClr val="595959"/>
                  </a:solidFill>
                  <a:latin typeface="Calibri" charset="0"/>
                </a:rPr>
                <a:t>Eurostat</a:t>
              </a:r>
              <a:r>
                <a:rPr lang="en-US" sz="2000" b="1" dirty="0">
                  <a:solidFill>
                    <a:srgbClr val="595959"/>
                  </a:solidFill>
                  <a:latin typeface="Calibri"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lide(from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Left)">
                                      <p:cBhvr>
                                        <p:cTn id="27" dur="500"/>
                                        <p:tgtEl>
                                          <p:spTgt spid="11"/>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68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8"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3" name="Picture 3"/>
          <p:cNvPicPr>
            <a:picLocks noChangeAspect="1"/>
          </p:cNvPicPr>
          <p:nvPr/>
        </p:nvPicPr>
        <p:blipFill>
          <a:blip r:embed="rId2"/>
          <a:srcRect/>
          <a:stretch>
            <a:fillRect/>
          </a:stretch>
        </p:blipFill>
        <p:spPr bwMode="auto">
          <a:xfrm>
            <a:off x="254000" y="-39688"/>
            <a:ext cx="9471025" cy="6872288"/>
          </a:xfrm>
          <a:prstGeom prst="rect">
            <a:avLst/>
          </a:prstGeom>
          <a:noFill/>
          <a:ln w="9525">
            <a:noFill/>
            <a:miter lim="800000"/>
            <a:headEnd/>
            <a:tailEnd/>
          </a:ln>
        </p:spPr>
      </p:pic>
      <p:sp>
        <p:nvSpPr>
          <p:cNvPr id="5" name="Rectangle 4"/>
          <p:cNvSpPr/>
          <p:nvPr/>
        </p:nvSpPr>
        <p:spPr>
          <a:xfrm>
            <a:off x="254000" y="1"/>
            <a:ext cx="9471025" cy="463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19111" y="101599"/>
            <a:ext cx="8942623" cy="461665"/>
          </a:xfrm>
          <a:prstGeom prst="rect">
            <a:avLst/>
          </a:prstGeom>
          <a:noFill/>
        </p:spPr>
        <p:txBody>
          <a:bodyPr wrap="none" rtlCol="0">
            <a:spAutoFit/>
          </a:bodyPr>
          <a:lstStyle/>
          <a:p>
            <a:r>
              <a:rPr lang="el-GR" sz="2400" b="1" dirty="0" smtClean="0">
                <a:solidFill>
                  <a:srgbClr val="595959"/>
                </a:solidFill>
                <a:latin typeface="Calibri"/>
                <a:cs typeface="Calibri"/>
              </a:rPr>
              <a:t>ΣΥΜΦΩΝΟ ΣΤΑΘΕΡΟΤΗΤΑΣ ΚΑΙ ΑΝΑΠΤΥΞΗΣ – Η εξέλιξη από το 1997</a:t>
            </a:r>
            <a:endParaRPr lang="en-US" sz="2400" b="1" dirty="0" smtClean="0">
              <a:solidFill>
                <a:srgbClr val="595959"/>
              </a:solidFill>
              <a:latin typeface="Calibri"/>
              <a:cs typeface="Calibri"/>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447472" y="1478604"/>
            <a:ext cx="9114817" cy="22373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34" name="Title 3"/>
          <p:cNvSpPr txBox="1">
            <a:spLocks/>
          </p:cNvSpPr>
          <p:nvPr/>
        </p:nvSpPr>
        <p:spPr bwMode="auto">
          <a:xfrm>
            <a:off x="569913" y="2287588"/>
            <a:ext cx="8782050" cy="493712"/>
          </a:xfrm>
          <a:prstGeom prst="rect">
            <a:avLst/>
          </a:prstGeom>
          <a:noFill/>
          <a:ln w="9525">
            <a:noFill/>
            <a:miter lim="800000"/>
            <a:headEnd/>
            <a:tailEnd/>
          </a:ln>
        </p:spPr>
        <p:txBody>
          <a:bodyPr/>
          <a:lstStyle/>
          <a:p>
            <a:r>
              <a:rPr lang="el-GR" sz="3600" dirty="0">
                <a:solidFill>
                  <a:srgbClr val="595959"/>
                </a:solidFill>
                <a:latin typeface="Calibri" charset="0"/>
              </a:rPr>
              <a:t>ΔΕΛΤΙΟ </a:t>
            </a:r>
            <a:r>
              <a:rPr lang="el-GR" sz="3600">
                <a:solidFill>
                  <a:srgbClr val="595959"/>
                </a:solidFill>
                <a:latin typeface="Calibri" charset="0"/>
              </a:rPr>
              <a:t>ΤΥΠΟΥ </a:t>
            </a:r>
            <a:r>
              <a:rPr lang="el-GR" sz="3600" smtClean="0">
                <a:solidFill>
                  <a:srgbClr val="595959"/>
                </a:solidFill>
                <a:latin typeface="Calibri" charset="0"/>
              </a:rPr>
              <a:t>ΔΥΕ</a:t>
            </a:r>
            <a:endParaRPr lang="en-US" sz="3600" dirty="0">
              <a:solidFill>
                <a:srgbClr val="595959"/>
              </a:solidFill>
              <a:latin typeface="Calibri" charset="0"/>
            </a:endParaRPr>
          </a:p>
        </p:txBody>
      </p:sp>
      <p:sp>
        <p:nvSpPr>
          <p:cNvPr id="69635" name="Title 3"/>
          <p:cNvSpPr txBox="1">
            <a:spLocks/>
          </p:cNvSpPr>
          <p:nvPr/>
        </p:nvSpPr>
        <p:spPr bwMode="auto">
          <a:xfrm>
            <a:off x="569913" y="2781300"/>
            <a:ext cx="8782050" cy="493713"/>
          </a:xfrm>
          <a:prstGeom prst="rect">
            <a:avLst/>
          </a:prstGeom>
          <a:noFill/>
          <a:ln w="9525">
            <a:noFill/>
            <a:miter lim="800000"/>
            <a:headEnd/>
            <a:tailEnd/>
          </a:ln>
        </p:spPr>
        <p:txBody>
          <a:bodyPr/>
          <a:lstStyle/>
          <a:p>
            <a:r>
              <a:rPr lang="el-GR" sz="2400">
                <a:solidFill>
                  <a:srgbClr val="595959"/>
                </a:solidFill>
                <a:latin typeface="Calibri" charset="0"/>
              </a:rPr>
              <a:t>21 Απριλίου 2017</a:t>
            </a:r>
            <a:endParaRPr lang="en-US" sz="2400">
              <a:solidFill>
                <a:srgbClr val="595959"/>
              </a:solidFill>
              <a:latin typeface="Calibri" charset="0"/>
            </a:endParaRPr>
          </a:p>
        </p:txBody>
      </p:sp>
      <p:sp>
        <p:nvSpPr>
          <p:cNvPr id="69636" name="Title 3"/>
          <p:cNvSpPr txBox="1">
            <a:spLocks/>
          </p:cNvSpPr>
          <p:nvPr/>
        </p:nvSpPr>
        <p:spPr bwMode="auto">
          <a:xfrm>
            <a:off x="569913" y="4402138"/>
            <a:ext cx="8782050" cy="863600"/>
          </a:xfrm>
          <a:prstGeom prst="rect">
            <a:avLst/>
          </a:prstGeom>
          <a:noFill/>
          <a:ln w="9525">
            <a:noFill/>
            <a:miter lim="800000"/>
            <a:headEnd/>
            <a:tailEnd/>
          </a:ln>
        </p:spPr>
        <p:txBody>
          <a:bodyPr/>
          <a:lstStyle/>
          <a:p>
            <a:r>
              <a:rPr lang="el-GR" sz="2400" dirty="0">
                <a:solidFill>
                  <a:srgbClr val="595959"/>
                </a:solidFill>
                <a:latin typeface="Calibri" charset="0"/>
              </a:rPr>
              <a:t>Είναι διαθέσιμο στην</a:t>
            </a:r>
            <a:r>
              <a:rPr lang="el-GR" sz="2400" dirty="0" smtClean="0">
                <a:solidFill>
                  <a:srgbClr val="595959"/>
                </a:solidFill>
                <a:latin typeface="Calibri" charset="0"/>
              </a:rPr>
              <a:t> ιστοσελίδα </a:t>
            </a:r>
            <a:r>
              <a:rPr lang="el-GR" sz="2400" dirty="0">
                <a:solidFill>
                  <a:srgbClr val="595959"/>
                </a:solidFill>
                <a:latin typeface="Calibri" charset="0"/>
              </a:rPr>
              <a:t>της ΕΛΣΤΑΤ</a:t>
            </a:r>
          </a:p>
          <a:p>
            <a:r>
              <a:rPr lang="en-US" dirty="0">
                <a:solidFill>
                  <a:schemeClr val="bg1"/>
                </a:solidFill>
                <a:latin typeface="Calibri" charset="0"/>
              </a:rPr>
              <a:t>http://www.statistics.gr/el/statistics/-/publication</a:t>
            </a:r>
            <a:r>
              <a:rPr lang="en-US" dirty="0" smtClean="0">
                <a:solidFill>
                  <a:schemeClr val="bg1"/>
                </a:solidFill>
                <a:latin typeface="Calibri" charset="0"/>
              </a:rPr>
              <a:t>/SEL03/</a:t>
            </a:r>
            <a:endParaRPr lang="en-US" dirty="0">
              <a:solidFill>
                <a:schemeClr val="bg1"/>
              </a:solidFill>
              <a:latin typeface="Calibri" charset="0"/>
            </a:endParaRPr>
          </a:p>
        </p:txBody>
      </p:sp>
      <p:sp>
        <p:nvSpPr>
          <p:cNvPr id="69637" name="Title 3"/>
          <p:cNvSpPr txBox="1">
            <a:spLocks/>
          </p:cNvSpPr>
          <p:nvPr/>
        </p:nvSpPr>
        <p:spPr bwMode="auto">
          <a:xfrm>
            <a:off x="1179513" y="521918"/>
            <a:ext cx="8782050" cy="493713"/>
          </a:xfrm>
          <a:prstGeom prst="rect">
            <a:avLst/>
          </a:prstGeom>
          <a:noFill/>
          <a:ln w="9525">
            <a:noFill/>
            <a:miter lim="800000"/>
            <a:headEnd/>
            <a:tailEnd/>
          </a:ln>
        </p:spPr>
        <p:txBody>
          <a:bodyPr/>
          <a:lstStyle/>
          <a:p>
            <a:r>
              <a:rPr lang="el-GR" sz="3600" dirty="0">
                <a:solidFill>
                  <a:srgbClr val="595959"/>
                </a:solidFill>
                <a:latin typeface="Calibri" charset="0"/>
              </a:rPr>
              <a:t>ΕΛΛΗΝΙΚΗ ΣΤΑΤΙΣΤΙΚΗ ΑΡΧΗ</a:t>
            </a:r>
            <a:endParaRPr lang="en-US" sz="3600" dirty="0">
              <a:solidFill>
                <a:srgbClr val="595959"/>
              </a:solidFill>
              <a:latin typeface="Calibri" charset="0"/>
            </a:endParaRPr>
          </a:p>
        </p:txBody>
      </p:sp>
      <p:pic>
        <p:nvPicPr>
          <p:cNvPr id="69638" name="Picture 5"/>
          <p:cNvPicPr>
            <a:picLocks noChangeAspect="1" noChangeArrowheads="1"/>
          </p:cNvPicPr>
          <p:nvPr/>
        </p:nvPicPr>
        <p:blipFill>
          <a:blip r:embed="rId2"/>
          <a:srcRect/>
          <a:stretch>
            <a:fillRect/>
          </a:stretch>
        </p:blipFill>
        <p:spPr bwMode="auto">
          <a:xfrm>
            <a:off x="569913" y="550863"/>
            <a:ext cx="550862" cy="538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ΣΥΜΦΩΝΟ ΣΤΑΘΕΡΟΤΗΤΑΣ ΚΑΙ ΑΝΑΠΤΥΞΗΣ</a:t>
            </a:r>
            <a:endParaRPr lang="en-US" smtClean="0">
              <a:solidFill>
                <a:srgbClr val="595959"/>
              </a:solidFill>
            </a:endParaRPr>
          </a:p>
        </p:txBody>
      </p:sp>
      <p:pic>
        <p:nvPicPr>
          <p:cNvPr id="104450" name="Picture 2"/>
          <p:cNvPicPr>
            <a:picLocks noChangeAspect="1" noChangeArrowheads="1"/>
          </p:cNvPicPr>
          <p:nvPr/>
        </p:nvPicPr>
        <p:blipFill>
          <a:blip r:embed="rId2">
            <a:grayscl/>
          </a:blip>
          <a:srcRect/>
          <a:stretch>
            <a:fillRect/>
          </a:stretch>
        </p:blipFill>
        <p:spPr bwMode="auto">
          <a:xfrm>
            <a:off x="5106988" y="1227138"/>
            <a:ext cx="4244975" cy="5287962"/>
          </a:xfrm>
          <a:prstGeom prst="rect">
            <a:avLst/>
          </a:prstGeom>
          <a:noFill/>
          <a:ln w="9525">
            <a:noFill/>
            <a:miter lim="800000"/>
            <a:headEnd/>
            <a:tailEnd/>
          </a:ln>
        </p:spPr>
      </p:pic>
      <p:grpSp>
        <p:nvGrpSpPr>
          <p:cNvPr id="2" name="Group 6"/>
          <p:cNvGrpSpPr>
            <a:grpSpLocks/>
          </p:cNvGrpSpPr>
          <p:nvPr/>
        </p:nvGrpSpPr>
        <p:grpSpPr bwMode="auto">
          <a:xfrm>
            <a:off x="594297" y="1422400"/>
            <a:ext cx="4537075" cy="1669713"/>
            <a:chOff x="594297" y="1422400"/>
            <a:chExt cx="4536906" cy="1670109"/>
          </a:xfrm>
        </p:grpSpPr>
        <p:sp>
          <p:nvSpPr>
            <p:cNvPr id="5" name="Title 3"/>
            <p:cNvSpPr txBox="1">
              <a:spLocks/>
            </p:cNvSpPr>
            <p:nvPr/>
          </p:nvSpPr>
          <p:spPr bwMode="auto">
            <a:xfrm>
              <a:off x="594297" y="1422400"/>
              <a:ext cx="4536906" cy="493830"/>
            </a:xfrm>
            <a:prstGeom prst="rect">
              <a:avLst/>
            </a:prstGeom>
            <a:noFill/>
            <a:ln>
              <a:miter lim="800000"/>
              <a:headEnd/>
              <a:tailEnd/>
            </a:ln>
          </p:spPr>
          <p:txBody>
            <a:bodyPr/>
            <a:lstStyle/>
            <a:p>
              <a:r>
                <a:rPr lang="el-GR" sz="3600" b="1" dirty="0">
                  <a:solidFill>
                    <a:srgbClr val="FFCC00"/>
                  </a:solidFill>
                  <a:latin typeface="Calibri" charset="0"/>
                </a:rPr>
                <a:t>Προληπτικό σκέλος</a:t>
              </a:r>
              <a:endParaRPr lang="en-US" sz="3600" b="1" dirty="0">
                <a:solidFill>
                  <a:srgbClr val="FFCC00"/>
                </a:solidFill>
                <a:latin typeface="Calibri" charset="0"/>
              </a:endParaRPr>
            </a:p>
          </p:txBody>
        </p:sp>
        <p:sp>
          <p:nvSpPr>
            <p:cNvPr id="6" name="TextBox 5"/>
            <p:cNvSpPr txBox="1"/>
            <p:nvPr/>
          </p:nvSpPr>
          <p:spPr>
            <a:xfrm>
              <a:off x="703257" y="2076605"/>
              <a:ext cx="3766997" cy="1015904"/>
            </a:xfrm>
            <a:prstGeom prst="rect">
              <a:avLst/>
            </a:prstGeom>
            <a:solidFill>
              <a:srgbClr val="FFCC00"/>
            </a:solidFill>
          </p:spPr>
          <p:txBody>
            <a:bodyPr wrap="square">
              <a:spAutoFit/>
            </a:bodyPr>
            <a:lstStyle/>
            <a:p>
              <a:r>
                <a:rPr lang="el-GR" sz="2000" b="1" dirty="0">
                  <a:solidFill>
                    <a:srgbClr val="595959"/>
                  </a:solidFill>
                  <a:latin typeface="Calibri" charset="0"/>
                </a:rPr>
                <a:t>Συγκεκριμένοι στόχοι μείωσης </a:t>
              </a:r>
              <a:br>
                <a:rPr lang="el-GR" sz="2000" b="1" dirty="0">
                  <a:solidFill>
                    <a:srgbClr val="595959"/>
                  </a:solidFill>
                  <a:latin typeface="Calibri" charset="0"/>
                </a:rPr>
              </a:br>
              <a:r>
                <a:rPr lang="el-GR" sz="1950" b="1" dirty="0" smtClean="0">
                  <a:solidFill>
                    <a:srgbClr val="595959"/>
                  </a:solidFill>
                  <a:latin typeface="Calibri" charset="0"/>
                </a:rPr>
                <a:t>ελλείμματος</a:t>
              </a:r>
              <a:r>
                <a:rPr lang="en-US" sz="1950" b="1" dirty="0" smtClean="0">
                  <a:solidFill>
                    <a:srgbClr val="595959"/>
                  </a:solidFill>
                  <a:latin typeface="Calibri" charset="0"/>
                </a:rPr>
                <a:t>/</a:t>
              </a:r>
              <a:r>
                <a:rPr lang="el-GR" sz="1950" b="1" dirty="0" smtClean="0">
                  <a:solidFill>
                    <a:srgbClr val="595959"/>
                  </a:solidFill>
                  <a:latin typeface="Calibri" charset="0"/>
                </a:rPr>
                <a:t>χρέους </a:t>
              </a:r>
              <a:r>
                <a:rPr lang="el-GR" sz="1950" b="1" dirty="0">
                  <a:solidFill>
                    <a:srgbClr val="595959"/>
                  </a:solidFill>
                  <a:latin typeface="Calibri" charset="0"/>
                </a:rPr>
                <a:t>ανάλογα με </a:t>
              </a:r>
              <a:r>
                <a:rPr lang="el-GR" sz="2000" b="1" dirty="0">
                  <a:solidFill>
                    <a:srgbClr val="595959"/>
                  </a:solidFill>
                  <a:latin typeface="Calibri" charset="0"/>
                </a:rPr>
                <a:t/>
              </a:r>
              <a:br>
                <a:rPr lang="el-GR" sz="2000" b="1" dirty="0">
                  <a:solidFill>
                    <a:srgbClr val="595959"/>
                  </a:solidFill>
                  <a:latin typeface="Calibri" charset="0"/>
                </a:rPr>
              </a:br>
              <a:r>
                <a:rPr lang="el-GR" sz="2000" b="1" dirty="0">
                  <a:solidFill>
                    <a:srgbClr val="595959"/>
                  </a:solidFill>
                  <a:latin typeface="Calibri" charset="0"/>
                </a:rPr>
                <a:t>την πορεία της οικονομίας</a:t>
              </a:r>
              <a:endParaRPr lang="en-US" sz="2000" b="1" dirty="0">
                <a:solidFill>
                  <a:srgbClr val="595959"/>
                </a:solidFill>
                <a:latin typeface="Calibri" charset="0"/>
              </a:endParaRPr>
            </a:p>
          </p:txBody>
        </p:sp>
      </p:grpSp>
      <p:sp>
        <p:nvSpPr>
          <p:cNvPr id="11269" name="Slide Number Placeholder 6"/>
          <p:cNvSpPr>
            <a:spLocks noGrp="1"/>
          </p:cNvSpPr>
          <p:nvPr>
            <p:ph type="sldNum" sz="quarter" idx="10"/>
          </p:nvPr>
        </p:nvSpPr>
        <p:spPr bwMode="auto">
          <a:noFill/>
          <a:ln>
            <a:miter lim="800000"/>
            <a:headEnd/>
            <a:tailEnd/>
          </a:ln>
        </p:spPr>
        <p:txBody>
          <a:bodyPr/>
          <a:lstStyle/>
          <a:p>
            <a:fld id="{6343E056-DD2A-4515-A901-9DDAE8ABCE5F}" type="slidenum">
              <a:rPr lang="en-US"/>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450"/>
                                        </p:tgtEl>
                                        <p:attrNameLst>
                                          <p:attrName>style.visibility</p:attrName>
                                        </p:attrNameLst>
                                      </p:cBhvr>
                                      <p:to>
                                        <p:strVal val="visible"/>
                                      </p:to>
                                    </p:set>
                                    <p:animEffect transition="in" filter="fade">
                                      <p:cBhvr>
                                        <p:cTn id="12" dur="5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ΣΥΜΦΩΝΟ ΣΤΑΘΕΡΟΤΗΤΑΣ ΚΑΙ ΑΝΑΠΤΥΞΗΣ</a:t>
            </a:r>
            <a:endParaRPr lang="en-US" smtClean="0">
              <a:solidFill>
                <a:srgbClr val="595959"/>
              </a:solidFill>
            </a:endParaRPr>
          </a:p>
        </p:txBody>
      </p:sp>
      <p:grpSp>
        <p:nvGrpSpPr>
          <p:cNvPr id="2" name="Group 6"/>
          <p:cNvGrpSpPr>
            <a:grpSpLocks/>
          </p:cNvGrpSpPr>
          <p:nvPr/>
        </p:nvGrpSpPr>
        <p:grpSpPr bwMode="auto">
          <a:xfrm>
            <a:off x="606489" y="1422400"/>
            <a:ext cx="4537075" cy="4214813"/>
            <a:chOff x="606489" y="1422400"/>
            <a:chExt cx="4536906" cy="4214175"/>
          </a:xfrm>
        </p:grpSpPr>
        <p:sp>
          <p:nvSpPr>
            <p:cNvPr id="12294" name="Title 3"/>
            <p:cNvSpPr txBox="1">
              <a:spLocks/>
            </p:cNvSpPr>
            <p:nvPr/>
          </p:nvSpPr>
          <p:spPr bwMode="auto">
            <a:xfrm>
              <a:off x="606489" y="1422400"/>
              <a:ext cx="4536906" cy="857374"/>
            </a:xfrm>
            <a:prstGeom prst="rect">
              <a:avLst/>
            </a:prstGeom>
            <a:noFill/>
            <a:ln w="9525">
              <a:noFill/>
              <a:miter lim="800000"/>
              <a:headEnd/>
              <a:tailEnd/>
            </a:ln>
          </p:spPr>
          <p:txBody>
            <a:bodyPr/>
            <a:lstStyle/>
            <a:p>
              <a:pPr>
                <a:lnSpc>
                  <a:spcPts val="3400"/>
                </a:lnSpc>
              </a:pPr>
              <a:r>
                <a:rPr lang="el-GR" sz="3600" b="1" dirty="0">
                  <a:solidFill>
                    <a:srgbClr val="FFCC00"/>
                  </a:solidFill>
                  <a:latin typeface="Calibri" charset="0"/>
                </a:rPr>
                <a:t>Διορθωτικό σκέλος</a:t>
              </a:r>
              <a:br>
                <a:rPr lang="el-GR" sz="3600" b="1" dirty="0">
                  <a:solidFill>
                    <a:srgbClr val="FFCC00"/>
                  </a:solidFill>
                  <a:latin typeface="Calibri" charset="0"/>
                </a:rPr>
              </a:br>
              <a:r>
                <a:rPr lang="el-GR" b="1" dirty="0">
                  <a:solidFill>
                    <a:srgbClr val="FFCC00"/>
                  </a:solidFill>
                  <a:latin typeface="Calibri" charset="0"/>
                </a:rPr>
                <a:t>(</a:t>
              </a:r>
              <a:r>
                <a:rPr lang="en-US" b="1" dirty="0">
                  <a:solidFill>
                    <a:srgbClr val="FFCC00"/>
                  </a:solidFill>
                  <a:latin typeface="Calibri" charset="0"/>
                </a:rPr>
                <a:t>corrective)</a:t>
              </a:r>
            </a:p>
          </p:txBody>
        </p:sp>
        <p:sp>
          <p:nvSpPr>
            <p:cNvPr id="12295" name="TextBox 5"/>
            <p:cNvSpPr txBox="1">
              <a:spLocks noChangeArrowheads="1"/>
            </p:cNvSpPr>
            <p:nvPr/>
          </p:nvSpPr>
          <p:spPr bwMode="auto">
            <a:xfrm>
              <a:off x="703258" y="2466817"/>
              <a:ext cx="3640001" cy="3169758"/>
            </a:xfrm>
            <a:prstGeom prst="rect">
              <a:avLst/>
            </a:prstGeom>
            <a:solidFill>
              <a:srgbClr val="FFCC00"/>
            </a:solidFill>
            <a:ln w="9525">
              <a:noFill/>
              <a:miter lim="800000"/>
              <a:headEnd/>
              <a:tailEnd/>
            </a:ln>
          </p:spPr>
          <p:txBody>
            <a:bodyPr>
              <a:spAutoFit/>
            </a:bodyPr>
            <a:lstStyle/>
            <a:p>
              <a:r>
                <a:rPr lang="en-US" sz="2000" b="1" dirty="0" err="1">
                  <a:solidFill>
                    <a:schemeClr val="tx1">
                      <a:lumMod val="65000"/>
                      <a:lumOff val="35000"/>
                    </a:schemeClr>
                  </a:solidFill>
                  <a:latin typeface="Calibri" charset="0"/>
                </a:rPr>
                <a:t>Περιλαμβάνει</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τα</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βήματα</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που</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ακολουθούνται</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σε</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περίπτωση</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που</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ένα</a:t>
              </a:r>
              <a:r>
                <a:rPr lang="en-US" sz="2000" b="1" dirty="0">
                  <a:solidFill>
                    <a:schemeClr val="tx1">
                      <a:lumMod val="65000"/>
                      <a:lumOff val="35000"/>
                    </a:schemeClr>
                  </a:solidFill>
                  <a:latin typeface="Calibri" charset="0"/>
                </a:rPr>
                <a:t> </a:t>
              </a:r>
              <a:r>
                <a:rPr lang="en-US" sz="2000" b="1" dirty="0" err="1" smtClean="0">
                  <a:solidFill>
                    <a:schemeClr val="tx1">
                      <a:lumMod val="65000"/>
                      <a:lumOff val="35000"/>
                    </a:schemeClr>
                  </a:solidFill>
                  <a:latin typeface="Calibri" charset="0"/>
                </a:rPr>
                <a:t>κράτος</a:t>
              </a:r>
              <a:r>
                <a:rPr lang="el-GR" sz="2000" b="1" dirty="0" smtClean="0">
                  <a:solidFill>
                    <a:schemeClr val="tx1">
                      <a:lumMod val="65000"/>
                      <a:lumOff val="35000"/>
                    </a:schemeClr>
                  </a:solidFill>
                  <a:latin typeface="Calibri" charset="0"/>
                </a:rPr>
                <a:t> </a:t>
              </a:r>
              <a:r>
                <a:rPr lang="en-US" sz="2000" b="1" dirty="0" err="1" smtClean="0">
                  <a:solidFill>
                    <a:schemeClr val="tx1">
                      <a:lumMod val="65000"/>
                      <a:lumOff val="35000"/>
                    </a:schemeClr>
                  </a:solidFill>
                  <a:latin typeface="Calibri" charset="0"/>
                </a:rPr>
                <a:t>μέλος</a:t>
              </a:r>
              <a:r>
                <a:rPr lang="en-US" sz="2000" b="1" dirty="0" smtClean="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υπερβεί</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τα</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όρια</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που</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θέτει</a:t>
              </a:r>
              <a:r>
                <a:rPr lang="en-US" sz="2000" b="1" dirty="0">
                  <a:solidFill>
                    <a:schemeClr val="tx1">
                      <a:lumMod val="65000"/>
                      <a:lumOff val="35000"/>
                    </a:schemeClr>
                  </a:solidFill>
                  <a:latin typeface="Calibri" charset="0"/>
                </a:rPr>
                <a:t> η </a:t>
              </a:r>
              <a:r>
                <a:rPr lang="en-US" sz="2000" b="1" dirty="0" err="1">
                  <a:solidFill>
                    <a:schemeClr val="tx1">
                      <a:lumMod val="65000"/>
                      <a:lumOff val="35000"/>
                    </a:schemeClr>
                  </a:solidFill>
                  <a:latin typeface="Calibri" charset="0"/>
                </a:rPr>
                <a:t>Συνθήκη</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για</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το</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έλλειμμα</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και</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το</a:t>
              </a:r>
              <a:r>
                <a:rPr lang="en-US" sz="2000" b="1" dirty="0">
                  <a:solidFill>
                    <a:schemeClr val="tx1">
                      <a:lumMod val="65000"/>
                      <a:lumOff val="35000"/>
                    </a:schemeClr>
                  </a:solidFill>
                  <a:latin typeface="Calibri" charset="0"/>
                </a:rPr>
                <a:t> </a:t>
              </a:r>
              <a:r>
                <a:rPr lang="en-US" sz="2000" b="1" dirty="0" err="1" smtClean="0">
                  <a:solidFill>
                    <a:schemeClr val="tx1">
                      <a:lumMod val="65000"/>
                      <a:lumOff val="35000"/>
                    </a:schemeClr>
                  </a:solidFill>
                  <a:latin typeface="Calibri" charset="0"/>
                </a:rPr>
                <a:t>χρέος</a:t>
              </a:r>
              <a:r>
                <a:rPr lang="en-US" sz="2000" b="1" dirty="0" smtClean="0">
                  <a:solidFill>
                    <a:schemeClr val="tx1">
                      <a:lumMod val="65000"/>
                      <a:lumOff val="35000"/>
                    </a:schemeClr>
                  </a:solidFill>
                  <a:latin typeface="Calibri" charset="0"/>
                </a:rPr>
                <a:t>.</a:t>
              </a:r>
              <a:r>
                <a:rPr lang="el-GR" sz="2000" b="1" dirty="0" smtClean="0">
                  <a:solidFill>
                    <a:schemeClr val="tx1">
                      <a:lumMod val="65000"/>
                      <a:lumOff val="35000"/>
                    </a:schemeClr>
                  </a:solidFill>
                  <a:latin typeface="Calibri" charset="0"/>
                </a:rPr>
                <a:t/>
              </a:r>
              <a:br>
                <a:rPr lang="el-GR" sz="2000" b="1" dirty="0" smtClean="0">
                  <a:solidFill>
                    <a:schemeClr val="tx1">
                      <a:lumMod val="65000"/>
                      <a:lumOff val="35000"/>
                    </a:schemeClr>
                  </a:solidFill>
                  <a:latin typeface="Calibri" charset="0"/>
                </a:rPr>
              </a:br>
              <a:r>
                <a:rPr lang="en-US" sz="2000" b="1" dirty="0" smtClean="0">
                  <a:solidFill>
                    <a:schemeClr val="tx1">
                      <a:lumMod val="65000"/>
                      <a:lumOff val="35000"/>
                    </a:schemeClr>
                  </a:solidFill>
                  <a:latin typeface="Calibri" charset="0"/>
                </a:rPr>
                <a:t>Η </a:t>
              </a:r>
              <a:r>
                <a:rPr lang="en-US" sz="2000" b="1" dirty="0" err="1">
                  <a:solidFill>
                    <a:schemeClr val="tx1">
                      <a:lumMod val="65000"/>
                      <a:lumOff val="35000"/>
                    </a:schemeClr>
                  </a:solidFill>
                  <a:latin typeface="Calibri" charset="0"/>
                </a:rPr>
                <a:t>υπέρβαση</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των</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ορίων</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μπορεί</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να</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οδηγήσει</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τη</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χώρα</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στην</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ένταξη</a:t>
              </a:r>
              <a:r>
                <a:rPr lang="en-US" sz="2000" b="1" dirty="0">
                  <a:solidFill>
                    <a:schemeClr val="tx1">
                      <a:lumMod val="65000"/>
                      <a:lumOff val="35000"/>
                    </a:schemeClr>
                  </a:solidFill>
                  <a:latin typeface="Calibri" charset="0"/>
                </a:rPr>
                <a:t> </a:t>
              </a:r>
              <a:r>
                <a:rPr lang="en-US" sz="2000" b="1" dirty="0" err="1">
                  <a:solidFill>
                    <a:schemeClr val="tx1">
                      <a:lumMod val="65000"/>
                      <a:lumOff val="35000"/>
                    </a:schemeClr>
                  </a:solidFill>
                  <a:latin typeface="Calibri" charset="0"/>
                </a:rPr>
                <a:t>στη</a:t>
              </a:r>
              <a:r>
                <a:rPr lang="en-US" sz="2000" b="1" dirty="0">
                  <a:solidFill>
                    <a:schemeClr val="tx1">
                      <a:lumMod val="65000"/>
                      <a:lumOff val="35000"/>
                    </a:schemeClr>
                  </a:solidFill>
                  <a:latin typeface="Calibri" charset="0"/>
                </a:rPr>
                <a:t> </a:t>
              </a:r>
              <a:r>
                <a:rPr lang="el-GR" sz="2000" b="1" dirty="0">
                  <a:solidFill>
                    <a:schemeClr val="tx1">
                      <a:lumMod val="65000"/>
                      <a:lumOff val="35000"/>
                    </a:schemeClr>
                  </a:solidFill>
                  <a:latin typeface="Calibri" charset="0"/>
                </a:rPr>
                <a:t>Δ</a:t>
              </a:r>
              <a:r>
                <a:rPr lang="en-US" sz="2000" b="1" dirty="0" err="1">
                  <a:solidFill>
                    <a:schemeClr val="tx1">
                      <a:lumMod val="65000"/>
                      <a:lumOff val="35000"/>
                    </a:schemeClr>
                  </a:solidFill>
                  <a:latin typeface="Calibri" charset="0"/>
                </a:rPr>
                <a:t>ιαδικασία</a:t>
              </a:r>
              <a:r>
                <a:rPr lang="en-US" sz="2000" b="1" dirty="0">
                  <a:solidFill>
                    <a:schemeClr val="tx1">
                      <a:lumMod val="65000"/>
                      <a:lumOff val="35000"/>
                    </a:schemeClr>
                  </a:solidFill>
                  <a:latin typeface="Calibri" charset="0"/>
                </a:rPr>
                <a:t> </a:t>
              </a:r>
              <a:r>
                <a:rPr lang="el-GR" sz="2000" b="1" dirty="0">
                  <a:solidFill>
                    <a:schemeClr val="tx1">
                      <a:lumMod val="65000"/>
                      <a:lumOff val="35000"/>
                    </a:schemeClr>
                  </a:solidFill>
                  <a:latin typeface="Calibri" charset="0"/>
                </a:rPr>
                <a:t>Υ</a:t>
              </a:r>
              <a:r>
                <a:rPr lang="en-US" sz="2000" b="1" dirty="0" err="1">
                  <a:solidFill>
                    <a:schemeClr val="tx1">
                      <a:lumMod val="65000"/>
                      <a:lumOff val="35000"/>
                    </a:schemeClr>
                  </a:solidFill>
                  <a:latin typeface="Calibri" charset="0"/>
                </a:rPr>
                <a:t>περβολικού</a:t>
              </a:r>
              <a:r>
                <a:rPr lang="en-US" sz="2000" b="1" dirty="0">
                  <a:solidFill>
                    <a:schemeClr val="tx1">
                      <a:lumMod val="65000"/>
                      <a:lumOff val="35000"/>
                    </a:schemeClr>
                  </a:solidFill>
                  <a:latin typeface="Calibri" charset="0"/>
                </a:rPr>
                <a:t> </a:t>
              </a:r>
              <a:r>
                <a:rPr lang="el-GR" sz="2000" b="1" dirty="0">
                  <a:solidFill>
                    <a:schemeClr val="tx1">
                      <a:lumMod val="65000"/>
                      <a:lumOff val="35000"/>
                    </a:schemeClr>
                  </a:solidFill>
                  <a:latin typeface="Calibri" charset="0"/>
                </a:rPr>
                <a:t>Ε</a:t>
              </a:r>
              <a:r>
                <a:rPr lang="en-US" sz="2000" b="1" dirty="0" err="1">
                  <a:solidFill>
                    <a:schemeClr val="tx1">
                      <a:lumMod val="65000"/>
                      <a:lumOff val="35000"/>
                    </a:schemeClr>
                  </a:solidFill>
                  <a:latin typeface="Calibri" charset="0"/>
                </a:rPr>
                <a:t>λλείμματος</a:t>
              </a:r>
              <a:r>
                <a:rPr lang="en-US" sz="2000" b="1" dirty="0" smtClean="0">
                  <a:solidFill>
                    <a:schemeClr val="tx1">
                      <a:lumMod val="65000"/>
                      <a:lumOff val="35000"/>
                    </a:schemeClr>
                  </a:solidFill>
                  <a:latin typeface="Calibri" charset="0"/>
                </a:rPr>
                <a:t> - ΔΥΕ</a:t>
              </a:r>
              <a:r>
                <a:rPr lang="el-GR" sz="2000" b="1" dirty="0" smtClean="0">
                  <a:solidFill>
                    <a:schemeClr val="tx1">
                      <a:lumMod val="65000"/>
                      <a:lumOff val="35000"/>
                    </a:schemeClr>
                  </a:solidFill>
                  <a:latin typeface="Calibri" charset="0"/>
                </a:rPr>
                <a:t> </a:t>
              </a:r>
              <a:r>
                <a:rPr lang="en-US" sz="2000" b="1" dirty="0" smtClean="0">
                  <a:solidFill>
                    <a:schemeClr val="tx1">
                      <a:lumMod val="65000"/>
                      <a:lumOff val="35000"/>
                    </a:schemeClr>
                  </a:solidFill>
                  <a:latin typeface="Calibri" charset="0"/>
                </a:rPr>
                <a:t>(Excessive </a:t>
              </a:r>
              <a:r>
                <a:rPr lang="en-US" sz="2000" b="1" dirty="0">
                  <a:solidFill>
                    <a:schemeClr val="tx1">
                      <a:lumMod val="65000"/>
                      <a:lumOff val="35000"/>
                    </a:schemeClr>
                  </a:solidFill>
                  <a:latin typeface="Calibri" charset="0"/>
                </a:rPr>
                <a:t>Deficit Procedure). </a:t>
              </a:r>
            </a:p>
          </p:txBody>
        </p:sp>
      </p:grpSp>
      <p:pic>
        <p:nvPicPr>
          <p:cNvPr id="105474" name="Picture 2"/>
          <p:cNvPicPr>
            <a:picLocks noChangeAspect="1" noChangeArrowheads="1"/>
          </p:cNvPicPr>
          <p:nvPr/>
        </p:nvPicPr>
        <p:blipFill>
          <a:blip r:embed="rId2">
            <a:grayscl/>
          </a:blip>
          <a:srcRect/>
          <a:stretch>
            <a:fillRect/>
          </a:stretch>
        </p:blipFill>
        <p:spPr bwMode="auto">
          <a:xfrm>
            <a:off x="4378325" y="1287463"/>
            <a:ext cx="5219700" cy="5273675"/>
          </a:xfrm>
          <a:prstGeom prst="rect">
            <a:avLst/>
          </a:prstGeom>
          <a:noFill/>
          <a:ln w="9525">
            <a:noFill/>
            <a:miter lim="800000"/>
            <a:headEnd/>
            <a:tailEnd/>
          </a:ln>
        </p:spPr>
      </p:pic>
      <p:sp>
        <p:nvSpPr>
          <p:cNvPr id="12293" name="Slide Number Placeholder 6"/>
          <p:cNvSpPr>
            <a:spLocks noGrp="1"/>
          </p:cNvSpPr>
          <p:nvPr>
            <p:ph type="sldNum" sz="quarter" idx="10"/>
          </p:nvPr>
        </p:nvSpPr>
        <p:spPr bwMode="auto">
          <a:noFill/>
          <a:ln>
            <a:miter lim="800000"/>
            <a:headEnd/>
            <a:tailEnd/>
          </a:ln>
        </p:spPr>
        <p:txBody>
          <a:bodyPr/>
          <a:lstStyle/>
          <a:p>
            <a:fld id="{43CB666E-7A6F-4108-930B-6E8E16F15247}" type="slidenum">
              <a:rPr lang="en-US"/>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474"/>
                                        </p:tgtEl>
                                        <p:attrNameLst>
                                          <p:attrName>style.visibility</p:attrName>
                                        </p:attrNameLst>
                                      </p:cBhvr>
                                      <p:to>
                                        <p:strVal val="visible"/>
                                      </p:to>
                                    </p:set>
                                    <p:animEffect transition="in" filter="fade">
                                      <p:cBhvr>
                                        <p:cTn id="12" dur="5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3"/>
          <p:cNvSpPr>
            <a:spLocks noGrp="1"/>
          </p:cNvSpPr>
          <p:nvPr>
            <p:ph type="ctrTitle"/>
          </p:nvPr>
        </p:nvSpPr>
        <p:spPr bwMode="auto">
          <a:xfrm>
            <a:off x="569913" y="463550"/>
            <a:ext cx="8782050" cy="493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595959"/>
                </a:solidFill>
              </a:rPr>
              <a:t>ΔΗΜΟΣΙΟΝΟΜΙΚΗ ΠΑΡΑΚΟΛΟΥΘΗΣΗ</a:t>
            </a:r>
            <a:endParaRPr lang="en-US" smtClean="0">
              <a:solidFill>
                <a:srgbClr val="595959"/>
              </a:solidFill>
            </a:endParaRPr>
          </a:p>
        </p:txBody>
      </p:sp>
      <p:grpSp>
        <p:nvGrpSpPr>
          <p:cNvPr id="2" name="Group 10"/>
          <p:cNvGrpSpPr>
            <a:grpSpLocks/>
          </p:cNvGrpSpPr>
          <p:nvPr/>
        </p:nvGrpSpPr>
        <p:grpSpPr bwMode="auto">
          <a:xfrm>
            <a:off x="569913" y="1770380"/>
            <a:ext cx="8739187" cy="714375"/>
            <a:chOff x="569913" y="1460365"/>
            <a:chExt cx="8739714" cy="714375"/>
          </a:xfrm>
        </p:grpSpPr>
        <p:sp>
          <p:nvSpPr>
            <p:cNvPr id="5" name="Right Arrow 4"/>
            <p:cNvSpPr/>
            <p:nvPr/>
          </p:nvSpPr>
          <p:spPr>
            <a:xfrm>
              <a:off x="569913" y="1460365"/>
              <a:ext cx="795385" cy="714375"/>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extBox 5"/>
            <p:cNvSpPr txBox="1"/>
            <p:nvPr/>
          </p:nvSpPr>
          <p:spPr>
            <a:xfrm>
              <a:off x="1481193" y="1463540"/>
              <a:ext cx="7828434" cy="708025"/>
            </a:xfrm>
            <a:prstGeom prst="rect">
              <a:avLst/>
            </a:prstGeom>
            <a:noFill/>
          </p:spPr>
          <p:txBody>
            <a:bodyPr>
              <a:spAutoFit/>
            </a:bodyPr>
            <a:lstStyle/>
            <a:p>
              <a:r>
                <a:rPr lang="en-US" sz="2000" dirty="0" err="1">
                  <a:solidFill>
                    <a:srgbClr val="7F7F7F"/>
                  </a:solidFill>
                  <a:latin typeface="Calibri" charset="0"/>
                </a:rPr>
                <a:t>Η</a:t>
              </a:r>
              <a:r>
                <a:rPr lang="en-US" sz="2000" dirty="0">
                  <a:solidFill>
                    <a:srgbClr val="7F7F7F"/>
                  </a:solidFill>
                  <a:latin typeface="Calibri" charset="0"/>
                </a:rPr>
                <a:t> </a:t>
              </a:r>
              <a:r>
                <a:rPr lang="en-US" sz="2000" dirty="0" err="1">
                  <a:solidFill>
                    <a:srgbClr val="7F7F7F"/>
                  </a:solidFill>
                  <a:latin typeface="Calibri" charset="0"/>
                </a:rPr>
                <a:t>Γενική</a:t>
              </a:r>
              <a:r>
                <a:rPr lang="en-US" sz="2000" dirty="0">
                  <a:solidFill>
                    <a:srgbClr val="7F7F7F"/>
                  </a:solidFill>
                  <a:latin typeface="Calibri" charset="0"/>
                </a:rPr>
                <a:t> </a:t>
              </a:r>
              <a:r>
                <a:rPr lang="en-US" sz="2000" dirty="0" err="1" smtClean="0">
                  <a:solidFill>
                    <a:srgbClr val="7F7F7F"/>
                  </a:solidFill>
                  <a:latin typeface="Calibri" charset="0"/>
                </a:rPr>
                <a:t>Δ</a:t>
              </a:r>
              <a:r>
                <a:rPr lang="el-GR" sz="2000" dirty="0" smtClean="0">
                  <a:solidFill>
                    <a:srgbClr val="7F7F7F"/>
                  </a:solidFill>
                  <a:latin typeface="Calibri" charset="0"/>
                </a:rPr>
                <a:t>ιεύθυνση</a:t>
              </a:r>
              <a:r>
                <a:rPr lang="en-US" sz="2000" dirty="0" smtClean="0">
                  <a:solidFill>
                    <a:srgbClr val="7F7F7F"/>
                  </a:solidFill>
                  <a:latin typeface="Calibri" charset="0"/>
                </a:rPr>
                <a:t> </a:t>
              </a:r>
              <a:r>
                <a:rPr lang="en-US" sz="2000" dirty="0">
                  <a:solidFill>
                    <a:srgbClr val="7F7F7F"/>
                  </a:solidFill>
                  <a:latin typeface="Calibri" charset="0"/>
                </a:rPr>
                <a:t>ECFIN </a:t>
              </a:r>
              <a:r>
                <a:rPr lang="en-US" sz="2000" dirty="0" err="1">
                  <a:solidFill>
                    <a:srgbClr val="7F7F7F"/>
                  </a:solidFill>
                  <a:latin typeface="Calibri" charset="0"/>
                </a:rPr>
                <a:t>είναι</a:t>
              </a:r>
              <a:r>
                <a:rPr lang="en-US" sz="2000" dirty="0">
                  <a:solidFill>
                    <a:srgbClr val="7F7F7F"/>
                  </a:solidFill>
                  <a:latin typeface="Calibri" charset="0"/>
                </a:rPr>
                <a:t> </a:t>
              </a:r>
              <a:r>
                <a:rPr lang="en-US" sz="2000" dirty="0" err="1">
                  <a:solidFill>
                    <a:srgbClr val="7F7F7F"/>
                  </a:solidFill>
                  <a:latin typeface="Calibri" charset="0"/>
                </a:rPr>
                <a:t>αρμόδια</a:t>
              </a:r>
              <a:r>
                <a:rPr lang="en-US" sz="2000" dirty="0">
                  <a:solidFill>
                    <a:srgbClr val="7F7F7F"/>
                  </a:solidFill>
                  <a:latin typeface="Calibri" charset="0"/>
                </a:rPr>
                <a:t> </a:t>
              </a:r>
              <a:r>
                <a:rPr lang="en-US" sz="2000" dirty="0" err="1">
                  <a:solidFill>
                    <a:srgbClr val="7F7F7F"/>
                  </a:solidFill>
                  <a:latin typeface="Calibri" charset="0"/>
                </a:rPr>
                <a:t>για</a:t>
              </a:r>
              <a:r>
                <a:rPr lang="en-US" sz="2000" dirty="0">
                  <a:solidFill>
                    <a:srgbClr val="7F7F7F"/>
                  </a:solidFill>
                  <a:latin typeface="Calibri" charset="0"/>
                </a:rPr>
                <a:t> </a:t>
              </a:r>
              <a:r>
                <a:rPr lang="en-US" sz="2000" dirty="0" err="1">
                  <a:solidFill>
                    <a:srgbClr val="7F7F7F"/>
                  </a:solidFill>
                  <a:latin typeface="Calibri" charset="0"/>
                </a:rPr>
                <a:t>τη</a:t>
              </a:r>
              <a:r>
                <a:rPr lang="en-US" sz="2000" dirty="0">
                  <a:solidFill>
                    <a:srgbClr val="7F7F7F"/>
                  </a:solidFill>
                  <a:latin typeface="Calibri" charset="0"/>
                </a:rPr>
                <a:t> </a:t>
              </a:r>
              <a:r>
                <a:rPr lang="en-US" sz="2000" dirty="0" err="1">
                  <a:solidFill>
                    <a:srgbClr val="7F7F7F"/>
                  </a:solidFill>
                  <a:latin typeface="Calibri" charset="0"/>
                </a:rPr>
                <a:t>δημοσιονομική</a:t>
              </a:r>
              <a:r>
                <a:rPr lang="en-US" sz="2000" dirty="0">
                  <a:solidFill>
                    <a:srgbClr val="7F7F7F"/>
                  </a:solidFill>
                  <a:latin typeface="Calibri" charset="0"/>
                </a:rPr>
                <a:t> </a:t>
              </a:r>
              <a:r>
                <a:rPr lang="en-US" sz="2000" dirty="0" err="1">
                  <a:solidFill>
                    <a:srgbClr val="7F7F7F"/>
                  </a:solidFill>
                  <a:latin typeface="Calibri" charset="0"/>
                </a:rPr>
                <a:t>παρακολούθηση</a:t>
              </a:r>
              <a:endParaRPr lang="el-GR" sz="2000" dirty="0">
                <a:solidFill>
                  <a:srgbClr val="7F7F7F"/>
                </a:solidFill>
                <a:latin typeface="Calibri" charset="0"/>
              </a:endParaRPr>
            </a:p>
          </p:txBody>
        </p:sp>
      </p:grpSp>
      <p:grpSp>
        <p:nvGrpSpPr>
          <p:cNvPr id="3" name="Group 11"/>
          <p:cNvGrpSpPr>
            <a:grpSpLocks/>
          </p:cNvGrpSpPr>
          <p:nvPr/>
        </p:nvGrpSpPr>
        <p:grpSpPr bwMode="auto">
          <a:xfrm>
            <a:off x="569913" y="2743391"/>
            <a:ext cx="8739187" cy="1016000"/>
            <a:chOff x="569913" y="2481103"/>
            <a:chExt cx="8739714" cy="1015663"/>
          </a:xfrm>
        </p:grpSpPr>
        <p:sp>
          <p:nvSpPr>
            <p:cNvPr id="7" name="Right Arrow 6"/>
            <p:cNvSpPr/>
            <p:nvPr/>
          </p:nvSpPr>
          <p:spPr>
            <a:xfrm>
              <a:off x="569913" y="2631865"/>
              <a:ext cx="795385" cy="714138"/>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Box 7"/>
            <p:cNvSpPr txBox="1"/>
            <p:nvPr/>
          </p:nvSpPr>
          <p:spPr>
            <a:xfrm>
              <a:off x="1481193" y="2481103"/>
              <a:ext cx="7828434" cy="1015663"/>
            </a:xfrm>
            <a:prstGeom prst="rect">
              <a:avLst/>
            </a:prstGeom>
            <a:noFill/>
          </p:spPr>
          <p:txBody>
            <a:bodyPr>
              <a:spAutoFit/>
            </a:bodyPr>
            <a:lstStyle/>
            <a:p>
              <a:r>
                <a:rPr lang="en-US" sz="2000" dirty="0" err="1">
                  <a:solidFill>
                    <a:srgbClr val="7F7F7F"/>
                  </a:solidFill>
                  <a:latin typeface="Calibri" charset="0"/>
                </a:rPr>
                <a:t>Η</a:t>
              </a:r>
              <a:r>
                <a:rPr lang="en-US" sz="2000" dirty="0">
                  <a:solidFill>
                    <a:srgbClr val="7F7F7F"/>
                  </a:solidFill>
                  <a:latin typeface="Calibri" charset="0"/>
                </a:rPr>
                <a:t> </a:t>
              </a:r>
              <a:r>
                <a:rPr lang="en-US" sz="2000" dirty="0" err="1">
                  <a:solidFill>
                    <a:srgbClr val="7F7F7F"/>
                  </a:solidFill>
                  <a:latin typeface="Calibri" charset="0"/>
                </a:rPr>
                <a:t>Eurostat</a:t>
              </a:r>
              <a:r>
                <a:rPr lang="en-US" sz="2000" dirty="0">
                  <a:solidFill>
                    <a:srgbClr val="7F7F7F"/>
                  </a:solidFill>
                  <a:latin typeface="Calibri" charset="0"/>
                </a:rPr>
                <a:t> </a:t>
              </a:r>
              <a:r>
                <a:rPr lang="en-US" sz="2000" dirty="0" err="1">
                  <a:solidFill>
                    <a:srgbClr val="7F7F7F"/>
                  </a:solidFill>
                  <a:latin typeface="Calibri" charset="0"/>
                </a:rPr>
                <a:t>αποστέλλει</a:t>
              </a:r>
              <a:r>
                <a:rPr lang="en-US" sz="2000" dirty="0">
                  <a:solidFill>
                    <a:srgbClr val="7F7F7F"/>
                  </a:solidFill>
                  <a:latin typeface="Calibri" charset="0"/>
                </a:rPr>
                <a:t> </a:t>
              </a:r>
              <a:r>
                <a:rPr lang="en-US" sz="2000" dirty="0" err="1">
                  <a:solidFill>
                    <a:srgbClr val="7F7F7F"/>
                  </a:solidFill>
                  <a:latin typeface="Calibri" charset="0"/>
                </a:rPr>
                <a:t>τα</a:t>
              </a:r>
              <a:r>
                <a:rPr lang="en-US" sz="2000" dirty="0">
                  <a:solidFill>
                    <a:srgbClr val="7F7F7F"/>
                  </a:solidFill>
                  <a:latin typeface="Calibri" charset="0"/>
                </a:rPr>
                <a:t> </a:t>
              </a:r>
              <a:r>
                <a:rPr lang="en-US" sz="2000" dirty="0" err="1">
                  <a:solidFill>
                    <a:srgbClr val="7F7F7F"/>
                  </a:solidFill>
                  <a:latin typeface="Calibri" charset="0"/>
                </a:rPr>
                <a:t>στοιχεία</a:t>
              </a:r>
              <a:r>
                <a:rPr lang="en-US" sz="2000" dirty="0">
                  <a:solidFill>
                    <a:srgbClr val="7F7F7F"/>
                  </a:solidFill>
                  <a:latin typeface="Calibri" charset="0"/>
                </a:rPr>
                <a:t> </a:t>
              </a:r>
              <a:r>
                <a:rPr lang="en-US" sz="2000" dirty="0" err="1">
                  <a:solidFill>
                    <a:srgbClr val="7F7F7F"/>
                  </a:solidFill>
                  <a:latin typeface="Calibri" charset="0"/>
                </a:rPr>
                <a:t>στην</a:t>
              </a:r>
              <a:r>
                <a:rPr lang="en-US" sz="2000" dirty="0">
                  <a:solidFill>
                    <a:srgbClr val="7F7F7F"/>
                  </a:solidFill>
                  <a:latin typeface="Calibri" charset="0"/>
                </a:rPr>
                <a:t> </a:t>
              </a:r>
              <a:r>
                <a:rPr lang="en-US" sz="2000" dirty="0" err="1">
                  <a:solidFill>
                    <a:srgbClr val="7F7F7F"/>
                  </a:solidFill>
                  <a:latin typeface="Calibri" charset="0"/>
                </a:rPr>
                <a:t>Οικονομική</a:t>
              </a:r>
              <a:r>
                <a:rPr lang="en-US" sz="2000" dirty="0">
                  <a:solidFill>
                    <a:srgbClr val="7F7F7F"/>
                  </a:solidFill>
                  <a:latin typeface="Calibri" charset="0"/>
                </a:rPr>
                <a:t> </a:t>
              </a:r>
              <a:r>
                <a:rPr lang="en-US" sz="2000" dirty="0" err="1">
                  <a:solidFill>
                    <a:srgbClr val="7F7F7F"/>
                  </a:solidFill>
                  <a:latin typeface="Calibri" charset="0"/>
                </a:rPr>
                <a:t>και</a:t>
              </a:r>
              <a:r>
                <a:rPr lang="en-US" sz="2000" dirty="0">
                  <a:solidFill>
                    <a:srgbClr val="7F7F7F"/>
                  </a:solidFill>
                  <a:latin typeface="Calibri" charset="0"/>
                </a:rPr>
                <a:t> </a:t>
              </a:r>
              <a:r>
                <a:rPr lang="en-US" sz="2000" dirty="0" err="1">
                  <a:solidFill>
                    <a:srgbClr val="7F7F7F"/>
                  </a:solidFill>
                  <a:latin typeface="Calibri" charset="0"/>
                </a:rPr>
                <a:t>Χρηματοοικονομική</a:t>
              </a:r>
              <a:r>
                <a:rPr lang="en-US" sz="2000" dirty="0">
                  <a:solidFill>
                    <a:srgbClr val="7F7F7F"/>
                  </a:solidFill>
                  <a:latin typeface="Calibri" charset="0"/>
                </a:rPr>
                <a:t> </a:t>
              </a:r>
              <a:r>
                <a:rPr lang="en-US" sz="2000" dirty="0" err="1">
                  <a:solidFill>
                    <a:srgbClr val="7F7F7F"/>
                  </a:solidFill>
                  <a:latin typeface="Calibri" charset="0"/>
                </a:rPr>
                <a:t>Επιτροπή</a:t>
              </a:r>
              <a:r>
                <a:rPr lang="en-US" sz="2000" dirty="0">
                  <a:solidFill>
                    <a:srgbClr val="7F7F7F"/>
                  </a:solidFill>
                  <a:latin typeface="Calibri" charset="0"/>
                </a:rPr>
                <a:t> (EFC)  </a:t>
              </a:r>
              <a:r>
                <a:rPr lang="en-US" sz="2000" dirty="0" err="1">
                  <a:solidFill>
                    <a:srgbClr val="7F7F7F"/>
                  </a:solidFill>
                  <a:latin typeface="Calibri" charset="0"/>
                </a:rPr>
                <a:t>η</a:t>
              </a:r>
              <a:r>
                <a:rPr lang="en-US" sz="2000" dirty="0">
                  <a:solidFill>
                    <a:srgbClr val="7F7F7F"/>
                  </a:solidFill>
                  <a:latin typeface="Calibri" charset="0"/>
                </a:rPr>
                <a:t> </a:t>
              </a:r>
              <a:r>
                <a:rPr lang="en-US" sz="2000" dirty="0" err="1">
                  <a:solidFill>
                    <a:srgbClr val="7F7F7F"/>
                  </a:solidFill>
                  <a:latin typeface="Calibri" charset="0"/>
                </a:rPr>
                <a:t>οποία</a:t>
              </a:r>
              <a:r>
                <a:rPr lang="en-US" sz="2000" dirty="0">
                  <a:solidFill>
                    <a:srgbClr val="7F7F7F"/>
                  </a:solidFill>
                  <a:latin typeface="Calibri" charset="0"/>
                </a:rPr>
                <a:t> </a:t>
              </a:r>
              <a:r>
                <a:rPr lang="en-US" sz="2000" dirty="0" err="1">
                  <a:solidFill>
                    <a:srgbClr val="7F7F7F"/>
                  </a:solidFill>
                  <a:latin typeface="Calibri" charset="0"/>
                </a:rPr>
                <a:t>γνωμοδοτεί</a:t>
              </a:r>
              <a:r>
                <a:rPr lang="en-US" sz="2000" dirty="0">
                  <a:solidFill>
                    <a:srgbClr val="7F7F7F"/>
                  </a:solidFill>
                  <a:latin typeface="Calibri" charset="0"/>
                </a:rPr>
                <a:t> </a:t>
              </a:r>
              <a:r>
                <a:rPr lang="en-US" sz="2000" dirty="0" err="1">
                  <a:solidFill>
                    <a:srgbClr val="7F7F7F"/>
                  </a:solidFill>
                  <a:latin typeface="Calibri" charset="0"/>
                </a:rPr>
                <a:t>στο</a:t>
              </a:r>
              <a:r>
                <a:rPr lang="en-US" sz="2000" dirty="0">
                  <a:solidFill>
                    <a:srgbClr val="7F7F7F"/>
                  </a:solidFill>
                  <a:latin typeface="Calibri" charset="0"/>
                </a:rPr>
                <a:t> </a:t>
              </a:r>
              <a:r>
                <a:rPr lang="en-US" sz="2000" dirty="0" err="1">
                  <a:solidFill>
                    <a:srgbClr val="7F7F7F"/>
                  </a:solidFill>
                  <a:latin typeface="Calibri" charset="0"/>
                </a:rPr>
                <a:t>Συμβούλιο</a:t>
              </a:r>
              <a:r>
                <a:rPr lang="en-US" sz="2000" dirty="0">
                  <a:solidFill>
                    <a:srgbClr val="7F7F7F"/>
                  </a:solidFill>
                  <a:latin typeface="Calibri" charset="0"/>
                </a:rPr>
                <a:t> </a:t>
              </a:r>
              <a:r>
                <a:rPr lang="en-US" sz="2000" dirty="0" err="1">
                  <a:solidFill>
                    <a:srgbClr val="7F7F7F"/>
                  </a:solidFill>
                  <a:latin typeface="Calibri" charset="0"/>
                </a:rPr>
                <a:t>σε</a:t>
              </a:r>
              <a:r>
                <a:rPr lang="en-US" sz="2000" dirty="0">
                  <a:solidFill>
                    <a:srgbClr val="7F7F7F"/>
                  </a:solidFill>
                  <a:latin typeface="Calibri" charset="0"/>
                </a:rPr>
                <a:t> </a:t>
              </a:r>
              <a:r>
                <a:rPr lang="en-US" sz="2000" dirty="0" err="1">
                  <a:solidFill>
                    <a:srgbClr val="7F7F7F"/>
                  </a:solidFill>
                  <a:latin typeface="Calibri" charset="0"/>
                </a:rPr>
                <a:t>περίπτωση</a:t>
              </a:r>
              <a:r>
                <a:rPr lang="en-US" sz="2000" dirty="0">
                  <a:solidFill>
                    <a:srgbClr val="7F7F7F"/>
                  </a:solidFill>
                  <a:latin typeface="Calibri" charset="0"/>
                </a:rPr>
                <a:t> </a:t>
              </a:r>
              <a:r>
                <a:rPr lang="en-US" sz="2000" dirty="0" err="1">
                  <a:solidFill>
                    <a:srgbClr val="7F7F7F"/>
                  </a:solidFill>
                  <a:latin typeface="Calibri" charset="0"/>
                </a:rPr>
                <a:t>υπερβολικού</a:t>
              </a:r>
              <a:r>
                <a:rPr lang="en-US" sz="2000" dirty="0">
                  <a:solidFill>
                    <a:srgbClr val="7F7F7F"/>
                  </a:solidFill>
                  <a:latin typeface="Calibri" charset="0"/>
                </a:rPr>
                <a:t> </a:t>
              </a:r>
              <a:r>
                <a:rPr lang="en-US" sz="2000" dirty="0" err="1">
                  <a:solidFill>
                    <a:srgbClr val="7F7F7F"/>
                  </a:solidFill>
                  <a:latin typeface="Calibri" charset="0"/>
                </a:rPr>
                <a:t>ελλείμματος</a:t>
              </a:r>
              <a:endParaRPr lang="en-US" sz="2000" dirty="0">
                <a:solidFill>
                  <a:srgbClr val="7F7F7F"/>
                </a:solidFill>
                <a:latin typeface="Calibri" charset="0"/>
              </a:endParaRPr>
            </a:p>
          </p:txBody>
        </p:sp>
      </p:grpSp>
      <p:grpSp>
        <p:nvGrpSpPr>
          <p:cNvPr id="4" name="Group 12"/>
          <p:cNvGrpSpPr>
            <a:grpSpLocks/>
          </p:cNvGrpSpPr>
          <p:nvPr/>
        </p:nvGrpSpPr>
        <p:grpSpPr bwMode="auto">
          <a:xfrm>
            <a:off x="569913" y="4058921"/>
            <a:ext cx="8782049" cy="1938992"/>
            <a:chOff x="569913" y="3818282"/>
            <a:chExt cx="8782579" cy="1938524"/>
          </a:xfrm>
        </p:grpSpPr>
        <p:sp>
          <p:nvSpPr>
            <p:cNvPr id="9" name="Right Arrow 8"/>
            <p:cNvSpPr/>
            <p:nvPr/>
          </p:nvSpPr>
          <p:spPr>
            <a:xfrm>
              <a:off x="569913" y="4245218"/>
              <a:ext cx="795385" cy="715790"/>
            </a:xfrm>
            <a:prstGeom prst="rightArrow">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Box 9"/>
            <p:cNvSpPr txBox="1"/>
            <p:nvPr/>
          </p:nvSpPr>
          <p:spPr>
            <a:xfrm>
              <a:off x="1481192" y="3818282"/>
              <a:ext cx="7871300" cy="1938524"/>
            </a:xfrm>
            <a:prstGeom prst="rect">
              <a:avLst/>
            </a:prstGeom>
            <a:noFill/>
          </p:spPr>
          <p:txBody>
            <a:bodyPr wrap="square">
              <a:spAutoFit/>
            </a:bodyPr>
            <a:lstStyle/>
            <a:p>
              <a:r>
                <a:rPr lang="en-US" sz="2000" dirty="0" err="1">
                  <a:solidFill>
                    <a:srgbClr val="7F7F7F"/>
                  </a:solidFill>
                  <a:latin typeface="Calibri" charset="0"/>
                </a:rPr>
                <a:t>Το</a:t>
              </a:r>
              <a:r>
                <a:rPr lang="en-US" sz="2000" dirty="0">
                  <a:solidFill>
                    <a:srgbClr val="7F7F7F"/>
                  </a:solidFill>
                  <a:latin typeface="Calibri" charset="0"/>
                </a:rPr>
                <a:t> </a:t>
              </a:r>
              <a:r>
                <a:rPr lang="en-US" sz="2000" dirty="0" err="1">
                  <a:solidFill>
                    <a:srgbClr val="7F7F7F"/>
                  </a:solidFill>
                  <a:latin typeface="Calibri" charset="0"/>
                </a:rPr>
                <a:t>Συμβούλιο</a:t>
              </a:r>
              <a:r>
                <a:rPr lang="en-US" sz="2000" dirty="0">
                  <a:solidFill>
                    <a:srgbClr val="7F7F7F"/>
                  </a:solidFill>
                  <a:latin typeface="Calibri" charset="0"/>
                </a:rPr>
                <a:t> </a:t>
              </a:r>
              <a:r>
                <a:rPr lang="en-US" sz="2000" dirty="0" err="1">
                  <a:solidFill>
                    <a:srgbClr val="7F7F7F"/>
                  </a:solidFill>
                  <a:latin typeface="Calibri" charset="0"/>
                </a:rPr>
                <a:t>αποφασίζει</a:t>
              </a:r>
              <a:r>
                <a:rPr lang="en-US" sz="2000" dirty="0">
                  <a:solidFill>
                    <a:srgbClr val="7F7F7F"/>
                  </a:solidFill>
                  <a:latin typeface="Calibri" charset="0"/>
                </a:rPr>
                <a:t> </a:t>
              </a:r>
              <a:r>
                <a:rPr lang="en-US" sz="2000" dirty="0" err="1">
                  <a:solidFill>
                    <a:srgbClr val="7F7F7F"/>
                  </a:solidFill>
                  <a:latin typeface="Calibri" charset="0"/>
                </a:rPr>
                <a:t>εντός</a:t>
              </a:r>
              <a:r>
                <a:rPr lang="en-US" sz="2000" dirty="0">
                  <a:solidFill>
                    <a:srgbClr val="7F7F7F"/>
                  </a:solidFill>
                  <a:latin typeface="Calibri" charset="0"/>
                </a:rPr>
                <a:t> 3 </a:t>
              </a:r>
              <a:r>
                <a:rPr lang="en-US" sz="2000" dirty="0" err="1">
                  <a:solidFill>
                    <a:srgbClr val="7F7F7F"/>
                  </a:solidFill>
                  <a:latin typeface="Calibri" charset="0"/>
                </a:rPr>
                <a:t>μηνών</a:t>
              </a:r>
              <a:r>
                <a:rPr lang="en-US" sz="2000" dirty="0">
                  <a:solidFill>
                    <a:srgbClr val="7F7F7F"/>
                  </a:solidFill>
                  <a:latin typeface="Calibri" charset="0"/>
                </a:rPr>
                <a:t> </a:t>
              </a:r>
              <a:r>
                <a:rPr lang="en-US" sz="2000" dirty="0" err="1">
                  <a:solidFill>
                    <a:srgbClr val="7F7F7F"/>
                  </a:solidFill>
                  <a:latin typeface="Calibri" charset="0"/>
                </a:rPr>
                <a:t>εάν</a:t>
              </a:r>
              <a:r>
                <a:rPr lang="en-US" sz="2000" dirty="0">
                  <a:solidFill>
                    <a:srgbClr val="7F7F7F"/>
                  </a:solidFill>
                  <a:latin typeface="Calibri" charset="0"/>
                </a:rPr>
                <a:t> </a:t>
              </a:r>
              <a:r>
                <a:rPr lang="en-US" sz="2000" dirty="0" err="1">
                  <a:solidFill>
                    <a:srgbClr val="7F7F7F"/>
                  </a:solidFill>
                  <a:latin typeface="Calibri" charset="0"/>
                </a:rPr>
                <a:t>υπάρχει</a:t>
              </a:r>
              <a:r>
                <a:rPr lang="en-US" sz="2000" dirty="0">
                  <a:solidFill>
                    <a:srgbClr val="7F7F7F"/>
                  </a:solidFill>
                  <a:latin typeface="Calibri" charset="0"/>
                </a:rPr>
                <a:t> </a:t>
              </a:r>
              <a:r>
                <a:rPr lang="en-US" sz="2000" dirty="0" err="1">
                  <a:solidFill>
                    <a:srgbClr val="7F7F7F"/>
                  </a:solidFill>
                  <a:latin typeface="Calibri" charset="0"/>
                </a:rPr>
                <a:t>υπερβολικό</a:t>
              </a:r>
              <a:r>
                <a:rPr lang="en-US" sz="2000" dirty="0">
                  <a:solidFill>
                    <a:srgbClr val="7F7F7F"/>
                  </a:solidFill>
                  <a:latin typeface="Calibri" charset="0"/>
                </a:rPr>
                <a:t> </a:t>
              </a:r>
              <a:r>
                <a:rPr lang="en-US" sz="2000" dirty="0" err="1">
                  <a:solidFill>
                    <a:srgbClr val="7F7F7F"/>
                  </a:solidFill>
                  <a:latin typeface="Calibri" charset="0"/>
                </a:rPr>
                <a:t>έλλειμμα</a:t>
              </a:r>
              <a:r>
                <a:rPr lang="en-US" sz="2000" dirty="0">
                  <a:solidFill>
                    <a:srgbClr val="7F7F7F"/>
                  </a:solidFill>
                  <a:latin typeface="Calibri" charset="0"/>
                </a:rPr>
                <a:t> </a:t>
              </a:r>
              <a:r>
                <a:rPr lang="en-US" sz="2000" dirty="0" err="1">
                  <a:solidFill>
                    <a:srgbClr val="7F7F7F"/>
                  </a:solidFill>
                  <a:latin typeface="Calibri" charset="0"/>
                </a:rPr>
                <a:t>και</a:t>
              </a:r>
              <a:r>
                <a:rPr lang="en-US" sz="2000" dirty="0">
                  <a:solidFill>
                    <a:srgbClr val="7F7F7F"/>
                  </a:solidFill>
                  <a:latin typeface="Calibri" charset="0"/>
                </a:rPr>
                <a:t> </a:t>
              </a:r>
              <a:r>
                <a:rPr lang="en-US" sz="2000" dirty="0" err="1">
                  <a:solidFill>
                    <a:srgbClr val="7F7F7F"/>
                  </a:solidFill>
                  <a:latin typeface="Calibri" charset="0"/>
                </a:rPr>
                <a:t>συστήνει</a:t>
              </a:r>
              <a:r>
                <a:rPr lang="en-US" sz="2000" dirty="0">
                  <a:solidFill>
                    <a:srgbClr val="7F7F7F"/>
                  </a:solidFill>
                  <a:latin typeface="Calibri" charset="0"/>
                </a:rPr>
                <a:t> </a:t>
              </a:r>
              <a:r>
                <a:rPr lang="en-US" sz="2000" dirty="0" err="1">
                  <a:solidFill>
                    <a:srgbClr val="7F7F7F"/>
                  </a:solidFill>
                  <a:latin typeface="Calibri" charset="0"/>
                </a:rPr>
                <a:t>στα</a:t>
              </a:r>
              <a:r>
                <a:rPr lang="en-US" sz="2000" dirty="0">
                  <a:solidFill>
                    <a:srgbClr val="7F7F7F"/>
                  </a:solidFill>
                  <a:latin typeface="Calibri" charset="0"/>
                </a:rPr>
                <a:t> </a:t>
              </a:r>
              <a:r>
                <a:rPr lang="en-US" sz="2000" dirty="0" err="1" smtClean="0">
                  <a:solidFill>
                    <a:srgbClr val="7F7F7F"/>
                  </a:solidFill>
                  <a:latin typeface="Calibri" charset="0"/>
                </a:rPr>
                <a:t>κράτη</a:t>
              </a:r>
              <a:r>
                <a:rPr lang="el-GR" sz="2000" dirty="0" smtClean="0">
                  <a:solidFill>
                    <a:srgbClr val="7F7F7F"/>
                  </a:solidFill>
                  <a:latin typeface="Calibri" charset="0"/>
                </a:rPr>
                <a:t> </a:t>
              </a:r>
              <a:r>
                <a:rPr lang="en-US" sz="2000" dirty="0" err="1" smtClean="0">
                  <a:solidFill>
                    <a:srgbClr val="7F7F7F"/>
                  </a:solidFill>
                  <a:latin typeface="Calibri" charset="0"/>
                </a:rPr>
                <a:t>μέλη</a:t>
              </a:r>
              <a:r>
                <a:rPr lang="en-US" sz="2000" dirty="0" smtClean="0">
                  <a:solidFill>
                    <a:srgbClr val="7F7F7F"/>
                  </a:solidFill>
                  <a:latin typeface="Calibri" charset="0"/>
                </a:rPr>
                <a:t> </a:t>
              </a:r>
              <a:r>
                <a:rPr lang="en-US" sz="2000" dirty="0" err="1">
                  <a:solidFill>
                    <a:srgbClr val="7F7F7F"/>
                  </a:solidFill>
                  <a:latin typeface="Calibri" charset="0"/>
                </a:rPr>
                <a:t>διορθωτικές</a:t>
              </a:r>
              <a:r>
                <a:rPr lang="en-US" sz="2000" dirty="0">
                  <a:solidFill>
                    <a:srgbClr val="7F7F7F"/>
                  </a:solidFill>
                  <a:latin typeface="Calibri" charset="0"/>
                </a:rPr>
                <a:t> </a:t>
              </a:r>
              <a:r>
                <a:rPr lang="en-US" sz="2000" dirty="0" err="1" smtClean="0">
                  <a:solidFill>
                    <a:srgbClr val="7F7F7F"/>
                  </a:solidFill>
                  <a:latin typeface="Calibri" charset="0"/>
                </a:rPr>
                <a:t>δράσεις</a:t>
              </a:r>
              <a:r>
                <a:rPr lang="el-GR" sz="2000" dirty="0" smtClean="0">
                  <a:solidFill>
                    <a:srgbClr val="7F7F7F"/>
                  </a:solidFill>
                  <a:latin typeface="Calibri" charset="0"/>
                </a:rPr>
                <a:t>,</a:t>
              </a:r>
              <a:r>
                <a:rPr lang="en-US" sz="2000" dirty="0" smtClean="0">
                  <a:solidFill>
                    <a:srgbClr val="7F7F7F"/>
                  </a:solidFill>
                  <a:latin typeface="Calibri" charset="0"/>
                </a:rPr>
                <a:t> </a:t>
              </a:r>
              <a:r>
                <a:rPr lang="en-US" sz="2000" dirty="0" err="1">
                  <a:solidFill>
                    <a:srgbClr val="7F7F7F"/>
                  </a:solidFill>
                  <a:latin typeface="Calibri" charset="0"/>
                </a:rPr>
                <a:t>όπως</a:t>
              </a:r>
              <a:r>
                <a:rPr lang="en-US" sz="2000" dirty="0">
                  <a:solidFill>
                    <a:srgbClr val="7F7F7F"/>
                  </a:solidFill>
                  <a:latin typeface="Calibri" charset="0"/>
                </a:rPr>
                <a:t>:</a:t>
              </a:r>
            </a:p>
            <a:p>
              <a:pPr>
                <a:buFont typeface="Calibri" charset="0"/>
                <a:buAutoNum type="arabicPeriod"/>
              </a:pPr>
              <a:r>
                <a:rPr lang="el-GR" sz="2000" dirty="0" smtClean="0">
                  <a:solidFill>
                    <a:srgbClr val="7F7F7F"/>
                  </a:solidFill>
                  <a:latin typeface="Calibri" charset="0"/>
                </a:rPr>
                <a:t> </a:t>
              </a:r>
              <a:r>
                <a:rPr lang="en-US" sz="2000" dirty="0" err="1" smtClean="0">
                  <a:solidFill>
                    <a:srgbClr val="7F7F7F"/>
                  </a:solidFill>
                  <a:latin typeface="Calibri" charset="0"/>
                </a:rPr>
                <a:t>Πρόγραμμα</a:t>
              </a:r>
              <a:r>
                <a:rPr lang="en-US" sz="2000" dirty="0" smtClean="0">
                  <a:solidFill>
                    <a:srgbClr val="7F7F7F"/>
                  </a:solidFill>
                  <a:latin typeface="Calibri" charset="0"/>
                </a:rPr>
                <a:t> </a:t>
              </a:r>
              <a:r>
                <a:rPr lang="en-US" sz="2000" dirty="0" err="1">
                  <a:solidFill>
                    <a:srgbClr val="7F7F7F"/>
                  </a:solidFill>
                  <a:latin typeface="Calibri" charset="0"/>
                </a:rPr>
                <a:t>Σταθερότητας</a:t>
              </a:r>
              <a:r>
                <a:rPr lang="en-US" sz="2000" dirty="0">
                  <a:solidFill>
                    <a:srgbClr val="7F7F7F"/>
                  </a:solidFill>
                  <a:latin typeface="Calibri" charset="0"/>
                </a:rPr>
                <a:t> </a:t>
              </a:r>
              <a:r>
                <a:rPr lang="en-US" sz="2000" dirty="0" err="1">
                  <a:solidFill>
                    <a:srgbClr val="7F7F7F"/>
                  </a:solidFill>
                  <a:latin typeface="Calibri" charset="0"/>
                </a:rPr>
                <a:t>για</a:t>
              </a:r>
              <a:r>
                <a:rPr lang="en-US" sz="2000" dirty="0">
                  <a:solidFill>
                    <a:srgbClr val="7F7F7F"/>
                  </a:solidFill>
                  <a:latin typeface="Calibri" charset="0"/>
                </a:rPr>
                <a:t> </a:t>
              </a:r>
              <a:r>
                <a:rPr lang="en-US" sz="2000" dirty="0" err="1" smtClean="0">
                  <a:solidFill>
                    <a:srgbClr val="7F7F7F"/>
                  </a:solidFill>
                  <a:latin typeface="Calibri" charset="0"/>
                </a:rPr>
                <a:t>κράτη</a:t>
              </a:r>
              <a:r>
                <a:rPr lang="el-GR" sz="2000" dirty="0" smtClean="0">
                  <a:solidFill>
                    <a:srgbClr val="7F7F7F"/>
                  </a:solidFill>
                  <a:latin typeface="Calibri" charset="0"/>
                </a:rPr>
                <a:t> </a:t>
              </a:r>
              <a:r>
                <a:rPr lang="en-US" sz="2000" dirty="0" err="1" smtClean="0">
                  <a:solidFill>
                    <a:srgbClr val="7F7F7F"/>
                  </a:solidFill>
                  <a:latin typeface="Calibri" charset="0"/>
                </a:rPr>
                <a:t>μέλη</a:t>
              </a:r>
              <a:r>
                <a:rPr lang="en-US" sz="2000" dirty="0" smtClean="0">
                  <a:solidFill>
                    <a:srgbClr val="7F7F7F"/>
                  </a:solidFill>
                  <a:latin typeface="Calibri" charset="0"/>
                </a:rPr>
                <a:t> </a:t>
              </a:r>
              <a:r>
                <a:rPr lang="en-US" sz="2000" dirty="0" err="1">
                  <a:solidFill>
                    <a:srgbClr val="7F7F7F"/>
                  </a:solidFill>
                  <a:latin typeface="Calibri" charset="0"/>
                </a:rPr>
                <a:t>της</a:t>
              </a:r>
              <a:r>
                <a:rPr lang="en-US" sz="2000" dirty="0">
                  <a:solidFill>
                    <a:srgbClr val="7F7F7F"/>
                  </a:solidFill>
                  <a:latin typeface="Calibri" charset="0"/>
                </a:rPr>
                <a:t> </a:t>
              </a:r>
              <a:r>
                <a:rPr lang="en-US" sz="2000" dirty="0" err="1">
                  <a:solidFill>
                    <a:srgbClr val="7F7F7F"/>
                  </a:solidFill>
                  <a:latin typeface="Calibri" charset="0"/>
                </a:rPr>
                <a:t>ευρωζώνης</a:t>
              </a:r>
              <a:r>
                <a:rPr lang="en-US" sz="2000" dirty="0">
                  <a:solidFill>
                    <a:srgbClr val="7F7F7F"/>
                  </a:solidFill>
                  <a:latin typeface="Calibri" charset="0"/>
                </a:rPr>
                <a:t> (</a:t>
              </a:r>
              <a:r>
                <a:rPr lang="en-US" sz="2000" dirty="0" err="1">
                  <a:solidFill>
                    <a:srgbClr val="7F7F7F"/>
                  </a:solidFill>
                  <a:latin typeface="Calibri" charset="0"/>
                </a:rPr>
                <a:t>με</a:t>
              </a:r>
              <a:r>
                <a:rPr lang="en-US" sz="2000" dirty="0">
                  <a:solidFill>
                    <a:srgbClr val="7F7F7F"/>
                  </a:solidFill>
                  <a:latin typeface="Calibri" charset="0"/>
                </a:rPr>
                <a:t> </a:t>
              </a:r>
              <a:r>
                <a:rPr lang="en-US" sz="2000" dirty="0" err="1">
                  <a:solidFill>
                    <a:srgbClr val="7F7F7F"/>
                  </a:solidFill>
                  <a:latin typeface="Calibri" charset="0"/>
                </a:rPr>
                <a:t>πιθανές</a:t>
              </a:r>
              <a:r>
                <a:rPr lang="en-US" sz="2000" dirty="0">
                  <a:solidFill>
                    <a:srgbClr val="7F7F7F"/>
                  </a:solidFill>
                  <a:latin typeface="Calibri" charset="0"/>
                </a:rPr>
                <a:t> </a:t>
              </a:r>
              <a:r>
                <a:rPr lang="en-US" sz="2000" dirty="0" err="1">
                  <a:solidFill>
                    <a:srgbClr val="7F7F7F"/>
                  </a:solidFill>
                  <a:latin typeface="Calibri" charset="0"/>
                </a:rPr>
                <a:t>οικονομικές</a:t>
              </a:r>
              <a:r>
                <a:rPr lang="en-US" sz="2000" dirty="0">
                  <a:solidFill>
                    <a:srgbClr val="7F7F7F"/>
                  </a:solidFill>
                  <a:latin typeface="Calibri" charset="0"/>
                </a:rPr>
                <a:t> </a:t>
              </a:r>
              <a:r>
                <a:rPr lang="en-US" sz="2000" dirty="0" err="1">
                  <a:solidFill>
                    <a:srgbClr val="7F7F7F"/>
                  </a:solidFill>
                  <a:latin typeface="Calibri" charset="0"/>
                </a:rPr>
                <a:t>ποινές</a:t>
              </a:r>
              <a:r>
                <a:rPr lang="en-US" sz="2000" dirty="0">
                  <a:solidFill>
                    <a:srgbClr val="7F7F7F"/>
                  </a:solidFill>
                  <a:latin typeface="Calibri" charset="0"/>
                </a:rPr>
                <a:t>)</a:t>
              </a:r>
              <a:endParaRPr lang="en-US" sz="2000" dirty="0" smtClean="0">
                <a:solidFill>
                  <a:srgbClr val="7F7F7F"/>
                </a:solidFill>
                <a:latin typeface="Calibri" charset="0"/>
              </a:endParaRPr>
            </a:p>
            <a:p>
              <a:pPr>
                <a:buFont typeface="Calibri" charset="0"/>
                <a:buAutoNum type="arabicPeriod"/>
              </a:pPr>
              <a:r>
                <a:rPr lang="el-GR" sz="2000" dirty="0" smtClean="0">
                  <a:solidFill>
                    <a:srgbClr val="7F7F7F"/>
                  </a:solidFill>
                  <a:latin typeface="Calibri" charset="0"/>
                </a:rPr>
                <a:t> </a:t>
              </a:r>
              <a:r>
                <a:rPr lang="en-US" sz="2000" dirty="0" err="1" smtClean="0">
                  <a:solidFill>
                    <a:srgbClr val="7F7F7F"/>
                  </a:solidFill>
                  <a:latin typeface="Calibri" charset="0"/>
                </a:rPr>
                <a:t>Πρόγραμμα</a:t>
              </a:r>
              <a:r>
                <a:rPr lang="en-US" sz="2000" dirty="0" smtClean="0">
                  <a:solidFill>
                    <a:srgbClr val="7F7F7F"/>
                  </a:solidFill>
                  <a:latin typeface="Calibri" charset="0"/>
                </a:rPr>
                <a:t> </a:t>
              </a:r>
              <a:r>
                <a:rPr lang="en-US" sz="2000" dirty="0" err="1">
                  <a:solidFill>
                    <a:srgbClr val="7F7F7F"/>
                  </a:solidFill>
                  <a:latin typeface="Calibri" charset="0"/>
                </a:rPr>
                <a:t>Σύγκλισης</a:t>
              </a:r>
              <a:r>
                <a:rPr lang="en-US" sz="2000" dirty="0">
                  <a:solidFill>
                    <a:srgbClr val="7F7F7F"/>
                  </a:solidFill>
                  <a:latin typeface="Calibri" charset="0"/>
                </a:rPr>
                <a:t> </a:t>
              </a:r>
              <a:r>
                <a:rPr lang="en-US" sz="2000" dirty="0" err="1">
                  <a:solidFill>
                    <a:srgbClr val="7F7F7F"/>
                  </a:solidFill>
                  <a:latin typeface="Calibri" charset="0"/>
                </a:rPr>
                <a:t>για</a:t>
              </a:r>
              <a:r>
                <a:rPr lang="en-US" sz="2000" dirty="0">
                  <a:solidFill>
                    <a:srgbClr val="7F7F7F"/>
                  </a:solidFill>
                  <a:latin typeface="Calibri" charset="0"/>
                </a:rPr>
                <a:t> </a:t>
              </a:r>
              <a:r>
                <a:rPr lang="en-US" sz="2000" dirty="0" err="1" smtClean="0">
                  <a:solidFill>
                    <a:srgbClr val="7F7F7F"/>
                  </a:solidFill>
                  <a:latin typeface="Calibri" charset="0"/>
                </a:rPr>
                <a:t>κράτη</a:t>
              </a:r>
              <a:r>
                <a:rPr lang="el-GR" sz="2000" dirty="0" smtClean="0">
                  <a:solidFill>
                    <a:srgbClr val="7F7F7F"/>
                  </a:solidFill>
                  <a:latin typeface="Calibri" charset="0"/>
                </a:rPr>
                <a:t> </a:t>
              </a:r>
              <a:r>
                <a:rPr lang="en-US" sz="2000" dirty="0" err="1" smtClean="0">
                  <a:solidFill>
                    <a:srgbClr val="7F7F7F"/>
                  </a:solidFill>
                  <a:latin typeface="Calibri" charset="0"/>
                </a:rPr>
                <a:t>μέλη</a:t>
              </a:r>
              <a:r>
                <a:rPr lang="en-US" sz="2000" dirty="0" smtClean="0">
                  <a:solidFill>
                    <a:srgbClr val="7F7F7F"/>
                  </a:solidFill>
                  <a:latin typeface="Calibri" charset="0"/>
                </a:rPr>
                <a:t> </a:t>
              </a:r>
              <a:r>
                <a:rPr lang="en-US" sz="2000" dirty="0" err="1">
                  <a:solidFill>
                    <a:srgbClr val="7F7F7F"/>
                  </a:solidFill>
                  <a:latin typeface="Calibri" charset="0"/>
                </a:rPr>
                <a:t>της</a:t>
              </a:r>
              <a:r>
                <a:rPr lang="en-US" sz="2000" dirty="0">
                  <a:solidFill>
                    <a:srgbClr val="7F7F7F"/>
                  </a:solidFill>
                  <a:latin typeface="Calibri" charset="0"/>
                </a:rPr>
                <a:t> </a:t>
              </a:r>
              <a:r>
                <a:rPr lang="en-US" sz="2000" dirty="0" err="1">
                  <a:solidFill>
                    <a:srgbClr val="7F7F7F"/>
                  </a:solidFill>
                  <a:latin typeface="Calibri" charset="0"/>
                </a:rPr>
                <a:t>ΕΕ</a:t>
              </a:r>
              <a:r>
                <a:rPr lang="en-US" sz="2000" dirty="0">
                  <a:solidFill>
                    <a:srgbClr val="7F7F7F"/>
                  </a:solidFill>
                  <a:latin typeface="Calibri" charset="0"/>
                </a:rPr>
                <a:t> (</a:t>
              </a:r>
              <a:r>
                <a:rPr lang="en-US" sz="2000" dirty="0" err="1">
                  <a:solidFill>
                    <a:srgbClr val="7F7F7F"/>
                  </a:solidFill>
                  <a:latin typeface="Calibri" charset="0"/>
                </a:rPr>
                <a:t>που</a:t>
              </a:r>
              <a:r>
                <a:rPr lang="en-US" sz="2000" dirty="0">
                  <a:solidFill>
                    <a:srgbClr val="7F7F7F"/>
                  </a:solidFill>
                  <a:latin typeface="Calibri" charset="0"/>
                </a:rPr>
                <a:t> </a:t>
              </a:r>
              <a:r>
                <a:rPr lang="en-US" sz="2000" dirty="0" err="1">
                  <a:solidFill>
                    <a:srgbClr val="7F7F7F"/>
                  </a:solidFill>
                  <a:latin typeface="Calibri" charset="0"/>
                </a:rPr>
                <a:t>δεν</a:t>
              </a:r>
              <a:r>
                <a:rPr lang="en-US" sz="2000" dirty="0">
                  <a:solidFill>
                    <a:srgbClr val="7F7F7F"/>
                  </a:solidFill>
                  <a:latin typeface="Calibri" charset="0"/>
                </a:rPr>
                <a:t> </a:t>
              </a:r>
              <a:r>
                <a:rPr lang="en-US" sz="2000" dirty="0" err="1">
                  <a:solidFill>
                    <a:srgbClr val="7F7F7F"/>
                  </a:solidFill>
                  <a:latin typeface="Calibri" charset="0"/>
                </a:rPr>
                <a:t>είναι</a:t>
              </a:r>
              <a:r>
                <a:rPr lang="en-US" sz="2000" dirty="0">
                  <a:solidFill>
                    <a:srgbClr val="7F7F7F"/>
                  </a:solidFill>
                  <a:latin typeface="Calibri" charset="0"/>
                </a:rPr>
                <a:t> </a:t>
              </a:r>
              <a:r>
                <a:rPr lang="en-US" sz="2000" dirty="0" err="1">
                  <a:solidFill>
                    <a:srgbClr val="7F7F7F"/>
                  </a:solidFill>
                  <a:latin typeface="Calibri" charset="0"/>
                </a:rPr>
                <a:t>μέλη</a:t>
              </a:r>
              <a:r>
                <a:rPr lang="en-US" sz="2000" dirty="0">
                  <a:solidFill>
                    <a:srgbClr val="7F7F7F"/>
                  </a:solidFill>
                  <a:latin typeface="Calibri" charset="0"/>
                </a:rPr>
                <a:t> </a:t>
              </a:r>
              <a:r>
                <a:rPr lang="en-US" sz="2000" dirty="0" err="1">
                  <a:solidFill>
                    <a:srgbClr val="7F7F7F"/>
                  </a:solidFill>
                  <a:latin typeface="Calibri" charset="0"/>
                </a:rPr>
                <a:t>της</a:t>
              </a:r>
              <a:r>
                <a:rPr lang="en-US" sz="2000" dirty="0">
                  <a:solidFill>
                    <a:srgbClr val="7F7F7F"/>
                  </a:solidFill>
                  <a:latin typeface="Calibri" charset="0"/>
                </a:rPr>
                <a:t> </a:t>
              </a:r>
              <a:r>
                <a:rPr lang="en-US" sz="2000" dirty="0" err="1">
                  <a:solidFill>
                    <a:srgbClr val="7F7F7F"/>
                  </a:solidFill>
                  <a:latin typeface="Calibri" charset="0"/>
                </a:rPr>
                <a:t>ευρωζώνης</a:t>
              </a:r>
              <a:r>
                <a:rPr lang="en-US" sz="2000" dirty="0">
                  <a:solidFill>
                    <a:srgbClr val="7F7F7F"/>
                  </a:solidFill>
                  <a:latin typeface="Calibri" charset="0"/>
                </a:rPr>
                <a:t>)</a:t>
              </a:r>
            </a:p>
          </p:txBody>
        </p:sp>
      </p:grpSp>
      <p:sp>
        <p:nvSpPr>
          <p:cNvPr id="15366" name="Slide Number Placeholder 11"/>
          <p:cNvSpPr>
            <a:spLocks noGrp="1"/>
          </p:cNvSpPr>
          <p:nvPr>
            <p:ph type="sldNum" sz="quarter" idx="10"/>
          </p:nvPr>
        </p:nvSpPr>
        <p:spPr bwMode="auto">
          <a:noFill/>
          <a:ln>
            <a:miter lim="800000"/>
            <a:headEnd/>
            <a:tailEnd/>
          </a:ln>
        </p:spPr>
        <p:txBody>
          <a:bodyPr/>
          <a:lstStyle/>
          <a:p>
            <a:fld id="{C4094BB4-C158-405C-8A5A-4FD45551D58C}" type="slidenum">
              <a:rPr lang="en-US"/>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ge 1-5 αντίγραφο.pd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smtClean="0">
            <a:solidFill>
              <a:srgbClr val="595959"/>
            </a:solidFill>
            <a:latin typeface="Calibri"/>
            <a:cs typeface="Calibri"/>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page 1-5 αντίγραφο.pdf</Template>
  <TotalTime>5004</TotalTime>
  <Words>5198</Words>
  <Application>Microsoft Macintosh PowerPoint</Application>
  <PresentationFormat>A4 Paper (210x297 mm)</PresentationFormat>
  <Paragraphs>698</Paragraphs>
  <Slides>60</Slides>
  <Notes>2</Notes>
  <HiddenSlides>0</HiddenSlides>
  <MMClips>0</MMClips>
  <ScaleCrop>false</ScaleCrop>
  <HeadingPairs>
    <vt:vector size="4" baseType="variant">
      <vt:variant>
        <vt:lpstr>Design Template</vt:lpstr>
      </vt:variant>
      <vt:variant>
        <vt:i4>1</vt:i4>
      </vt:variant>
      <vt:variant>
        <vt:lpstr>Slide Titles</vt:lpstr>
      </vt:variant>
      <vt:variant>
        <vt:i4>60</vt:i4>
      </vt:variant>
    </vt:vector>
  </HeadingPairs>
  <TitlesOfParts>
    <vt:vector size="61" baseType="lpstr">
      <vt:lpstr>page 1-5 αντίγραφο.pdf</vt:lpstr>
      <vt:lpstr>Slide 1</vt:lpstr>
      <vt:lpstr>ΘΕΣΜΙΚΟ ΠΛΑΙΣΙΟ</vt:lpstr>
      <vt:lpstr>ΣΥΝΘΗΚΗ ΓΙΑ ΤΗ ΛΕΙΤΟΥΡΓΙΑ ΤΗΣ ΕΥΡΩΠΑΪΚΗΣ ΕΝΩΣΗΣ</vt:lpstr>
      <vt:lpstr>ΣΥΝΘΗΚΗ ΓΙΑ ΤΗ ΛΕΙΤΟΥΡΓΙΑ  ΤΗΣ ΕΥΡΩΠΑΪΚΗΣ ΕΝΩΣΗΣ</vt:lpstr>
      <vt:lpstr>ΣΥΜΦΩΝΟ ΣΤΑΘΕΡΟΤΗΤΑΣ ΚΑΙ ΑΝΑΠΤΥΞΗΣ</vt:lpstr>
      <vt:lpstr>Slide 6</vt:lpstr>
      <vt:lpstr>ΣΥΜΦΩΝΟ ΣΤΑΘΕΡΟΤΗΤΑΣ ΚΑΙ ΑΝΑΠΤΥΞΗΣ</vt:lpstr>
      <vt:lpstr>ΣΥΜΦΩΝΟ ΣΤΑΘΕΡΟΤΗΤΑΣ ΚΑΙ ΑΝΑΠΤΥΞΗΣ</vt:lpstr>
      <vt:lpstr>ΔΗΜΟΣΙΟΝΟΜΙΚΗ ΠΑΡΑΚΟΛΟΥΘΗΣΗ</vt:lpstr>
      <vt:lpstr>ΔΙΑΔΙΚΑΣΙΑ ΥΠΕΡΒΟΛΙΚΟΥ ΕΛΛΕΙΜΜΑΤΟΣ</vt:lpstr>
      <vt:lpstr>ΕΠΙΣΚΟΠΗΣΗ ΧΩΡΩΝ ΣΕ ΔΥΕ</vt:lpstr>
      <vt:lpstr>ΘΕΣΜΙΚΟ ΠΛΑΙΣΙΟ ΓΙΑ ΤΙΣ ΣΤΑΤΙΣΤΙΚΕΣ ΤΗΣ ΔΥΕ</vt:lpstr>
      <vt:lpstr>ΘΕΣΜΙΚΟ ΠΛΑΙΣΙΟ ΓΙΑ ΤΙΣ  ΣΤΑΤΙΣΤΙΚΕΣ ΤΗΣ ΔΥΕ </vt:lpstr>
      <vt:lpstr>ΘΕΣΜΙΚΟ ΠΛΑΙΣΙΟ ΓΙΑ ΤΙΣ ΣΤΑΤΙΣΤΙΚΕΣ ΤΗΣ ΔΥΕ</vt:lpstr>
      <vt:lpstr>ΘΕΣΜΙΚΟ ΠΛΑΙΣΙΟ ΓΙΑ ΤΙΣ ΣΤΑΤΙΣΤΙΚΕΣ ΤΗΣ ΔΥΕ - ΟΡΙΣΜΟΙ</vt:lpstr>
      <vt:lpstr>ΜΕΘΟΔΟΛΟΓΙΑ - ΒΑΣΙΚΟ ΘΕΣΜΙΚΟ ΠΛΑΙΣΙΟ</vt:lpstr>
      <vt:lpstr>ΚΟΙΝΟΠΟΙΗΣΗ ΔΕΔΟΜΕΝΩΝ</vt:lpstr>
      <vt:lpstr>ΚΟΙΝΟΠΟΙΗΣΕΙΣ ΔΗΜΟΣΙΟΝΟΜΙΚΩΝ ΣΤΟΙΧΕΙΩΝ ΣΤΗ EUROSTAT</vt:lpstr>
      <vt:lpstr>ΟΙ ΚΟΙΝΟΠΟΙΗΣΕΙΣ ΠΕΡΙΛΑΜΒAΝΟΥΝ</vt:lpstr>
      <vt:lpstr>ΘΕΣΜΙΚΟΙ ΤΟΜΕΙΣ</vt:lpstr>
      <vt:lpstr>ΘΕΣΜΙΚΟΙ ΤΟΜΕΙΣ</vt:lpstr>
      <vt:lpstr>ΘΕΣΜΙΚΟΙ ΤΟΜΕΙΣ</vt:lpstr>
      <vt:lpstr>ΘΕΣΜΙΚΟΙ ΤΟΜΕΙΣ</vt:lpstr>
      <vt:lpstr>ΘΕΣΜΙΚΟΙ ΤΟΜΕΙΣ</vt:lpstr>
      <vt:lpstr>ΤΑΞΙΝΟΜΗΣΗ ΜΟΝΑΔΩΝ σε τομείς</vt:lpstr>
      <vt:lpstr>ΓΕΝΙΚΗ ΚΥΒΕΡΝΗΣΗ</vt:lpstr>
      <vt:lpstr>ΕΝΤΑΞΗ ΦΟΡΕΑ ΣΤΗ ΓΕΝΙΚΗ ΚΥΒΕΡΝΗΣΗ</vt:lpstr>
      <vt:lpstr>Slide 28</vt:lpstr>
      <vt:lpstr>Slide 29</vt:lpstr>
      <vt:lpstr>Slide 30</vt:lpstr>
      <vt:lpstr>Slide 31</vt:lpstr>
      <vt:lpstr>Slide 32</vt:lpstr>
      <vt:lpstr>A. ΚΕΝΤΡΙΚΗ ΚΥΒΕΡΝΗΣΗ (S.1311)</vt:lpstr>
      <vt:lpstr>B. ΤΟΠΙΚΗ ΑΥΤΟΔΙΟΙΚΗΣΗ (S.1313)</vt:lpstr>
      <vt:lpstr>Γ. ΟΡΓΑΝΙΣΜΟΙ ΚΟΙΝΩΝΙΚΗΣ ΑΣΦΑΛΙΣΗΣ(S.1314)</vt:lpstr>
      <vt:lpstr>ΕΠΕΞΕΡΓΑΣΙΑ ΚΑΙ ΕΛΕΓΧΟΣ ΔΕΔΟΜΕΝΩΝ</vt:lpstr>
      <vt:lpstr>ΜΝΗΜΟΝΙΑ ΣΥΝΕΡΓΑΣΙΑΣ</vt:lpstr>
      <vt:lpstr>ΔΗΜΟΣΙΟΝΟΜΙΚΕΣ ΠΡΟΣΑΡΜΟΓΕΣ</vt:lpstr>
      <vt:lpstr>ΔΗΜΟΣΙΟΝΟΜΙΚΕΣ ΠΡΟΣΑΡΜΟΓΕΣ</vt:lpstr>
      <vt:lpstr>ΕΛΛΕΙΜMΑ/ΠΛΕΟΝΑΣΜΑ</vt:lpstr>
      <vt:lpstr>ΙΣΟΖΥΓΙΟ ΓΕΝΙΚΗΣ ΚΥΒΕΡΝΗΣΗΣ 2006 - 2015</vt:lpstr>
      <vt:lpstr>ΧΡΕΟΣ</vt:lpstr>
      <vt:lpstr>ΧΡΕΟΣ</vt:lpstr>
      <vt:lpstr>ΑΕΠ (Ακαθάριστο Εγχώριο Προϊόν)</vt:lpstr>
      <vt:lpstr>ΑΕΠ</vt:lpstr>
      <vt:lpstr>Ο ΡΟΛΟΣ ΤΗΣ EUROSTAT</vt:lpstr>
      <vt:lpstr>Ο ΡΟΛΟΣ ΤΗΣ EUROSTAT</vt:lpstr>
      <vt:lpstr>Ο ΡΟΛΟΣ ΤΗΣ EUROSTAT – ΔΥΕ</vt:lpstr>
      <vt:lpstr>Ο ΡΟΛΟΣ ΤΗΣ EUROSTAT</vt:lpstr>
      <vt:lpstr>Ο ΡΟΛΟΣ ΤΗΣ EUROSTAT</vt:lpstr>
      <vt:lpstr>Ο ΡΟΛΟΣ ΤΗΣ EUROSTAT</vt:lpstr>
      <vt:lpstr>«ΑΣΤΕΡΙΣΚΟΙ» (RESERVATIONS)</vt:lpstr>
      <vt:lpstr>«ΑΣΤΕΡΙΣΚΟΙ»</vt:lpstr>
      <vt:lpstr>ΕΛΣΤΑΤ - EUROSTAT</vt:lpstr>
      <vt:lpstr>ΑΝΑΘΕΩΡΗΣΗ ΣΤΟΙΧΕΙΩΝ</vt:lpstr>
      <vt:lpstr>ΑΝΑΘΕΩΡΗΣΗ ΣΤΟΙΧΕΙΩΝ - ΕΛΛΑΔΑ</vt:lpstr>
      <vt:lpstr>ΑΝΑΘΕΩΡΗΣΗ ΣΤΟΙΧΕΙΩΝ</vt:lpstr>
      <vt:lpstr>ΑΝΑΘΕΩΡΗΣΗ ΣΤΟΙΧΕΙΩΝ</vt:lpstr>
      <vt:lpstr>Slide 59</vt:lpstr>
      <vt:lpstr>Slide 60</vt:lpstr>
    </vt:vector>
  </TitlesOfParts>
  <Company>ESYE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macuser</dc:creator>
  <cp:lastModifiedBy>macuser</cp:lastModifiedBy>
  <cp:revision>339</cp:revision>
  <cp:lastPrinted>2017-04-19T19:23:47Z</cp:lastPrinted>
  <dcterms:created xsi:type="dcterms:W3CDTF">2017-04-21T07:15:46Z</dcterms:created>
  <dcterms:modified xsi:type="dcterms:W3CDTF">2017-04-21T07:16:04Z</dcterms:modified>
</cp:coreProperties>
</file>