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618" r:id="rId2"/>
    <p:sldId id="630" r:id="rId3"/>
    <p:sldId id="718" r:id="rId4"/>
    <p:sldId id="724" r:id="rId5"/>
    <p:sldId id="726" r:id="rId6"/>
    <p:sldId id="660" r:id="rId7"/>
    <p:sldId id="727" r:id="rId8"/>
    <p:sldId id="728" r:id="rId9"/>
    <p:sldId id="729" r:id="rId10"/>
    <p:sldId id="730" r:id="rId11"/>
    <p:sldId id="739" r:id="rId12"/>
    <p:sldId id="742" r:id="rId13"/>
    <p:sldId id="731" r:id="rId14"/>
    <p:sldId id="694" r:id="rId15"/>
    <p:sldId id="695" r:id="rId16"/>
    <p:sldId id="734" r:id="rId17"/>
    <p:sldId id="733" r:id="rId18"/>
    <p:sldId id="719" r:id="rId19"/>
    <p:sldId id="693" r:id="rId20"/>
    <p:sldId id="703" r:id="rId21"/>
    <p:sldId id="696" r:id="rId22"/>
    <p:sldId id="697" r:id="rId23"/>
    <p:sldId id="702" r:id="rId24"/>
    <p:sldId id="700" r:id="rId25"/>
    <p:sldId id="740" r:id="rId26"/>
    <p:sldId id="721" r:id="rId27"/>
    <p:sldId id="681" r:id="rId28"/>
    <p:sldId id="683" r:id="rId29"/>
    <p:sldId id="737" r:id="rId30"/>
    <p:sldId id="738" r:id="rId31"/>
    <p:sldId id="708" r:id="rId32"/>
    <p:sldId id="709" r:id="rId33"/>
    <p:sldId id="744" r:id="rId34"/>
  </p:sldIdLst>
  <p:sldSz cx="12192000" cy="6858000"/>
  <p:notesSz cx="9774238" cy="672465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E4D6C26-495B-D349-895E-6080445139B9}">
          <p14:sldIdLst>
            <p14:sldId id="618"/>
            <p14:sldId id="630"/>
            <p14:sldId id="718"/>
            <p14:sldId id="724"/>
            <p14:sldId id="726"/>
            <p14:sldId id="660"/>
            <p14:sldId id="727"/>
            <p14:sldId id="728"/>
            <p14:sldId id="729"/>
            <p14:sldId id="730"/>
            <p14:sldId id="739"/>
            <p14:sldId id="742"/>
            <p14:sldId id="731"/>
            <p14:sldId id="694"/>
            <p14:sldId id="695"/>
            <p14:sldId id="734"/>
            <p14:sldId id="733"/>
            <p14:sldId id="719"/>
            <p14:sldId id="693"/>
            <p14:sldId id="703"/>
            <p14:sldId id="696"/>
            <p14:sldId id="697"/>
            <p14:sldId id="702"/>
            <p14:sldId id="700"/>
            <p14:sldId id="740"/>
            <p14:sldId id="721"/>
            <p14:sldId id="681"/>
            <p14:sldId id="683"/>
            <p14:sldId id="737"/>
            <p14:sldId id="738"/>
            <p14:sldId id="708"/>
            <p14:sldId id="709"/>
            <p14:sldId id="744"/>
          </p14:sldIdLst>
        </p14:section>
        <p14:section name="Untitled Section" id="{2B2733C4-F96C-ED4C-B1E2-36C0D14A42B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7F7F7"/>
    <a:srgbClr val="D60057"/>
    <a:srgbClr val="FF257D"/>
    <a:srgbClr val="FF0066"/>
    <a:srgbClr val="FFFFFF"/>
    <a:srgbClr val="FF3399"/>
    <a:srgbClr val="FF6699"/>
    <a:srgbClr val="FF00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41" autoAdjust="0"/>
    <p:restoredTop sz="95238" autoAdjust="0"/>
  </p:normalViewPr>
  <p:slideViewPr>
    <p:cSldViewPr snapToGrid="0">
      <p:cViewPr varScale="1">
        <p:scale>
          <a:sx n="108" d="100"/>
          <a:sy n="108" d="100"/>
        </p:scale>
        <p:origin x="55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9A945D-2031-4307-8AB1-BB5F1C1D0C55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905B2EEE-7C0E-4BF8-A89A-D0FA1027B40F}">
      <dgm:prSet phldrT="[Κείμενο]" custT="1"/>
      <dgm:spPr>
        <a:solidFill>
          <a:schemeClr val="accent3"/>
        </a:solidFill>
      </dgm:spPr>
      <dgm:t>
        <a:bodyPr/>
        <a:lstStyle/>
        <a:p>
          <a:r>
            <a:rPr lang="el-GR" sz="2300" dirty="0">
              <a:solidFill>
                <a:schemeClr val="tx1">
                  <a:lumMod val="50000"/>
                </a:schemeClr>
              </a:solidFill>
            </a:rPr>
            <a:t>Εφημερίδα της Κυβερνήσεως</a:t>
          </a:r>
        </a:p>
      </dgm:t>
    </dgm:pt>
    <dgm:pt modelId="{520C8DE1-6D93-4D22-BD0C-5DAA24C9B68E}" type="parTrans" cxnId="{31E2786F-8D37-4F8F-8851-310825A65AA3}">
      <dgm:prSet/>
      <dgm:spPr/>
      <dgm:t>
        <a:bodyPr/>
        <a:lstStyle/>
        <a:p>
          <a:endParaRPr lang="el-GR" sz="2400">
            <a:solidFill>
              <a:schemeClr val="tx1">
                <a:lumMod val="50000"/>
              </a:schemeClr>
            </a:solidFill>
          </a:endParaRPr>
        </a:p>
      </dgm:t>
    </dgm:pt>
    <dgm:pt modelId="{D0FC69DA-6CFC-4301-90E5-ED359542C2CD}" type="sibTrans" cxnId="{31E2786F-8D37-4F8F-8851-310825A65AA3}">
      <dgm:prSet custT="1"/>
      <dgm:spPr/>
      <dgm:t>
        <a:bodyPr/>
        <a:lstStyle/>
        <a:p>
          <a:endParaRPr lang="el-GR" sz="2400">
            <a:solidFill>
              <a:schemeClr val="tx1">
                <a:lumMod val="50000"/>
              </a:schemeClr>
            </a:solidFill>
          </a:endParaRPr>
        </a:p>
      </dgm:t>
    </dgm:pt>
    <dgm:pt modelId="{955B340A-78FC-47AC-A63C-759F875C7970}">
      <dgm:prSet phldrT="[Κείμενο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l-GR" sz="2300" dirty="0">
              <a:solidFill>
                <a:schemeClr val="tx1">
                  <a:lumMod val="50000"/>
                </a:schemeClr>
              </a:solidFill>
            </a:rPr>
            <a:t>Ειδικά Δημοσιεύματα</a:t>
          </a:r>
        </a:p>
      </dgm:t>
    </dgm:pt>
    <dgm:pt modelId="{BDCD5D24-C7E0-44A7-81C8-22D8DA040DC5}" type="parTrans" cxnId="{8D8C14D0-3731-46BC-A0DF-1D51D5330939}">
      <dgm:prSet/>
      <dgm:spPr/>
      <dgm:t>
        <a:bodyPr/>
        <a:lstStyle/>
        <a:p>
          <a:endParaRPr lang="el-GR" sz="2400">
            <a:solidFill>
              <a:schemeClr val="tx1">
                <a:lumMod val="50000"/>
              </a:schemeClr>
            </a:solidFill>
          </a:endParaRPr>
        </a:p>
      </dgm:t>
    </dgm:pt>
    <dgm:pt modelId="{5CDF68E8-0745-4FBD-A943-B0E803839D1B}" type="sibTrans" cxnId="{8D8C14D0-3731-46BC-A0DF-1D51D5330939}">
      <dgm:prSet custT="1"/>
      <dgm:spPr/>
      <dgm:t>
        <a:bodyPr/>
        <a:lstStyle/>
        <a:p>
          <a:endParaRPr lang="el-GR" sz="2400">
            <a:solidFill>
              <a:schemeClr val="tx1">
                <a:lumMod val="50000"/>
              </a:schemeClr>
            </a:solidFill>
          </a:endParaRPr>
        </a:p>
      </dgm:t>
    </dgm:pt>
    <dgm:pt modelId="{40A5AFE2-DE7D-4B69-AB71-59CD5769F140}">
      <dgm:prSet phldrT="[Κείμενο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l-GR" sz="2300" dirty="0">
              <a:solidFill>
                <a:schemeClr val="tx1">
                  <a:lumMod val="50000"/>
                </a:schemeClr>
              </a:solidFill>
            </a:rPr>
            <a:t>Πίνακες</a:t>
          </a:r>
        </a:p>
      </dgm:t>
    </dgm:pt>
    <dgm:pt modelId="{B72B4300-10BA-464C-AD79-80F24A2B8289}" type="parTrans" cxnId="{8553FA0B-D173-4E25-8212-D6D2CA214912}">
      <dgm:prSet/>
      <dgm:spPr/>
      <dgm:t>
        <a:bodyPr/>
        <a:lstStyle/>
        <a:p>
          <a:endParaRPr lang="el-GR" sz="2400">
            <a:solidFill>
              <a:schemeClr val="tx1">
                <a:lumMod val="50000"/>
              </a:schemeClr>
            </a:solidFill>
          </a:endParaRPr>
        </a:p>
      </dgm:t>
    </dgm:pt>
    <dgm:pt modelId="{0798D636-34DF-4C06-AE7F-6CE7CB1F5092}" type="sibTrans" cxnId="{8553FA0B-D173-4E25-8212-D6D2CA214912}">
      <dgm:prSet custT="1"/>
      <dgm:spPr/>
      <dgm:t>
        <a:bodyPr/>
        <a:lstStyle/>
        <a:p>
          <a:endParaRPr lang="el-GR" sz="2400">
            <a:solidFill>
              <a:schemeClr val="tx1">
                <a:lumMod val="50000"/>
              </a:schemeClr>
            </a:solidFill>
          </a:endParaRPr>
        </a:p>
      </dgm:t>
    </dgm:pt>
    <dgm:pt modelId="{8EF60A98-8696-44A2-97A3-E360FDBC11A5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l-GR" sz="2300" dirty="0">
              <a:solidFill>
                <a:schemeClr val="tx1">
                  <a:lumMod val="50000"/>
                </a:schemeClr>
              </a:solidFill>
            </a:rPr>
            <a:t>Η Απογραφή Πληθυσμού-Κατοικιών με εικόνες</a:t>
          </a:r>
        </a:p>
      </dgm:t>
    </dgm:pt>
    <dgm:pt modelId="{A0624DE0-00D6-4376-A7F9-07C05CBDC2AF}" type="parTrans" cxnId="{BB3A6BF0-4D84-490D-907A-8229CE8371D6}">
      <dgm:prSet/>
      <dgm:spPr/>
      <dgm:t>
        <a:bodyPr/>
        <a:lstStyle/>
        <a:p>
          <a:endParaRPr lang="el-GR" sz="2400">
            <a:solidFill>
              <a:schemeClr val="tx1">
                <a:lumMod val="50000"/>
              </a:schemeClr>
            </a:solidFill>
          </a:endParaRPr>
        </a:p>
      </dgm:t>
    </dgm:pt>
    <dgm:pt modelId="{02288E70-D854-4413-A8F1-2FE0F1B5AAFB}" type="sibTrans" cxnId="{BB3A6BF0-4D84-490D-907A-8229CE8371D6}">
      <dgm:prSet/>
      <dgm:spPr/>
      <dgm:t>
        <a:bodyPr/>
        <a:lstStyle/>
        <a:p>
          <a:endParaRPr lang="el-GR" sz="2400">
            <a:solidFill>
              <a:schemeClr val="tx1">
                <a:lumMod val="50000"/>
              </a:schemeClr>
            </a:solidFill>
          </a:endParaRPr>
        </a:p>
      </dgm:t>
    </dgm:pt>
    <dgm:pt modelId="{06259255-B118-4055-99F6-2EA95ADD854E}" type="pres">
      <dgm:prSet presAssocID="{519A945D-2031-4307-8AB1-BB5F1C1D0C55}" presName="outerComposite" presStyleCnt="0">
        <dgm:presLayoutVars>
          <dgm:chMax val="5"/>
          <dgm:dir/>
          <dgm:resizeHandles val="exact"/>
        </dgm:presLayoutVars>
      </dgm:prSet>
      <dgm:spPr/>
    </dgm:pt>
    <dgm:pt modelId="{EB2997F4-C583-48A7-B393-A21DAC2CA882}" type="pres">
      <dgm:prSet presAssocID="{519A945D-2031-4307-8AB1-BB5F1C1D0C55}" presName="dummyMaxCanvas" presStyleCnt="0">
        <dgm:presLayoutVars/>
      </dgm:prSet>
      <dgm:spPr/>
    </dgm:pt>
    <dgm:pt modelId="{94811D9B-3289-46ED-80AB-7D1CCC5AA130}" type="pres">
      <dgm:prSet presAssocID="{519A945D-2031-4307-8AB1-BB5F1C1D0C55}" presName="FourNodes_1" presStyleLbl="node1" presStyleIdx="0" presStyleCnt="4">
        <dgm:presLayoutVars>
          <dgm:bulletEnabled val="1"/>
        </dgm:presLayoutVars>
      </dgm:prSet>
      <dgm:spPr/>
    </dgm:pt>
    <dgm:pt modelId="{F0B9A12F-AC3E-4D21-8E96-845B34397675}" type="pres">
      <dgm:prSet presAssocID="{519A945D-2031-4307-8AB1-BB5F1C1D0C55}" presName="FourNodes_2" presStyleLbl="node1" presStyleIdx="1" presStyleCnt="4">
        <dgm:presLayoutVars>
          <dgm:bulletEnabled val="1"/>
        </dgm:presLayoutVars>
      </dgm:prSet>
      <dgm:spPr/>
    </dgm:pt>
    <dgm:pt modelId="{38BEB13E-43E4-424E-912C-7CF0B1EE357E}" type="pres">
      <dgm:prSet presAssocID="{519A945D-2031-4307-8AB1-BB5F1C1D0C55}" presName="FourNodes_3" presStyleLbl="node1" presStyleIdx="2" presStyleCnt="4">
        <dgm:presLayoutVars>
          <dgm:bulletEnabled val="1"/>
        </dgm:presLayoutVars>
      </dgm:prSet>
      <dgm:spPr/>
    </dgm:pt>
    <dgm:pt modelId="{BBE8EFFC-9950-474C-B8EF-7DAB8B600971}" type="pres">
      <dgm:prSet presAssocID="{519A945D-2031-4307-8AB1-BB5F1C1D0C55}" presName="FourNodes_4" presStyleLbl="node1" presStyleIdx="3" presStyleCnt="4">
        <dgm:presLayoutVars>
          <dgm:bulletEnabled val="1"/>
        </dgm:presLayoutVars>
      </dgm:prSet>
      <dgm:spPr/>
    </dgm:pt>
    <dgm:pt modelId="{D8B9EA36-AD7C-4CB0-BBBB-964781979EC0}" type="pres">
      <dgm:prSet presAssocID="{519A945D-2031-4307-8AB1-BB5F1C1D0C55}" presName="FourConn_1-2" presStyleLbl="fgAccFollowNode1" presStyleIdx="0" presStyleCnt="3">
        <dgm:presLayoutVars>
          <dgm:bulletEnabled val="1"/>
        </dgm:presLayoutVars>
      </dgm:prSet>
      <dgm:spPr/>
    </dgm:pt>
    <dgm:pt modelId="{F858C734-93DC-4F05-B1B5-95F40956C6C1}" type="pres">
      <dgm:prSet presAssocID="{519A945D-2031-4307-8AB1-BB5F1C1D0C55}" presName="FourConn_2-3" presStyleLbl="fgAccFollowNode1" presStyleIdx="1" presStyleCnt="3">
        <dgm:presLayoutVars>
          <dgm:bulletEnabled val="1"/>
        </dgm:presLayoutVars>
      </dgm:prSet>
      <dgm:spPr/>
    </dgm:pt>
    <dgm:pt modelId="{93B7D790-9812-43E0-BE54-46490C4D066C}" type="pres">
      <dgm:prSet presAssocID="{519A945D-2031-4307-8AB1-BB5F1C1D0C55}" presName="FourConn_3-4" presStyleLbl="fgAccFollowNode1" presStyleIdx="2" presStyleCnt="3">
        <dgm:presLayoutVars>
          <dgm:bulletEnabled val="1"/>
        </dgm:presLayoutVars>
      </dgm:prSet>
      <dgm:spPr/>
    </dgm:pt>
    <dgm:pt modelId="{8CA01970-E71D-40E8-B105-2D0290C31BE7}" type="pres">
      <dgm:prSet presAssocID="{519A945D-2031-4307-8AB1-BB5F1C1D0C55}" presName="FourNodes_1_text" presStyleLbl="node1" presStyleIdx="3" presStyleCnt="4">
        <dgm:presLayoutVars>
          <dgm:bulletEnabled val="1"/>
        </dgm:presLayoutVars>
      </dgm:prSet>
      <dgm:spPr/>
    </dgm:pt>
    <dgm:pt modelId="{08C845E0-C02A-4C3D-A077-259BACE8A5A4}" type="pres">
      <dgm:prSet presAssocID="{519A945D-2031-4307-8AB1-BB5F1C1D0C55}" presName="FourNodes_2_text" presStyleLbl="node1" presStyleIdx="3" presStyleCnt="4">
        <dgm:presLayoutVars>
          <dgm:bulletEnabled val="1"/>
        </dgm:presLayoutVars>
      </dgm:prSet>
      <dgm:spPr/>
    </dgm:pt>
    <dgm:pt modelId="{F51079C8-0ED2-49A1-ACBE-6750C54644A3}" type="pres">
      <dgm:prSet presAssocID="{519A945D-2031-4307-8AB1-BB5F1C1D0C55}" presName="FourNodes_3_text" presStyleLbl="node1" presStyleIdx="3" presStyleCnt="4">
        <dgm:presLayoutVars>
          <dgm:bulletEnabled val="1"/>
        </dgm:presLayoutVars>
      </dgm:prSet>
      <dgm:spPr/>
    </dgm:pt>
    <dgm:pt modelId="{C6C99AF6-B10C-4CAC-8F10-F296130315DA}" type="pres">
      <dgm:prSet presAssocID="{519A945D-2031-4307-8AB1-BB5F1C1D0C55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8553FA0B-D173-4E25-8212-D6D2CA214912}" srcId="{519A945D-2031-4307-8AB1-BB5F1C1D0C55}" destId="{40A5AFE2-DE7D-4B69-AB71-59CD5769F140}" srcOrd="2" destOrd="0" parTransId="{B72B4300-10BA-464C-AD79-80F24A2B8289}" sibTransId="{0798D636-34DF-4C06-AE7F-6CE7CB1F5092}"/>
    <dgm:cxn modelId="{26D0BE26-68DA-493D-8568-7E9039380B59}" type="presOf" srcId="{40A5AFE2-DE7D-4B69-AB71-59CD5769F140}" destId="{38BEB13E-43E4-424E-912C-7CF0B1EE357E}" srcOrd="0" destOrd="0" presId="urn:microsoft.com/office/officeart/2005/8/layout/vProcess5"/>
    <dgm:cxn modelId="{935EC636-1384-4E47-AA3F-DF5713EE8E4A}" type="presOf" srcId="{D0FC69DA-6CFC-4301-90E5-ED359542C2CD}" destId="{D8B9EA36-AD7C-4CB0-BBBB-964781979EC0}" srcOrd="0" destOrd="0" presId="urn:microsoft.com/office/officeart/2005/8/layout/vProcess5"/>
    <dgm:cxn modelId="{CC736C48-D6E9-44F1-9EEC-23C02DD18165}" type="presOf" srcId="{8EF60A98-8696-44A2-97A3-E360FDBC11A5}" destId="{BBE8EFFC-9950-474C-B8EF-7DAB8B600971}" srcOrd="0" destOrd="0" presId="urn:microsoft.com/office/officeart/2005/8/layout/vProcess5"/>
    <dgm:cxn modelId="{C7294C4E-0109-4CAD-B42E-4148F1F4C6C3}" type="presOf" srcId="{905B2EEE-7C0E-4BF8-A89A-D0FA1027B40F}" destId="{8CA01970-E71D-40E8-B105-2D0290C31BE7}" srcOrd="1" destOrd="0" presId="urn:microsoft.com/office/officeart/2005/8/layout/vProcess5"/>
    <dgm:cxn modelId="{31E2786F-8D37-4F8F-8851-310825A65AA3}" srcId="{519A945D-2031-4307-8AB1-BB5F1C1D0C55}" destId="{905B2EEE-7C0E-4BF8-A89A-D0FA1027B40F}" srcOrd="0" destOrd="0" parTransId="{520C8DE1-6D93-4D22-BD0C-5DAA24C9B68E}" sibTransId="{D0FC69DA-6CFC-4301-90E5-ED359542C2CD}"/>
    <dgm:cxn modelId="{E975E370-1034-422A-82AC-493D0C565A01}" type="presOf" srcId="{5CDF68E8-0745-4FBD-A943-B0E803839D1B}" destId="{F858C734-93DC-4F05-B1B5-95F40956C6C1}" srcOrd="0" destOrd="0" presId="urn:microsoft.com/office/officeart/2005/8/layout/vProcess5"/>
    <dgm:cxn modelId="{36D8E78D-C0FA-4C10-8437-8CDA2FFE498B}" type="presOf" srcId="{955B340A-78FC-47AC-A63C-759F875C7970}" destId="{08C845E0-C02A-4C3D-A077-259BACE8A5A4}" srcOrd="1" destOrd="0" presId="urn:microsoft.com/office/officeart/2005/8/layout/vProcess5"/>
    <dgm:cxn modelId="{5423BBB5-1DA1-4A7D-80D3-8A0CDD954119}" type="presOf" srcId="{40A5AFE2-DE7D-4B69-AB71-59CD5769F140}" destId="{F51079C8-0ED2-49A1-ACBE-6750C54644A3}" srcOrd="1" destOrd="0" presId="urn:microsoft.com/office/officeart/2005/8/layout/vProcess5"/>
    <dgm:cxn modelId="{8D8C14D0-3731-46BC-A0DF-1D51D5330939}" srcId="{519A945D-2031-4307-8AB1-BB5F1C1D0C55}" destId="{955B340A-78FC-47AC-A63C-759F875C7970}" srcOrd="1" destOrd="0" parTransId="{BDCD5D24-C7E0-44A7-81C8-22D8DA040DC5}" sibTransId="{5CDF68E8-0745-4FBD-A943-B0E803839D1B}"/>
    <dgm:cxn modelId="{9ADA8FD1-AA20-4C36-B80E-11E712B6373D}" type="presOf" srcId="{955B340A-78FC-47AC-A63C-759F875C7970}" destId="{F0B9A12F-AC3E-4D21-8E96-845B34397675}" srcOrd="0" destOrd="0" presId="urn:microsoft.com/office/officeart/2005/8/layout/vProcess5"/>
    <dgm:cxn modelId="{070168D8-B98B-419E-9865-C4945C6FF210}" type="presOf" srcId="{0798D636-34DF-4C06-AE7F-6CE7CB1F5092}" destId="{93B7D790-9812-43E0-BE54-46490C4D066C}" srcOrd="0" destOrd="0" presId="urn:microsoft.com/office/officeart/2005/8/layout/vProcess5"/>
    <dgm:cxn modelId="{BB3A6BF0-4D84-490D-907A-8229CE8371D6}" srcId="{519A945D-2031-4307-8AB1-BB5F1C1D0C55}" destId="{8EF60A98-8696-44A2-97A3-E360FDBC11A5}" srcOrd="3" destOrd="0" parTransId="{A0624DE0-00D6-4376-A7F9-07C05CBDC2AF}" sibTransId="{02288E70-D854-4413-A8F1-2FE0F1B5AAFB}"/>
    <dgm:cxn modelId="{D0D72FF7-AEBE-4DDC-A253-825443229815}" type="presOf" srcId="{519A945D-2031-4307-8AB1-BB5F1C1D0C55}" destId="{06259255-B118-4055-99F6-2EA95ADD854E}" srcOrd="0" destOrd="0" presId="urn:microsoft.com/office/officeart/2005/8/layout/vProcess5"/>
    <dgm:cxn modelId="{C51296FC-23D0-49A1-ADB8-457C21949562}" type="presOf" srcId="{8EF60A98-8696-44A2-97A3-E360FDBC11A5}" destId="{C6C99AF6-B10C-4CAC-8F10-F296130315DA}" srcOrd="1" destOrd="0" presId="urn:microsoft.com/office/officeart/2005/8/layout/vProcess5"/>
    <dgm:cxn modelId="{217FAEFF-D8C3-4ADD-A1EC-A9F23E262D47}" type="presOf" srcId="{905B2EEE-7C0E-4BF8-A89A-D0FA1027B40F}" destId="{94811D9B-3289-46ED-80AB-7D1CCC5AA130}" srcOrd="0" destOrd="0" presId="urn:microsoft.com/office/officeart/2005/8/layout/vProcess5"/>
    <dgm:cxn modelId="{C7BDEA34-157F-45A4-AC13-684D8C1D222D}" type="presParOf" srcId="{06259255-B118-4055-99F6-2EA95ADD854E}" destId="{EB2997F4-C583-48A7-B393-A21DAC2CA882}" srcOrd="0" destOrd="0" presId="urn:microsoft.com/office/officeart/2005/8/layout/vProcess5"/>
    <dgm:cxn modelId="{5D0C76DF-AC2F-43D0-9E76-B5FAED7B3C1E}" type="presParOf" srcId="{06259255-B118-4055-99F6-2EA95ADD854E}" destId="{94811D9B-3289-46ED-80AB-7D1CCC5AA130}" srcOrd="1" destOrd="0" presId="urn:microsoft.com/office/officeart/2005/8/layout/vProcess5"/>
    <dgm:cxn modelId="{72040CE9-68F8-43E5-A9AA-BF9D469E0856}" type="presParOf" srcId="{06259255-B118-4055-99F6-2EA95ADD854E}" destId="{F0B9A12F-AC3E-4D21-8E96-845B34397675}" srcOrd="2" destOrd="0" presId="urn:microsoft.com/office/officeart/2005/8/layout/vProcess5"/>
    <dgm:cxn modelId="{389FDF4A-131F-4D2E-94F4-2F1CC33EABCD}" type="presParOf" srcId="{06259255-B118-4055-99F6-2EA95ADD854E}" destId="{38BEB13E-43E4-424E-912C-7CF0B1EE357E}" srcOrd="3" destOrd="0" presId="urn:microsoft.com/office/officeart/2005/8/layout/vProcess5"/>
    <dgm:cxn modelId="{957228E7-1E1F-4DF2-91E5-EE06DA000EB7}" type="presParOf" srcId="{06259255-B118-4055-99F6-2EA95ADD854E}" destId="{BBE8EFFC-9950-474C-B8EF-7DAB8B600971}" srcOrd="4" destOrd="0" presId="urn:microsoft.com/office/officeart/2005/8/layout/vProcess5"/>
    <dgm:cxn modelId="{DADE1FB0-CAAC-49C1-A5FA-315E8A377074}" type="presParOf" srcId="{06259255-B118-4055-99F6-2EA95ADD854E}" destId="{D8B9EA36-AD7C-4CB0-BBBB-964781979EC0}" srcOrd="5" destOrd="0" presId="urn:microsoft.com/office/officeart/2005/8/layout/vProcess5"/>
    <dgm:cxn modelId="{B84EB26D-7B4E-45E1-967B-8E64B33852D5}" type="presParOf" srcId="{06259255-B118-4055-99F6-2EA95ADD854E}" destId="{F858C734-93DC-4F05-B1B5-95F40956C6C1}" srcOrd="6" destOrd="0" presId="urn:microsoft.com/office/officeart/2005/8/layout/vProcess5"/>
    <dgm:cxn modelId="{3ACDB8D3-186E-4918-B168-BBBD8DB7F084}" type="presParOf" srcId="{06259255-B118-4055-99F6-2EA95ADD854E}" destId="{93B7D790-9812-43E0-BE54-46490C4D066C}" srcOrd="7" destOrd="0" presId="urn:microsoft.com/office/officeart/2005/8/layout/vProcess5"/>
    <dgm:cxn modelId="{62B50EF7-F968-4B25-AF02-59045A09D087}" type="presParOf" srcId="{06259255-B118-4055-99F6-2EA95ADD854E}" destId="{8CA01970-E71D-40E8-B105-2D0290C31BE7}" srcOrd="8" destOrd="0" presId="urn:microsoft.com/office/officeart/2005/8/layout/vProcess5"/>
    <dgm:cxn modelId="{37863E10-EC8A-48AD-B55B-946BCC9B968C}" type="presParOf" srcId="{06259255-B118-4055-99F6-2EA95ADD854E}" destId="{08C845E0-C02A-4C3D-A077-259BACE8A5A4}" srcOrd="9" destOrd="0" presId="urn:microsoft.com/office/officeart/2005/8/layout/vProcess5"/>
    <dgm:cxn modelId="{32588C09-0A52-4A08-8683-0C094D22CAFB}" type="presParOf" srcId="{06259255-B118-4055-99F6-2EA95ADD854E}" destId="{F51079C8-0ED2-49A1-ACBE-6750C54644A3}" srcOrd="10" destOrd="0" presId="urn:microsoft.com/office/officeart/2005/8/layout/vProcess5"/>
    <dgm:cxn modelId="{4082D363-7C31-4EC6-9668-5CF90A57EDA1}" type="presParOf" srcId="{06259255-B118-4055-99F6-2EA95ADD854E}" destId="{C6C99AF6-B10C-4CAC-8F10-F296130315DA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11D9B-3289-46ED-80AB-7D1CCC5AA130}">
      <dsp:nvSpPr>
        <dsp:cNvPr id="0" name=""/>
        <dsp:cNvSpPr/>
      </dsp:nvSpPr>
      <dsp:spPr>
        <a:xfrm>
          <a:off x="0" y="0"/>
          <a:ext cx="6960524" cy="1192106"/>
        </a:xfrm>
        <a:prstGeom prst="roundRect">
          <a:avLst>
            <a:gd name="adj" fmla="val 10000"/>
          </a:avLst>
        </a:prstGeom>
        <a:solidFill>
          <a:schemeClr val="accent3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kern="1200" dirty="0">
              <a:solidFill>
                <a:schemeClr val="tx1">
                  <a:lumMod val="50000"/>
                </a:schemeClr>
              </a:solidFill>
            </a:rPr>
            <a:t>Εφημερίδα της Κυβερνήσεως</a:t>
          </a:r>
        </a:p>
      </dsp:txBody>
      <dsp:txXfrm>
        <a:off x="34916" y="34916"/>
        <a:ext cx="5573414" cy="1122274"/>
      </dsp:txXfrm>
    </dsp:sp>
    <dsp:sp modelId="{F0B9A12F-AC3E-4D21-8E96-845B34397675}">
      <dsp:nvSpPr>
        <dsp:cNvPr id="0" name=""/>
        <dsp:cNvSpPr/>
      </dsp:nvSpPr>
      <dsp:spPr>
        <a:xfrm>
          <a:off x="582943" y="1408853"/>
          <a:ext cx="6960524" cy="1192106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kern="1200" dirty="0">
              <a:solidFill>
                <a:schemeClr val="tx1">
                  <a:lumMod val="50000"/>
                </a:schemeClr>
              </a:solidFill>
            </a:rPr>
            <a:t>Ειδικά Δημοσιεύματα</a:t>
          </a:r>
        </a:p>
      </dsp:txBody>
      <dsp:txXfrm>
        <a:off x="617859" y="1443769"/>
        <a:ext cx="5532879" cy="1122274"/>
      </dsp:txXfrm>
    </dsp:sp>
    <dsp:sp modelId="{38BEB13E-43E4-424E-912C-7CF0B1EE357E}">
      <dsp:nvSpPr>
        <dsp:cNvPr id="0" name=""/>
        <dsp:cNvSpPr/>
      </dsp:nvSpPr>
      <dsp:spPr>
        <a:xfrm>
          <a:off x="1157187" y="2817706"/>
          <a:ext cx="6960524" cy="1192106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kern="1200" dirty="0">
              <a:solidFill>
                <a:schemeClr val="tx1">
                  <a:lumMod val="50000"/>
                </a:schemeClr>
              </a:solidFill>
            </a:rPr>
            <a:t>Πίνακες</a:t>
          </a:r>
        </a:p>
      </dsp:txBody>
      <dsp:txXfrm>
        <a:off x="1192103" y="2852622"/>
        <a:ext cx="5541580" cy="1122274"/>
      </dsp:txXfrm>
    </dsp:sp>
    <dsp:sp modelId="{BBE8EFFC-9950-474C-B8EF-7DAB8B600971}">
      <dsp:nvSpPr>
        <dsp:cNvPr id="0" name=""/>
        <dsp:cNvSpPr/>
      </dsp:nvSpPr>
      <dsp:spPr>
        <a:xfrm>
          <a:off x="1740131" y="4226560"/>
          <a:ext cx="6960524" cy="1192106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kern="1200" dirty="0">
              <a:solidFill>
                <a:schemeClr val="tx1">
                  <a:lumMod val="50000"/>
                </a:schemeClr>
              </a:solidFill>
            </a:rPr>
            <a:t>Η Απογραφή Πληθυσμού-Κατοικιών με εικόνες</a:t>
          </a:r>
        </a:p>
      </dsp:txBody>
      <dsp:txXfrm>
        <a:off x="1775047" y="4261476"/>
        <a:ext cx="5532879" cy="1122274"/>
      </dsp:txXfrm>
    </dsp:sp>
    <dsp:sp modelId="{D8B9EA36-AD7C-4CB0-BBBB-964781979EC0}">
      <dsp:nvSpPr>
        <dsp:cNvPr id="0" name=""/>
        <dsp:cNvSpPr/>
      </dsp:nvSpPr>
      <dsp:spPr>
        <a:xfrm>
          <a:off x="6185655" y="913045"/>
          <a:ext cx="774869" cy="77486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400" kern="1200">
            <a:solidFill>
              <a:schemeClr val="tx1">
                <a:lumMod val="50000"/>
              </a:schemeClr>
            </a:solidFill>
          </a:endParaRPr>
        </a:p>
      </dsp:txBody>
      <dsp:txXfrm>
        <a:off x="6360001" y="913045"/>
        <a:ext cx="426177" cy="583089"/>
      </dsp:txXfrm>
    </dsp:sp>
    <dsp:sp modelId="{F858C734-93DC-4F05-B1B5-95F40956C6C1}">
      <dsp:nvSpPr>
        <dsp:cNvPr id="0" name=""/>
        <dsp:cNvSpPr/>
      </dsp:nvSpPr>
      <dsp:spPr>
        <a:xfrm>
          <a:off x="6768599" y="2321898"/>
          <a:ext cx="774869" cy="77486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400" kern="1200">
            <a:solidFill>
              <a:schemeClr val="tx1">
                <a:lumMod val="50000"/>
              </a:schemeClr>
            </a:solidFill>
          </a:endParaRPr>
        </a:p>
      </dsp:txBody>
      <dsp:txXfrm>
        <a:off x="6942945" y="2321898"/>
        <a:ext cx="426177" cy="583089"/>
      </dsp:txXfrm>
    </dsp:sp>
    <dsp:sp modelId="{93B7D790-9812-43E0-BE54-46490C4D066C}">
      <dsp:nvSpPr>
        <dsp:cNvPr id="0" name=""/>
        <dsp:cNvSpPr/>
      </dsp:nvSpPr>
      <dsp:spPr>
        <a:xfrm>
          <a:off x="7342842" y="3730752"/>
          <a:ext cx="774869" cy="77486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400" kern="1200">
            <a:solidFill>
              <a:schemeClr val="tx1">
                <a:lumMod val="50000"/>
              </a:schemeClr>
            </a:solidFill>
          </a:endParaRPr>
        </a:p>
      </dsp:txBody>
      <dsp:txXfrm>
        <a:off x="7517188" y="3730752"/>
        <a:ext cx="426177" cy="5830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4235503" cy="337401"/>
          </a:xfrm>
          <a:prstGeom prst="rect">
            <a:avLst/>
          </a:prstGeom>
        </p:spPr>
        <p:txBody>
          <a:bodyPr vert="horz" lIns="90265" tIns="45131" rIns="90265" bIns="45131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5536477" y="3"/>
            <a:ext cx="4235503" cy="337401"/>
          </a:xfrm>
          <a:prstGeom prst="rect">
            <a:avLst/>
          </a:prstGeom>
        </p:spPr>
        <p:txBody>
          <a:bodyPr vert="horz" lIns="90265" tIns="45131" rIns="90265" bIns="45131" rtlCol="0"/>
          <a:lstStyle>
            <a:lvl1pPr algn="r">
              <a:defRPr sz="1200"/>
            </a:lvl1pPr>
          </a:lstStyle>
          <a:p>
            <a:fld id="{60EB246F-08AA-423F-BFBF-E180BE1B2D67}" type="datetimeFigureOut">
              <a:rPr lang="el-GR" smtClean="0"/>
              <a:pPr/>
              <a:t>17/12/2024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2868613" y="839788"/>
            <a:ext cx="4037012" cy="2270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265" tIns="45131" rIns="90265" bIns="45131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977424" y="3236240"/>
            <a:ext cx="7819390" cy="2647831"/>
          </a:xfrm>
          <a:prstGeom prst="rect">
            <a:avLst/>
          </a:prstGeom>
        </p:spPr>
        <p:txBody>
          <a:bodyPr vert="horz" lIns="90265" tIns="45131" rIns="90265" bIns="45131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4" y="6387253"/>
            <a:ext cx="4235503" cy="337400"/>
          </a:xfrm>
          <a:prstGeom prst="rect">
            <a:avLst/>
          </a:prstGeom>
        </p:spPr>
        <p:txBody>
          <a:bodyPr vert="horz" lIns="90265" tIns="45131" rIns="90265" bIns="45131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5536477" y="6387253"/>
            <a:ext cx="4235503" cy="337400"/>
          </a:xfrm>
          <a:prstGeom prst="rect">
            <a:avLst/>
          </a:prstGeom>
        </p:spPr>
        <p:txBody>
          <a:bodyPr vert="horz" lIns="90265" tIns="45131" rIns="90265" bIns="45131" rtlCol="0" anchor="b"/>
          <a:lstStyle>
            <a:lvl1pPr algn="r">
              <a:defRPr sz="1200"/>
            </a:lvl1pPr>
          </a:lstStyle>
          <a:p>
            <a:fld id="{A64C49FF-424E-407C-99D5-24B00079066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3635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E9012F-47AF-426E-A515-037356437648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5787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C49FF-424E-407C-99D5-24B000790660}" type="slidenum">
              <a:rPr lang="el-GR" smtClean="0"/>
              <a:pPr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17601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1B013-D679-7A26-3A0F-8B7454983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5B6519AE-8345-3C88-D49D-E95980BD13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14789804-9D82-7617-B55C-DE74ECFC5A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DDD80E2-8469-5DC0-89D3-FEC977C41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C49FF-424E-407C-99D5-24B000790660}" type="slidenum">
              <a:rPr lang="el-GR" smtClean="0"/>
              <a:pPr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7568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29F2C-5065-F896-577C-A8428B30F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09B2112C-AD04-0B11-5F70-9E3690BD79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FF3BF284-135A-8BA5-3A7C-D6D1BD14A2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FD139CD-66EE-53FA-A6BE-76B9C1E544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C49FF-424E-407C-99D5-24B000790660}" type="slidenum">
              <a:rPr lang="el-GR" smtClean="0"/>
              <a:pPr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6010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C49FF-424E-407C-99D5-24B000790660}" type="slidenum">
              <a:rPr lang="el-GR" smtClean="0"/>
              <a:pPr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43024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C49FF-424E-407C-99D5-24B000790660}" type="slidenum">
              <a:rPr lang="el-GR" smtClean="0"/>
              <a:pPr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1416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C49FF-424E-407C-99D5-24B000790660}" type="slidenum">
              <a:rPr lang="el-GR" smtClean="0"/>
              <a:pPr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9146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C49FF-424E-407C-99D5-24B000790660}" type="slidenum">
              <a:rPr lang="el-GR" smtClean="0"/>
              <a:pPr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55569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C49FF-424E-407C-99D5-24B000790660}" type="slidenum">
              <a:rPr lang="el-GR" smtClean="0"/>
              <a:pPr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11612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C49FF-424E-407C-99D5-24B000790660}" type="slidenum">
              <a:rPr lang="el-GR" smtClean="0"/>
              <a:pPr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513612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8E2D7-E15F-7319-E7CD-01F0E8ACE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CFC1CF9A-E1D4-8782-42AA-1869CB4E96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BCBE580E-DCDE-FA9D-8862-296E5449FD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dirty="0">
                <a:solidFill>
                  <a:schemeClr val="tx1">
                    <a:lumMod val="50000"/>
                  </a:schemeClr>
                </a:solidFill>
              </a:rPr>
              <a:t>Αρχικός στόχος: ειδική συλλογή στατιστικών στοιχείων για την υποστήριξη των πολιτικών και ερευνητικών προσπαθειών που σχετίζονταν με την πανδημία 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COVID-19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810DF81-353C-A271-E723-FF0D3F1F62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C49FF-424E-407C-99D5-24B000790660}" type="slidenum">
              <a:rPr lang="el-GR" smtClean="0"/>
              <a:pPr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7464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C3700-03EF-3AED-E8E2-033A25144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3DC75F3E-21E4-FD79-2CB9-838963860E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29B3D3A2-6628-B8BC-71D5-3F33B38AE4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CA55744-0C91-3495-C0CF-C24875DF10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C49FF-424E-407C-99D5-24B000790660}" type="slidenum">
              <a:rPr lang="el-GR" smtClean="0"/>
              <a:pPr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521145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1200" dirty="0">
                <a:solidFill>
                  <a:schemeClr val="tx1">
                    <a:lumMod val="50000"/>
                  </a:schemeClr>
                </a:solidFill>
              </a:rPr>
              <a:t>Ολοκλήρωση επεξεργασίας των στοιχείων της Απογραφής Πληθυσμού-Κατοικιών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1200" dirty="0">
                <a:solidFill>
                  <a:schemeClr val="tx1">
                    <a:lumMod val="50000"/>
                  </a:schemeClr>
                </a:solidFill>
              </a:rPr>
              <a:t>Η επεξεργασία των στοιχείων της Απογραφής Κτιρίων είναι σε εξέλιξη  </a:t>
            </a:r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C49FF-424E-407C-99D5-24B000790660}" type="slidenum">
              <a:rPr lang="el-GR" smtClean="0"/>
              <a:pPr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766708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F02C9-2AAA-5427-8EEC-46AD9A707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D4D09136-711D-0CDB-354D-46F135E4C2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74814183-D764-DBC9-CC28-C4D2C8EF16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9F532D9-D49E-14FE-66CA-78A9A516E4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C49FF-424E-407C-99D5-24B000790660}" type="slidenum">
              <a:rPr lang="el-GR" smtClean="0"/>
              <a:pPr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9598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C49FF-424E-407C-99D5-24B000790660}" type="slidenum">
              <a:rPr lang="el-GR" smtClean="0"/>
              <a:pPr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0490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6403B-2FDC-4BA2-C3EB-DB68FAD86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F8267550-F047-E1A3-E940-9514736B3C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05F5995E-8A73-D93C-1EE0-95AA9EC379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77186D8-603D-57F5-8D27-5B078B997A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C49FF-424E-407C-99D5-24B000790660}" type="slidenum">
              <a:rPr lang="el-GR" smtClean="0"/>
              <a:pPr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85691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F109D-6110-FC8A-7B6E-FDB2E8D43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0C679A2B-B965-8690-553D-494ABFFBF8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8211390A-CC2C-333F-9391-FA155E68B0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C009B69-9953-D022-93B7-0CB9532715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C49FF-424E-407C-99D5-24B000790660}" type="slidenum">
              <a:rPr lang="el-GR" smtClean="0"/>
              <a:pPr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3909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C49FF-424E-407C-99D5-24B000790660}" type="slidenum">
              <a:rPr lang="el-GR" smtClean="0"/>
              <a:pPr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47589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1AD54-BD90-8A1C-96AD-653FB4DFF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0BDEF4C2-84B1-1D48-D027-939053880B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C9EC154E-C444-5D1A-7649-FA49A31BA9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443B6D2F-3B8B-0CF4-4CCD-F593577139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C49FF-424E-407C-99D5-24B000790660}" type="slidenum">
              <a:rPr lang="el-GR" smtClean="0"/>
              <a:pPr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8716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FFFEC-9EC0-332D-8866-1DC26ADD2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087262AC-B5A5-CB65-C9AE-70A4C0415D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56CF5331-B099-75F6-2553-E858F92A03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540384CB-3A85-D6A8-9D21-7EB457DB88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C49FF-424E-407C-99D5-24B000790660}" type="slidenum">
              <a:rPr lang="el-GR" smtClean="0"/>
              <a:pPr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5760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C49FF-424E-407C-99D5-24B000790660}" type="slidenum">
              <a:rPr lang="el-GR" smtClean="0"/>
              <a:pPr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7987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654908" y="1569309"/>
            <a:ext cx="9394945" cy="4679092"/>
          </a:xfrm>
        </p:spPr>
        <p:txBody>
          <a:bodyPr>
            <a:normAutofit/>
          </a:bodyPr>
          <a:lstStyle>
            <a:lvl1pPr algn="just">
              <a:defRPr sz="2400" b="0">
                <a:solidFill>
                  <a:schemeClr val="tx1">
                    <a:lumMod val="75000"/>
                  </a:schemeClr>
                </a:solidFill>
                <a:latin typeface="+mn-lt"/>
              </a:defRPr>
            </a:lvl1pPr>
            <a:lvl2pPr>
              <a:defRPr sz="2000" b="0">
                <a:solidFill>
                  <a:schemeClr val="tx1">
                    <a:lumMod val="75000"/>
                  </a:schemeClr>
                </a:solidFill>
                <a:latin typeface="+mn-lt"/>
              </a:defRPr>
            </a:lvl2pPr>
            <a:lvl3pPr>
              <a:defRPr sz="1800" b="0">
                <a:solidFill>
                  <a:schemeClr val="tx1">
                    <a:lumMod val="75000"/>
                  </a:schemeClr>
                </a:solidFill>
                <a:latin typeface="+mn-lt"/>
              </a:defRPr>
            </a:lvl3pPr>
            <a:lvl4pPr>
              <a:defRPr sz="1600" b="0">
                <a:solidFill>
                  <a:schemeClr val="tx1">
                    <a:lumMod val="75000"/>
                  </a:schemeClr>
                </a:solidFill>
                <a:latin typeface="+mn-lt"/>
              </a:defRPr>
            </a:lvl4pPr>
            <a:lvl5pPr>
              <a:defRPr sz="1600" b="0">
                <a:solidFill>
                  <a:schemeClr val="tx1">
                    <a:lumMod val="7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7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>
          <a:xfrm rot="5400000">
            <a:off x="11164042" y="1790702"/>
            <a:ext cx="1318488" cy="304799"/>
          </a:xfrm>
        </p:spPr>
        <p:txBody>
          <a:bodyPr/>
          <a:lstStyle/>
          <a:p>
            <a:fld id="{BD66B82F-D22F-4BB9-AD50-AFAD6B3188D5}" type="datetime1">
              <a:rPr lang="el-GR" smtClean="0"/>
              <a:pPr/>
              <a:t>17/12/2024</a:t>
            </a:fld>
            <a:endParaRPr lang="el-GR"/>
          </a:p>
        </p:txBody>
      </p:sp>
      <p:sp>
        <p:nvSpPr>
          <p:cNvPr id="5" name="Rectangle 4"/>
          <p:cNvSpPr/>
          <p:nvPr userDrawn="1"/>
        </p:nvSpPr>
        <p:spPr>
          <a:xfrm>
            <a:off x="10231422" y="0"/>
            <a:ext cx="1074654" cy="532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Εικόνα 3">
            <a:extLst>
              <a:ext uri="{FF2B5EF4-FFF2-40B4-BE49-F238E27FC236}">
                <a16:creationId xmlns:a16="http://schemas.microsoft.com/office/drawing/2014/main" id="{9322BA96-BE58-D2BF-78FC-BB6A13A7B8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1950" r="2852" b="-2"/>
          <a:stretch/>
        </p:blipFill>
        <p:spPr>
          <a:xfrm>
            <a:off x="0" y="254000"/>
            <a:ext cx="12240683" cy="787400"/>
          </a:xfrm>
          <a:prstGeom prst="rect">
            <a:avLst/>
          </a:prstGeom>
          <a:noFill/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79262" y="248654"/>
            <a:ext cx="9180453" cy="959099"/>
          </a:xfrm>
        </p:spPr>
        <p:txBody>
          <a:bodyPr tIns="180000"/>
          <a:lstStyle>
            <a:lvl1pPr marL="812800" indent="0" algn="ctr">
              <a:defRPr sz="2400" b="1" spc="13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11362682" y="295729"/>
            <a:ext cx="838199" cy="767687"/>
          </a:xfrm>
        </p:spPr>
        <p:txBody>
          <a:bodyPr/>
          <a:lstStyle>
            <a:lvl1pPr>
              <a:defRPr sz="1100"/>
            </a:lvl1pPr>
          </a:lstStyle>
          <a:p>
            <a:fld id="{D57F1E4F-1CFF-5643-939E-02111984F565}" type="slidenum">
              <a:rPr lang="el-GR" smtClean="0"/>
              <a:pPr/>
              <a:t>‹#›</a:t>
            </a:fld>
            <a:endParaRPr lang="el-GR" dirty="0"/>
          </a:p>
        </p:txBody>
      </p:sp>
      <p:pic>
        <p:nvPicPr>
          <p:cNvPr id="12" name="5 - Εικόνα" descr="sima 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93553" y="6222363"/>
            <a:ext cx="599542" cy="572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5461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593BDF1D-441D-FC47-7B0A-957994E48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3FB4-2BEA-4F51-95A3-116FA0AE9625}" type="datetimeFigureOut">
              <a:rPr lang="el-GR" smtClean="0"/>
              <a:t>17/12/2024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B8EDCA04-43BA-3C83-1158-7575E54A9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BEDA46E-23B0-6333-8D27-A13218409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0063-A237-4549-BCDA-A1E24F8C91F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94869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Οβάλ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Ορθογώνιο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Σύμβολο κράτησης θέσης τίτλου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630196" y="2052918"/>
            <a:ext cx="9419658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/>
              <a:t>Κάντε κλικ για να επεξεργαστείτε τα στυλ υποδείγματος κειμένου</a:t>
            </a:r>
          </a:p>
          <a:p>
            <a:pPr lvl="1"/>
            <a:r>
              <a:rPr lang="el-GR" dirty="0"/>
              <a:t>Δεύτερο επίπεδο</a:t>
            </a:r>
          </a:p>
          <a:p>
            <a:pPr lvl="2"/>
            <a:r>
              <a:rPr lang="el-GR" dirty="0"/>
              <a:t>Τρίτο επίπεδο</a:t>
            </a:r>
          </a:p>
          <a:p>
            <a:pPr lvl="3"/>
            <a:r>
              <a:rPr lang="el-GR" dirty="0"/>
              <a:t>Τέταρτο επίπεδο</a:t>
            </a:r>
          </a:p>
          <a:p>
            <a:pPr lvl="4"/>
            <a:r>
              <a:rPr lang="el-GR" dirty="0"/>
              <a:t>Πέμπτο επίπεδο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latinLnBrk="0">
              <a:defRPr lang="el-GR"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D209D3D-A4B8-4EDD-AAB2-E0E09CCBFF6F}" type="datetime1">
              <a:rPr lang="el-GR" smtClean="0"/>
              <a:pPr/>
              <a:t>17/12/2024</a:t>
            </a:fld>
            <a:endParaRPr lang="el-GR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latinLnBrk="0">
              <a:defRPr lang="el-GR" sz="28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D57F1E4F-1CFF-5643-939E-02111984F565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298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lang="el-GR" sz="2800" b="0" i="0" kern="1200">
          <a:solidFill>
            <a:schemeClr val="tx2"/>
          </a:solidFill>
          <a:latin typeface="+mj-lt"/>
          <a:ea typeface="Segoe UI" pitchFamily="34" charset="0"/>
          <a:cs typeface="Segoe UI" panose="020B0502040204020203" pitchFamily="34" charset="0"/>
        </a:defRPr>
      </a:lvl1pPr>
      <a:lvl2pPr eaLnBrk="1" latinLnBrk="0" hangingPunct="1">
        <a:defRPr lang="el-GR">
          <a:solidFill>
            <a:schemeClr val="tx2"/>
          </a:solidFill>
        </a:defRPr>
      </a:lvl2pPr>
      <a:lvl3pPr eaLnBrk="1" latinLnBrk="0" hangingPunct="1">
        <a:defRPr lang="el-GR">
          <a:solidFill>
            <a:schemeClr val="tx2"/>
          </a:solidFill>
        </a:defRPr>
      </a:lvl3pPr>
      <a:lvl4pPr eaLnBrk="1" latinLnBrk="0" hangingPunct="1">
        <a:defRPr lang="el-GR">
          <a:solidFill>
            <a:schemeClr val="tx2"/>
          </a:solidFill>
        </a:defRPr>
      </a:lvl4pPr>
      <a:lvl5pPr eaLnBrk="1" latinLnBrk="0" hangingPunct="1">
        <a:defRPr lang="el-GR">
          <a:solidFill>
            <a:schemeClr val="tx2"/>
          </a:solidFill>
        </a:defRPr>
      </a:lvl5pPr>
      <a:lvl6pPr eaLnBrk="1" latinLnBrk="0" hangingPunct="1">
        <a:defRPr lang="el-GR">
          <a:solidFill>
            <a:schemeClr val="tx2"/>
          </a:solidFill>
        </a:defRPr>
      </a:lvl6pPr>
      <a:lvl7pPr eaLnBrk="1" latinLnBrk="0" hangingPunct="1">
        <a:defRPr lang="el-GR">
          <a:solidFill>
            <a:schemeClr val="tx2"/>
          </a:solidFill>
        </a:defRPr>
      </a:lvl7pPr>
      <a:lvl8pPr eaLnBrk="1" latinLnBrk="0" hangingPunct="1">
        <a:defRPr lang="el-GR">
          <a:solidFill>
            <a:schemeClr val="tx2"/>
          </a:solidFill>
        </a:defRPr>
      </a:lvl8pPr>
      <a:lvl9pPr eaLnBrk="1" latinLnBrk="0" hangingPunct="1">
        <a:defRPr lang="el-GR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4">
            <a:lumMod val="60000"/>
            <a:lumOff val="40000"/>
          </a:schemeClr>
        </a:buClr>
        <a:buSzPct val="80000"/>
        <a:buFont typeface="Wingdings 3" charset="2"/>
        <a:buChar char=""/>
        <a:defRPr lang="el-GR" sz="2000" b="0" i="0" kern="1200">
          <a:solidFill>
            <a:srgbClr val="3B4453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4">
            <a:lumMod val="60000"/>
            <a:lumOff val="40000"/>
          </a:schemeClr>
        </a:buClr>
        <a:buSzPct val="80000"/>
        <a:buFont typeface="Wingdings 3" charset="2"/>
        <a:buChar char=""/>
        <a:defRPr lang="el-GR" sz="1800" b="0" i="0" kern="1200">
          <a:solidFill>
            <a:srgbClr val="3B4453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4">
            <a:lumMod val="60000"/>
            <a:lumOff val="40000"/>
          </a:schemeClr>
        </a:buClr>
        <a:buSzPct val="80000"/>
        <a:buFont typeface="Wingdings 3" charset="2"/>
        <a:buChar char=""/>
        <a:defRPr lang="el-GR" sz="1600" b="0" i="0" kern="1200">
          <a:solidFill>
            <a:srgbClr val="3B4453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4">
            <a:lumMod val="60000"/>
            <a:lumOff val="40000"/>
          </a:schemeClr>
        </a:buClr>
        <a:buSzPct val="80000"/>
        <a:buFont typeface="Wingdings 3" charset="2"/>
        <a:buChar char=""/>
        <a:defRPr lang="el-GR" sz="1400" b="0" i="0" kern="1200">
          <a:solidFill>
            <a:srgbClr val="3B4453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4">
            <a:lumMod val="60000"/>
            <a:lumOff val="40000"/>
          </a:schemeClr>
        </a:buClr>
        <a:buSzPct val="80000"/>
        <a:buFont typeface="Wingdings 3" charset="2"/>
        <a:buChar char=""/>
        <a:defRPr lang="el-GR" sz="1400" b="0" i="0" kern="1200">
          <a:solidFill>
            <a:srgbClr val="3B4453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lang="el-GR" sz="12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lang="el-GR" sz="12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lang="el-GR" sz="12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lang="el-GR" sz="12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l-GR"/>
      </a:defPPr>
      <a:lvl1pPr marL="0" algn="l" defTabSz="4572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524B8A6-37A0-1794-4821-EF479552B713}"/>
              </a:ext>
            </a:extLst>
          </p:cNvPr>
          <p:cNvSpPr txBox="1"/>
          <p:nvPr/>
        </p:nvSpPr>
        <p:spPr>
          <a:xfrm>
            <a:off x="853460" y="342660"/>
            <a:ext cx="114252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US" dirty="0">
              <a:solidFill>
                <a:srgbClr val="FFFFFF"/>
              </a:solidFill>
              <a:latin typeface="Calibri"/>
            </a:endParaRPr>
          </a:p>
          <a:p>
            <a:pPr>
              <a:defRPr/>
            </a:pPr>
            <a:r>
              <a:rPr lang="el-GR" dirty="0">
                <a:solidFill>
                  <a:srgbClr val="FFFFFF"/>
                </a:solidFill>
                <a:latin typeface="Calibri"/>
              </a:rPr>
              <a:t>Αθήνα</a:t>
            </a:r>
            <a:r>
              <a:rPr lang="en-US" dirty="0">
                <a:solidFill>
                  <a:srgbClr val="FFFFFF"/>
                </a:solidFill>
                <a:latin typeface="Calibri"/>
              </a:rPr>
              <a:t>, </a:t>
            </a:r>
            <a:r>
              <a:rPr lang="el-GR" dirty="0">
                <a:solidFill>
                  <a:srgbClr val="FFFFFF"/>
                </a:solidFill>
                <a:latin typeface="Calibri"/>
              </a:rPr>
              <a:t>19 Δεκεμβρίου </a:t>
            </a:r>
            <a:r>
              <a:rPr lang="en-US" dirty="0">
                <a:solidFill>
                  <a:srgbClr val="FFFFFF"/>
                </a:solidFill>
                <a:latin typeface="Calibri"/>
              </a:rPr>
              <a:t>2024</a:t>
            </a:r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B72D5-E56A-C4A2-8F9F-E549F9A17C3A}"/>
              </a:ext>
            </a:extLst>
          </p:cNvPr>
          <p:cNvSpPr txBox="1"/>
          <p:nvPr/>
        </p:nvSpPr>
        <p:spPr>
          <a:xfrm>
            <a:off x="853460" y="2000027"/>
            <a:ext cx="10015645" cy="584775"/>
          </a:xfrm>
          <a:prstGeom prst="rect">
            <a:avLst/>
          </a:prstGeom>
          <a:solidFill>
            <a:srgbClr val="F7F7F7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l-GR" sz="3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Στατιστικές Πληθυσμού</a:t>
            </a:r>
            <a:endParaRPr lang="en-US" sz="32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CB779D-F941-6AA0-0F74-3F34998291EA}"/>
              </a:ext>
            </a:extLst>
          </p:cNvPr>
          <p:cNvSpPr txBox="1"/>
          <p:nvPr/>
        </p:nvSpPr>
        <p:spPr>
          <a:xfrm>
            <a:off x="815413" y="4743859"/>
            <a:ext cx="8940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2000" b="1" dirty="0">
                <a:latin typeface="Calibri"/>
                <a:cs typeface="+mn-cs"/>
              </a:rPr>
              <a:t>ΕΛΛΗΝΙΚΗ ΣΤΑΤΙΣΤΙΚΗ ΑΡΧΗ </a:t>
            </a:r>
            <a:r>
              <a:rPr lang="en-US" sz="2000" b="1" dirty="0">
                <a:latin typeface="Calibri"/>
                <a:cs typeface="+mn-cs"/>
              </a:rPr>
              <a:t>(</a:t>
            </a:r>
            <a:r>
              <a:rPr lang="el-GR" sz="2000" b="1" dirty="0">
                <a:latin typeface="Calibri"/>
                <a:cs typeface="+mn-cs"/>
              </a:rPr>
              <a:t>ΕΛΣΤΑΤ</a:t>
            </a:r>
            <a:r>
              <a:rPr lang="en-US" sz="2000" b="1" dirty="0">
                <a:latin typeface="Calibri"/>
                <a:cs typeface="+mn-cs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24B8A6-37A0-1794-4821-EF479552B713}"/>
              </a:ext>
            </a:extLst>
          </p:cNvPr>
          <p:cNvSpPr txBox="1"/>
          <p:nvPr/>
        </p:nvSpPr>
        <p:spPr>
          <a:xfrm>
            <a:off x="853460" y="5439360"/>
            <a:ext cx="98890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1600" b="1" dirty="0">
                <a:latin typeface="Calibri"/>
                <a:cs typeface="+mn-cs"/>
              </a:rPr>
              <a:t>Γεωργία Θυμόγλου</a:t>
            </a:r>
          </a:p>
          <a:p>
            <a:pPr>
              <a:defRPr/>
            </a:pPr>
            <a:r>
              <a:rPr lang="el-GR" sz="1600" b="1" i="1" dirty="0">
                <a:latin typeface="Calibri"/>
                <a:cs typeface="+mn-cs"/>
              </a:rPr>
              <a:t>Τμήμα Στατιστικών Πληθυσμού και Μετανάστευσης</a:t>
            </a:r>
            <a:r>
              <a:rPr lang="en-US" sz="1600" b="1" i="1" dirty="0">
                <a:latin typeface="Calibri"/>
              </a:rPr>
              <a:t> </a:t>
            </a:r>
          </a:p>
          <a:p>
            <a:pPr>
              <a:defRPr/>
            </a:pPr>
            <a:r>
              <a:rPr lang="el-GR" sz="1600" b="1" i="1" dirty="0">
                <a:latin typeface="Calibri"/>
              </a:rPr>
              <a:t>Δ/νση Στατιστικών Πληθυσμού, Απασχόλησης και Κόστους Ζωής</a:t>
            </a:r>
            <a:endParaRPr lang="en-US" sz="1600" i="1" dirty="0">
              <a:latin typeface="Calibri"/>
              <a:cs typeface="+mn-cs"/>
            </a:endParaRPr>
          </a:p>
        </p:txBody>
      </p:sp>
      <p:pic>
        <p:nvPicPr>
          <p:cNvPr id="10" name="5 - Εικόνα" descr="sima 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60" y="3565204"/>
            <a:ext cx="113060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569B300F-5892-06BC-54E6-39262B9763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923" t="27217" r="60567" b="51986"/>
          <a:stretch/>
        </p:blipFill>
        <p:spPr>
          <a:xfrm>
            <a:off x="9137291" y="3343932"/>
            <a:ext cx="1237844" cy="152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09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E5A7D-20DD-892F-903C-9D9016FD7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A790CFBE-76AD-B3B6-3883-862AABF39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831" y="151392"/>
            <a:ext cx="9180453" cy="912024"/>
          </a:xfrm>
        </p:spPr>
        <p:txBody>
          <a:bodyPr/>
          <a:lstStyle/>
          <a:p>
            <a:r>
              <a:rPr lang="el-GR" dirty="0"/>
              <a:t>Διάχυση των αποτελεσμάτων της Απογραφής Πληθυσμού 2021 – </a:t>
            </a:r>
            <a:r>
              <a:rPr lang="en-US" dirty="0"/>
              <a:t>GEOSTAT</a:t>
            </a:r>
            <a:endParaRPr lang="el-GR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8ED830B-A49C-0EDE-886A-EE270ACC0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2682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l-GR" smtClean="0"/>
              <a:pPr/>
              <a:t>10</a:t>
            </a:fld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A3F1EF4-74C3-E654-7014-343684CA6C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777" t="6267" r="28104" b="19618"/>
          <a:stretch/>
        </p:blipFill>
        <p:spPr>
          <a:xfrm>
            <a:off x="3888119" y="1975440"/>
            <a:ext cx="8312762" cy="4768817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540D5312-BA08-0CCB-959E-6084054C37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828" t="21915" r="30776" b="15862"/>
          <a:stretch/>
        </p:blipFill>
        <p:spPr>
          <a:xfrm>
            <a:off x="75433" y="1063416"/>
            <a:ext cx="6071072" cy="564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44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DEC63-D6BF-D808-12DD-E88ADE8E6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FC467B27-12BD-EBF6-12FA-72C7AA85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167" y="248654"/>
            <a:ext cx="9180453" cy="959099"/>
          </a:xfrm>
        </p:spPr>
        <p:txBody>
          <a:bodyPr/>
          <a:lstStyle/>
          <a:p>
            <a:r>
              <a:rPr lang="el-GR" dirty="0"/>
              <a:t>Εμπιστευτικότητα των απογραφικών στοιχείων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7EFE1E4-5E24-CBF1-2FF5-4D5B08FE1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2682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l-GR" smtClean="0"/>
              <a:pPr/>
              <a:t>11</a:t>
            </a:fld>
            <a:endParaRPr lang="el-GR" dirty="0"/>
          </a:p>
        </p:txBody>
      </p:sp>
      <p:sp>
        <p:nvSpPr>
          <p:cNvPr id="7" name="Θέση περιεχομένου 6">
            <a:extLst>
              <a:ext uri="{FF2B5EF4-FFF2-40B4-BE49-F238E27FC236}">
                <a16:creationId xmlns:a16="http://schemas.microsoft.com/office/drawing/2014/main" id="{EC3B3A55-DBFD-1C96-E041-AF1C07E17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908" y="1569310"/>
            <a:ext cx="10270758" cy="959100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2400" dirty="0">
                <a:solidFill>
                  <a:schemeClr val="tx1">
                    <a:lumMod val="50000"/>
                  </a:schemeClr>
                </a:solidFill>
              </a:rPr>
              <a:t>Μέθοδος προσθήκης «θορύβου» σε κελιά (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Cell Key Method)</a:t>
            </a:r>
            <a:endParaRPr lang="el-GR" sz="24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dirty="0">
                <a:solidFill>
                  <a:schemeClr val="tx1">
                    <a:lumMod val="50000"/>
                  </a:schemeClr>
                </a:solidFill>
              </a:rPr>
              <a:t>Εφαρμογή στα </a:t>
            </a:r>
            <a:r>
              <a:rPr lang="el-GR" dirty="0" err="1">
                <a:solidFill>
                  <a:schemeClr val="tx1">
                    <a:lumMod val="50000"/>
                  </a:schemeClr>
                </a:solidFill>
              </a:rPr>
              <a:t>πινακοποιημένα</a:t>
            </a:r>
            <a:r>
              <a:rPr lang="el-GR" dirty="0">
                <a:solidFill>
                  <a:schemeClr val="tx1">
                    <a:lumMod val="50000"/>
                  </a:schemeClr>
                </a:solidFill>
              </a:rPr>
              <a:t> αποτελέσματα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endParaRPr lang="el-GR" sz="24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l-GR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AE351C-92D7-2199-7B22-D8D5AFFFCA44}"/>
              </a:ext>
            </a:extLst>
          </p:cNvPr>
          <p:cNvSpPr txBox="1"/>
          <p:nvPr/>
        </p:nvSpPr>
        <p:spPr>
          <a:xfrm>
            <a:off x="1057273" y="2689819"/>
            <a:ext cx="101833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Διασφάλιση της εμπιστευτικότητας και του στατιστικού απορρήτου</a:t>
            </a:r>
          </a:p>
          <a:p>
            <a:pPr marL="342900" indent="-34290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Διατήρηση των χαρακτηριστικών και της χρησιμότητας των στοιχείων </a:t>
            </a:r>
          </a:p>
          <a:p>
            <a:pPr marL="342900" indent="-34290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Μεγαλύτερη ανάλυση των στοιχείων (γεωγραφική, αναλυτικές κατηγορίες μεταβλητών)</a:t>
            </a:r>
          </a:p>
          <a:p>
            <a:pPr marL="342900" indent="-34290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Οι αρχικές μηδενικές τιμές παραμένουν μηδενικές μετά την εφαρμογή της μεθόδου</a:t>
            </a:r>
          </a:p>
        </p:txBody>
      </p:sp>
      <p:sp>
        <p:nvSpPr>
          <p:cNvPr id="4" name="Θέση περιεχομένου 6">
            <a:extLst>
              <a:ext uri="{FF2B5EF4-FFF2-40B4-BE49-F238E27FC236}">
                <a16:creationId xmlns:a16="http://schemas.microsoft.com/office/drawing/2014/main" id="{0CD06813-F7AC-BD60-6656-4D1398770E5F}"/>
              </a:ext>
            </a:extLst>
          </p:cNvPr>
          <p:cNvSpPr txBox="1">
            <a:spLocks/>
          </p:cNvSpPr>
          <p:nvPr/>
        </p:nvSpPr>
        <p:spPr>
          <a:xfrm>
            <a:off x="2136759" y="4593288"/>
            <a:ext cx="6846985" cy="95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0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lang="el-GR" dirty="0">
                <a:solidFill>
                  <a:schemeClr val="tx1">
                    <a:lumMod val="50000"/>
                  </a:schemeClr>
                </a:solidFill>
              </a:rPr>
              <a:t>Η εφαρμογή της μεθόδου μπορεί να διαταράξει την </a:t>
            </a:r>
            <a:r>
              <a:rPr lang="el-GR" dirty="0" err="1">
                <a:solidFill>
                  <a:schemeClr val="tx1">
                    <a:lumMod val="50000"/>
                  </a:schemeClr>
                </a:solidFill>
              </a:rPr>
              <a:t>προσθετικότητα</a:t>
            </a:r>
            <a:r>
              <a:rPr lang="el-GR" dirty="0">
                <a:solidFill>
                  <a:schemeClr val="tx1">
                    <a:lumMod val="50000"/>
                  </a:schemeClr>
                </a:solidFill>
              </a:rPr>
              <a:t> των τιμών στους πίνακες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endParaRPr lang="el-GR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Font typeface="Wingdings 3" charset="2"/>
              <a:buNone/>
            </a:pPr>
            <a:endParaRPr lang="el-GR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8" name="Γραφικό 7" descr="Κέντρο περίγραμμα">
            <a:extLst>
              <a:ext uri="{FF2B5EF4-FFF2-40B4-BE49-F238E27FC236}">
                <a16:creationId xmlns:a16="http://schemas.microsoft.com/office/drawing/2014/main" id="{95F1C64B-C666-578D-E018-FB4BC2638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38269" y="2437138"/>
            <a:ext cx="914400" cy="914400"/>
          </a:xfrm>
          <a:prstGeom prst="rect">
            <a:avLst/>
          </a:prstGeom>
        </p:spPr>
      </p:pic>
      <p:pic>
        <p:nvPicPr>
          <p:cNvPr id="14" name="Γραφικό 13" descr="Σημαντικό σχόλιο περίγραμμα">
            <a:extLst>
              <a:ext uri="{FF2B5EF4-FFF2-40B4-BE49-F238E27FC236}">
                <a16:creationId xmlns:a16="http://schemas.microsoft.com/office/drawing/2014/main" id="{A7758BAB-17CE-4B8D-0E06-31C74EE1CF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7273" y="449544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07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6E06D-FA13-4342-5403-4F086CC94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67EBF312-5F6D-2D59-0829-504E918F6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877" y="248654"/>
            <a:ext cx="9180453" cy="959099"/>
          </a:xfrm>
        </p:spPr>
        <p:txBody>
          <a:bodyPr/>
          <a:lstStyle/>
          <a:p>
            <a:r>
              <a:rPr lang="el-GR" sz="2400" b="1" dirty="0"/>
              <a:t>ΦΥΣΙΚΗ ΚΙΝΗΣΗ ΠΛΗΘΥΣΜΟΥ</a:t>
            </a:r>
            <a:endParaRPr lang="el-GR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55A5F38-348E-F7E1-955A-E665AE0E7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2682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l-GR" smtClean="0"/>
              <a:pPr/>
              <a:t>12</a:t>
            </a:fld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C8BE14E-339F-B613-7D16-A1319FD7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966" t="20537" r="18448" b="3627"/>
          <a:stretch/>
        </p:blipFill>
        <p:spPr>
          <a:xfrm>
            <a:off x="3368565" y="1207753"/>
            <a:ext cx="5454870" cy="546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91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A6EDF-B331-0D08-8994-4019454FF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493D5271-624F-7C32-AFFF-0C0BA92AD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167" y="248654"/>
            <a:ext cx="9180453" cy="959099"/>
          </a:xfrm>
        </p:spPr>
        <p:txBody>
          <a:bodyPr/>
          <a:lstStyle/>
          <a:p>
            <a:r>
              <a:rPr lang="el-GR" dirty="0"/>
              <a:t>Φυσική Κίνηση Πληθυσμού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7F2CA09-ECB2-D699-AF9A-72D61B7E2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2682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l-GR" smtClean="0"/>
              <a:pPr/>
              <a:t>13</a:t>
            </a:fld>
            <a:endParaRPr lang="el-GR" dirty="0"/>
          </a:p>
        </p:txBody>
      </p:sp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326529EA-36BD-D494-C272-A6736CA5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83" y="1279957"/>
            <a:ext cx="10611872" cy="2613313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l-GR" b="1" dirty="0">
                <a:solidFill>
                  <a:schemeClr val="tx1"/>
                </a:solidFill>
              </a:rPr>
              <a:t>Γεννήσεις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l-GR" b="1" dirty="0">
                <a:solidFill>
                  <a:schemeClr val="tx1"/>
                </a:solidFill>
              </a:rPr>
              <a:t>Θάνατοι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l-GR" b="1" dirty="0">
                <a:solidFill>
                  <a:schemeClr val="tx1"/>
                </a:solidFill>
              </a:rPr>
              <a:t>Γάμοι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l-GR" b="1" dirty="0">
                <a:solidFill>
                  <a:schemeClr val="tx1"/>
                </a:solidFill>
              </a:rPr>
              <a:t>Σύμφωνα συμβίωσης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l-GR" b="1" dirty="0">
                <a:solidFill>
                  <a:schemeClr val="tx1"/>
                </a:solidFill>
              </a:rPr>
              <a:t>Διαζύγια</a:t>
            </a:r>
          </a:p>
          <a:p>
            <a:pPr marL="0" indent="0">
              <a:buNone/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Θέση περιεχομένου 1">
            <a:extLst>
              <a:ext uri="{FF2B5EF4-FFF2-40B4-BE49-F238E27FC236}">
                <a16:creationId xmlns:a16="http://schemas.microsoft.com/office/drawing/2014/main" id="{5F7EF7C7-FFA0-91CC-F417-15E78BF89310}"/>
              </a:ext>
            </a:extLst>
          </p:cNvPr>
          <p:cNvSpPr txBox="1">
            <a:spLocks/>
          </p:cNvSpPr>
          <p:nvPr/>
        </p:nvSpPr>
        <p:spPr>
          <a:xfrm>
            <a:off x="620924" y="4100660"/>
            <a:ext cx="10611872" cy="2179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0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l-GR" sz="2200" b="1" u="sng" dirty="0">
                <a:solidFill>
                  <a:schemeClr val="tx1"/>
                </a:solidFill>
              </a:rPr>
              <a:t>Χαρακτηριστικά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2200" dirty="0">
                <a:solidFill>
                  <a:schemeClr val="tx1"/>
                </a:solidFill>
              </a:rPr>
              <a:t>Απογραφική έρευνα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2200" dirty="0">
                <a:solidFill>
                  <a:schemeClr val="tx1"/>
                </a:solidFill>
              </a:rPr>
              <a:t>Ληξιαρχικές πράξεις που εκδίδονται από τις αρμόδιες Δημοτικές Αρχές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2200" dirty="0">
                <a:solidFill>
                  <a:schemeClr val="tx1"/>
                </a:solidFill>
              </a:rPr>
              <a:t>Πηγή: Πληροφοριακό Σύστημα Υπουργείου Εσωτερικών </a:t>
            </a:r>
          </a:p>
        </p:txBody>
      </p:sp>
    </p:spTree>
    <p:extLst>
      <p:ext uri="{BB962C8B-B14F-4D97-AF65-F5344CB8AC3E}">
        <p14:creationId xmlns:p14="http://schemas.microsoft.com/office/powerpoint/2010/main" val="3845353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1F45C7C9-3531-0137-EA81-5CA32F0B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167" y="248654"/>
            <a:ext cx="9180453" cy="959099"/>
          </a:xfrm>
        </p:spPr>
        <p:txBody>
          <a:bodyPr/>
          <a:lstStyle/>
          <a:p>
            <a:r>
              <a:rPr lang="el-GR" dirty="0"/>
              <a:t>Φυσική Κίνηση Πληθυσμού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36CCA4B-546B-5BEF-8433-5842729E0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2682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l-GR" smtClean="0"/>
              <a:pPr/>
              <a:t>14</a:t>
            </a:fld>
            <a:endParaRPr lang="el-GR" dirty="0"/>
          </a:p>
        </p:txBody>
      </p:sp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E87DA48C-BEED-46A9-79BB-9CBEA78EB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83" y="1279958"/>
            <a:ext cx="10611872" cy="511828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l-GR" sz="2200" b="1" dirty="0">
                <a:solidFill>
                  <a:schemeClr val="tx1">
                    <a:lumMod val="50000"/>
                  </a:schemeClr>
                </a:solidFill>
              </a:rPr>
              <a:t>Πληρότητα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945C67-AB5E-F9DF-7CF9-6259D73B2DF5}"/>
              </a:ext>
            </a:extLst>
          </p:cNvPr>
          <p:cNvSpPr txBox="1"/>
          <p:nvPr/>
        </p:nvSpPr>
        <p:spPr>
          <a:xfrm>
            <a:off x="1057272" y="2645092"/>
            <a:ext cx="101833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Αξιόπιστη διοικητική πηγή</a:t>
            </a:r>
            <a:endParaRPr lang="en-US" sz="2000" i="1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Ευρωπαϊκά και διεθνή πρότυπα και συστάσεις για τις έννοιες, τους ορισμούς και τη μεθοδολογία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Θέση περιεχομένου 1">
            <a:extLst>
              <a:ext uri="{FF2B5EF4-FFF2-40B4-BE49-F238E27FC236}">
                <a16:creationId xmlns:a16="http://schemas.microsoft.com/office/drawing/2014/main" id="{0895546A-D8D0-BACA-BB97-A6B3F9A2F880}"/>
              </a:ext>
            </a:extLst>
          </p:cNvPr>
          <p:cNvSpPr txBox="1">
            <a:spLocks/>
          </p:cNvSpPr>
          <p:nvPr/>
        </p:nvSpPr>
        <p:spPr>
          <a:xfrm>
            <a:off x="628783" y="2229959"/>
            <a:ext cx="10611872" cy="4223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just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0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l-GR" sz="2200" b="1" dirty="0">
                <a:solidFill>
                  <a:schemeClr val="tx1">
                    <a:lumMod val="50000"/>
                  </a:schemeClr>
                </a:solidFill>
              </a:rPr>
              <a:t>Υψηλή ακρίβεια</a:t>
            </a:r>
            <a:endParaRPr lang="en-US" sz="2200" b="1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Clr>
                <a:schemeClr val="accent5">
                  <a:lumMod val="75000"/>
                </a:schemeClr>
              </a:buClr>
              <a:buFont typeface="Wingdings 3" charset="2"/>
              <a:buNone/>
            </a:pP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6C1DC4-A306-F2A1-2F3F-A06FA6040ACA}"/>
              </a:ext>
            </a:extLst>
          </p:cNvPr>
          <p:cNvSpPr txBox="1"/>
          <p:nvPr/>
        </p:nvSpPr>
        <p:spPr>
          <a:xfrm>
            <a:off x="1057272" y="4119829"/>
            <a:ext cx="91832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Διαθεσιμότητα των πρωτογενών δεδομένων 1 μήνα μετά τον μήνα αναφοράς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Ανακοίνωση προσωρινών στοιχείων εβδομαδιαίων θανάτων: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5-6 </a:t>
            </a: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εβδομάδες μετά την τελευταία εβδομάδα αναφοράς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Ανακοίνωση ετήσιων στοιχείων: 9 μήνες μετά το έτος αναφοράς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2A7699-B237-1A2B-FEEB-F57BCAA1166D}"/>
              </a:ext>
            </a:extLst>
          </p:cNvPr>
          <p:cNvSpPr txBox="1"/>
          <p:nvPr/>
        </p:nvSpPr>
        <p:spPr>
          <a:xfrm>
            <a:off x="1878290" y="5653232"/>
            <a:ext cx="91832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2000" b="1" i="1" dirty="0">
                <a:solidFill>
                  <a:schemeClr val="tx1">
                    <a:lumMod val="50000"/>
                  </a:schemeClr>
                </a:solidFill>
              </a:rPr>
              <a:t>Εντός του 2025 προγραμματίζεται η ανακοίνωση μηνιαίων στοιχείων γεννήσεων με τριμηνιαία περιοδικότητα, στο πλαίσιο των πειραματικών στατιστικών</a:t>
            </a:r>
            <a:endParaRPr lang="en-US" sz="2000" b="1" 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Θέση περιεχομένου 1">
            <a:extLst>
              <a:ext uri="{FF2B5EF4-FFF2-40B4-BE49-F238E27FC236}">
                <a16:creationId xmlns:a16="http://schemas.microsoft.com/office/drawing/2014/main" id="{3B4182EE-6D6A-5D8F-1506-15DA697E654A}"/>
              </a:ext>
            </a:extLst>
          </p:cNvPr>
          <p:cNvSpPr txBox="1">
            <a:spLocks/>
          </p:cNvSpPr>
          <p:nvPr/>
        </p:nvSpPr>
        <p:spPr>
          <a:xfrm>
            <a:off x="781183" y="3688287"/>
            <a:ext cx="10611872" cy="4223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just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0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l-GR" sz="2200" b="1" dirty="0" err="1">
                <a:solidFill>
                  <a:schemeClr val="tx1">
                    <a:lumMod val="50000"/>
                  </a:schemeClr>
                </a:solidFill>
              </a:rPr>
              <a:t>Εγκαιρότητα</a:t>
            </a:r>
            <a:endParaRPr lang="en-US" sz="2200" b="1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buClr>
                <a:schemeClr val="accent5">
                  <a:lumMod val="75000"/>
                </a:schemeClr>
              </a:buClr>
              <a:buFont typeface="Wingdings 3" charset="2"/>
              <a:buNone/>
            </a:pP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FC96A5-4CDE-5A30-6634-5E8681229805}"/>
              </a:ext>
            </a:extLst>
          </p:cNvPr>
          <p:cNvSpPr txBox="1"/>
          <p:nvPr/>
        </p:nvSpPr>
        <p:spPr>
          <a:xfrm>
            <a:off x="1057273" y="1756568"/>
            <a:ext cx="101833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Όλα τα γεγονότα που λαμβάνουν χώρα στην Ελλάδα</a:t>
            </a:r>
          </a:p>
        </p:txBody>
      </p:sp>
    </p:spTree>
    <p:extLst>
      <p:ext uri="{BB962C8B-B14F-4D97-AF65-F5344CB8AC3E}">
        <p14:creationId xmlns:p14="http://schemas.microsoft.com/office/powerpoint/2010/main" val="3132601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1F45C7C9-3531-0137-EA81-5CA32F0B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167" y="248654"/>
            <a:ext cx="9180453" cy="959099"/>
          </a:xfrm>
        </p:spPr>
        <p:txBody>
          <a:bodyPr/>
          <a:lstStyle/>
          <a:p>
            <a:r>
              <a:rPr lang="el-GR" dirty="0"/>
              <a:t>Φυσική Κίνηση Πληθυσμού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36CCA4B-546B-5BEF-8433-5842729E0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2682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l-GR" smtClean="0"/>
              <a:pPr/>
              <a:t>15</a:t>
            </a:fld>
            <a:endParaRPr lang="el-GR" dirty="0"/>
          </a:p>
        </p:txBody>
      </p:sp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E87DA48C-BEED-46A9-79BB-9CBEA78EB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0167" y="1746131"/>
            <a:ext cx="10252515" cy="3155805"/>
          </a:xfrm>
        </p:spPr>
        <p:txBody>
          <a:bodyPr>
            <a:noAutofit/>
          </a:bodyPr>
          <a:lstStyle/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Καταγραφή όλων των γεγονότων που αφορούν στον πληθυσμό που διαμένει μόνιμα στην Ελλάδα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Καταγραφή των γεγονότων που συνέβησαν στην Ελλάδα και αφορούν σε κατοίκους εξωτερικού, χωρίς να </a:t>
            </a:r>
            <a:r>
              <a:rPr lang="el-GR" sz="2000" dirty="0" err="1">
                <a:solidFill>
                  <a:schemeClr val="tx1">
                    <a:lumMod val="50000"/>
                  </a:schemeClr>
                </a:solidFill>
              </a:rPr>
              <a:t>προσμετρώνται</a:t>
            </a:r>
            <a:endParaRPr lang="el-GR" sz="20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Δεν περιλαμβάνονται θάνατοι μεταναστών/προσφύγων που συμβαίνουν στην ελληνική επικράτεια κατά την προσπάθεια προσέγγισης ευρωπαϊκών χωρών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Οι εκπρόθεσμες δηλώσεις ενσωματώνονται σε επόμενο στάδιο στην ημερομηνία συμβάντος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Τα γεγονότα που δηλώνονται με καθυστέρηση πέραν του έτους δεν περιλαμβάνονται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sz="105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sz="105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sz="105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Θέση περιεχομένου 1">
            <a:extLst>
              <a:ext uri="{FF2B5EF4-FFF2-40B4-BE49-F238E27FC236}">
                <a16:creationId xmlns:a16="http://schemas.microsoft.com/office/drawing/2014/main" id="{A58AE43A-4EB7-CEB1-A18A-D01446AEDAD1}"/>
              </a:ext>
            </a:extLst>
          </p:cNvPr>
          <p:cNvSpPr txBox="1">
            <a:spLocks/>
          </p:cNvSpPr>
          <p:nvPr/>
        </p:nvSpPr>
        <p:spPr>
          <a:xfrm>
            <a:off x="628783" y="1327024"/>
            <a:ext cx="10611872" cy="4223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just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0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l-GR" sz="2200" b="1" dirty="0">
                <a:solidFill>
                  <a:schemeClr val="tx1">
                    <a:lumMod val="50000"/>
                  </a:schemeClr>
                </a:solidFill>
              </a:rPr>
              <a:t>Κάλυψη</a:t>
            </a:r>
            <a:endParaRPr lang="en-US" sz="2200" b="1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Font typeface="Wingdings 3" charset="2"/>
              <a:buNone/>
            </a:pPr>
            <a:endParaRPr lang="en-US" sz="2000" dirty="0"/>
          </a:p>
        </p:txBody>
      </p:sp>
      <p:sp>
        <p:nvSpPr>
          <p:cNvPr id="5" name="Θέση περιεχομένου 1">
            <a:extLst>
              <a:ext uri="{FF2B5EF4-FFF2-40B4-BE49-F238E27FC236}">
                <a16:creationId xmlns:a16="http://schemas.microsoft.com/office/drawing/2014/main" id="{6FF776C0-C2CF-06DC-EBA0-94D0B7F46755}"/>
              </a:ext>
            </a:extLst>
          </p:cNvPr>
          <p:cNvSpPr txBox="1">
            <a:spLocks/>
          </p:cNvSpPr>
          <p:nvPr/>
        </p:nvSpPr>
        <p:spPr>
          <a:xfrm>
            <a:off x="628783" y="4889234"/>
            <a:ext cx="10611872" cy="4223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just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0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l-GR" sz="2200" b="1" dirty="0">
                <a:solidFill>
                  <a:schemeClr val="tx1">
                    <a:lumMod val="50000"/>
                  </a:schemeClr>
                </a:solidFill>
              </a:rPr>
              <a:t>Κατανομές</a:t>
            </a:r>
            <a:endParaRPr lang="en-US" sz="2200" b="1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Font typeface="Wingdings 3" charset="2"/>
              <a:buNone/>
            </a:pPr>
            <a:endParaRPr lang="en-US" sz="2000" dirty="0"/>
          </a:p>
        </p:txBody>
      </p:sp>
      <p:sp>
        <p:nvSpPr>
          <p:cNvPr id="7" name="Θέση περιεχομένου 1">
            <a:extLst>
              <a:ext uri="{FF2B5EF4-FFF2-40B4-BE49-F238E27FC236}">
                <a16:creationId xmlns:a16="http://schemas.microsoft.com/office/drawing/2014/main" id="{3A51B3DE-3426-26E4-83C4-201267FB74F2}"/>
              </a:ext>
            </a:extLst>
          </p:cNvPr>
          <p:cNvSpPr txBox="1">
            <a:spLocks/>
          </p:cNvSpPr>
          <p:nvPr/>
        </p:nvSpPr>
        <p:spPr>
          <a:xfrm>
            <a:off x="1110167" y="5347174"/>
            <a:ext cx="10252515" cy="1185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just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0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Φύλο, ηλικία, οικογενειακή κατάσταση, χώρα ιθαγένειας, χώρα/τόπος γέννησης, τόπος μόνιμης κατοικίας, τόπος συμβάντος, επίπεδο εκπαίδευσης, επάγγελμα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Αναλυτικό γεωγραφικό επίπεδο (Δημοτική Κοινότητα)</a:t>
            </a:r>
          </a:p>
          <a:p>
            <a:pPr>
              <a:buFont typeface="Wingdings" panose="05000000000000000000" pitchFamily="2" charset="2"/>
              <a:buChar char="ü"/>
            </a:pPr>
            <a:endParaRPr lang="el-GR" sz="105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el-GR" sz="105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Font typeface="Wingdings 3" charset="2"/>
              <a:buNone/>
            </a:pPr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3877761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8CA7D-F442-11B9-49C8-4C8800BD9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7A722F30-32B3-9451-52F0-A25F73BA1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167" y="248654"/>
            <a:ext cx="9180453" cy="959099"/>
          </a:xfrm>
        </p:spPr>
        <p:txBody>
          <a:bodyPr/>
          <a:lstStyle/>
          <a:p>
            <a:r>
              <a:rPr lang="el-GR" dirty="0"/>
              <a:t>Αιτίες θανάτου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F875588-9BF6-679A-2AA4-591DFFDB2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2682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l-GR" smtClean="0"/>
              <a:pPr/>
              <a:t>16</a:t>
            </a:fld>
            <a:endParaRPr lang="el-GR" dirty="0"/>
          </a:p>
        </p:txBody>
      </p:sp>
      <p:sp>
        <p:nvSpPr>
          <p:cNvPr id="7" name="Θέση περιεχομένου 6">
            <a:extLst>
              <a:ext uri="{FF2B5EF4-FFF2-40B4-BE49-F238E27FC236}">
                <a16:creationId xmlns:a16="http://schemas.microsoft.com/office/drawing/2014/main" id="{D650D54D-F507-85A3-2B67-8B7BAD7C5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908" y="1569309"/>
            <a:ext cx="10270758" cy="4360151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2400" dirty="0">
                <a:solidFill>
                  <a:schemeClr val="tx1">
                    <a:lumMod val="50000"/>
                  </a:schemeClr>
                </a:solidFill>
              </a:rPr>
              <a:t>Πιστοποιητικά θανάτου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2400" dirty="0">
                <a:solidFill>
                  <a:schemeClr val="tx1">
                    <a:lumMod val="50000"/>
                  </a:schemeClr>
                </a:solidFill>
              </a:rPr>
              <a:t>Ιατροδικαστικές Υπηρεσίες για περιπτώσεις βίαιων ή αιφνίδιων θανάτων (αδιευκρίνιστη αιτία)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2400" dirty="0">
                <a:solidFill>
                  <a:schemeClr val="tx1">
                    <a:lumMod val="50000"/>
                  </a:schemeClr>
                </a:solidFill>
              </a:rPr>
              <a:t>Ανακοίνωση ετησίως, 2 έτη μετά το έτος αναφοράς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dirty="0">
                <a:solidFill>
                  <a:schemeClr val="tx1">
                    <a:lumMod val="50000"/>
                  </a:schemeClr>
                </a:solidFill>
              </a:rPr>
              <a:t>Ταξινόμηση: Διεθνής Στατιστική Ταξινόμηση Νόσων και Συναφών Προβλημάτων Υγείας (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ICD-10) </a:t>
            </a:r>
            <a:r>
              <a:rPr lang="el-GR" dirty="0">
                <a:solidFill>
                  <a:schemeClr val="tx1">
                    <a:lumMod val="50000"/>
                  </a:schemeClr>
                </a:solidFill>
              </a:rPr>
              <a:t>του Παγκόσμιου Οργανισμού Υγείας</a:t>
            </a:r>
            <a:endParaRPr lang="el-GR" sz="24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2400" dirty="0">
                <a:solidFill>
                  <a:schemeClr val="tx1">
                    <a:lumMod val="50000"/>
                  </a:schemeClr>
                </a:solidFill>
              </a:rPr>
              <a:t>Βασική ή υποκείμεν</a:t>
            </a:r>
            <a:r>
              <a:rPr lang="el-GR" dirty="0">
                <a:solidFill>
                  <a:schemeClr val="tx1">
                    <a:lumMod val="50000"/>
                  </a:schemeClr>
                </a:solidFill>
              </a:rPr>
              <a:t>η αιτία θανάτου 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2400" dirty="0">
                <a:solidFill>
                  <a:schemeClr val="tx1">
                    <a:lumMod val="50000"/>
                  </a:schemeClr>
                </a:solidFill>
              </a:rPr>
              <a:t>Για τους θανάτους από 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COVID-19, </a:t>
            </a:r>
            <a:r>
              <a:rPr lang="el-GR" dirty="0">
                <a:solidFill>
                  <a:schemeClr val="tx1">
                    <a:lumMod val="50000"/>
                  </a:schemeClr>
                </a:solidFill>
              </a:rPr>
              <a:t>ανακοινώνεται και το υποκείμενο νόσημα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dirty="0">
                <a:solidFill>
                  <a:schemeClr val="tx1">
                    <a:lumMod val="50000"/>
                  </a:schemeClr>
                </a:solidFill>
              </a:rPr>
              <a:t>Ειδική θνησιμότητα κατά αιτία (αριθμός θανάτων που αποδόθηκαν σε κάθε αιτία προς τον πληθυσμό στο μέσο του έτους) </a:t>
            </a:r>
            <a:endParaRPr lang="el-GR" sz="24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13971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9D425-D3C6-E9A2-CDA2-2BA75FA3E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0A8CE4A8-DCAF-C68E-E492-AFA1B12FC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167" y="248654"/>
            <a:ext cx="9180453" cy="959099"/>
          </a:xfrm>
        </p:spPr>
        <p:txBody>
          <a:bodyPr/>
          <a:lstStyle/>
          <a:p>
            <a:r>
              <a:rPr lang="el-GR" dirty="0"/>
              <a:t>Δημογραφικοί δείκτες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71E8FC-EDAC-E693-2799-02605856E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2682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l-GR" smtClean="0"/>
              <a:pPr/>
              <a:t>17</a:t>
            </a:fld>
            <a:endParaRPr lang="el-GR" dirty="0"/>
          </a:p>
        </p:txBody>
      </p:sp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E797EC73-4D50-8628-62B0-3B7F90001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83" y="1279957"/>
            <a:ext cx="10611872" cy="4856892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l-GR" dirty="0">
                <a:solidFill>
                  <a:schemeClr val="tx1">
                    <a:lumMod val="50000"/>
                  </a:schemeClr>
                </a:solidFill>
              </a:rPr>
              <a:t>Δείκτης εξάρτησης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l-GR" dirty="0">
                <a:solidFill>
                  <a:schemeClr val="tx1">
                    <a:lumMod val="50000"/>
                  </a:schemeClr>
                </a:solidFill>
              </a:rPr>
              <a:t>Δείκτης γήρανσης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l-GR" dirty="0">
                <a:solidFill>
                  <a:schemeClr val="tx1">
                    <a:lumMod val="50000"/>
                  </a:schemeClr>
                </a:solidFill>
              </a:rPr>
              <a:t>Δείκτης ολικής γονιμότητας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l-GR" dirty="0">
                <a:solidFill>
                  <a:schemeClr val="tx1">
                    <a:lumMod val="50000"/>
                  </a:schemeClr>
                </a:solidFill>
              </a:rPr>
              <a:t>Μέση ηλικία μητέρας κατά τη γέννηση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l-GR" dirty="0">
                <a:solidFill>
                  <a:schemeClr val="tx1">
                    <a:lumMod val="50000"/>
                  </a:schemeClr>
                </a:solidFill>
              </a:rPr>
              <a:t>Ακαθάριστος δείκτης θνησιμότητας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l-GR" dirty="0">
                <a:solidFill>
                  <a:schemeClr val="tx1">
                    <a:lumMod val="50000"/>
                  </a:schemeClr>
                </a:solidFill>
              </a:rPr>
              <a:t>Δείκτης βρεφικής θνησιμότητας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l-GR" dirty="0">
                <a:solidFill>
                  <a:schemeClr val="tx1">
                    <a:lumMod val="50000"/>
                  </a:schemeClr>
                </a:solidFill>
              </a:rPr>
              <a:t>Δείκτης </a:t>
            </a:r>
            <a:r>
              <a:rPr lang="el-GR" dirty="0" err="1">
                <a:solidFill>
                  <a:schemeClr val="tx1">
                    <a:lumMod val="50000"/>
                  </a:schemeClr>
                </a:solidFill>
              </a:rPr>
              <a:t>περιγεννητικής</a:t>
            </a:r>
            <a:r>
              <a:rPr lang="el-GR" dirty="0">
                <a:solidFill>
                  <a:schemeClr val="tx1">
                    <a:lumMod val="50000"/>
                  </a:schemeClr>
                </a:solidFill>
              </a:rPr>
              <a:t> θνησιμότητας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l-GR" dirty="0">
                <a:solidFill>
                  <a:schemeClr val="tx1">
                    <a:lumMod val="50000"/>
                  </a:schemeClr>
                </a:solidFill>
              </a:rPr>
              <a:t>Δείκτης νεογνικής θνησιμότητας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endParaRPr lang="el-GR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endParaRPr lang="el-GR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Clr>
                <a:schemeClr val="accent5">
                  <a:lumMod val="75000"/>
                </a:schemeClr>
              </a:buClr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131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A811D599-6BF7-5442-DE12-03519BB65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877" y="248654"/>
            <a:ext cx="9180453" cy="959099"/>
          </a:xfrm>
        </p:spPr>
        <p:txBody>
          <a:bodyPr/>
          <a:lstStyle/>
          <a:p>
            <a:r>
              <a:rPr lang="el-GR" sz="2400" b="1" dirty="0"/>
              <a:t>ΕΚΤΙΜΩΜΕΝΟΣ ΠΛΗΘΥΣΜΟΣ</a:t>
            </a:r>
            <a:endParaRPr lang="el-GR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03F3A95-6721-496E-F37F-813FFA8EF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2682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l-GR" smtClean="0"/>
              <a:pPr/>
              <a:t>18</a:t>
            </a:fld>
            <a:endParaRPr lang="el-GR" dirty="0"/>
          </a:p>
        </p:txBody>
      </p:sp>
      <p:pic>
        <p:nvPicPr>
          <p:cNvPr id="2" name="Picture 2" descr="In 2020-21, the coronavirus pandemic delayed the execution of India's decadal census (Flickr )">
            <a:extLst>
              <a:ext uri="{FF2B5EF4-FFF2-40B4-BE49-F238E27FC236}">
                <a16:creationId xmlns:a16="http://schemas.microsoft.com/office/drawing/2014/main" id="{7CFF702E-2373-8829-20CE-171069590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518" y="2297593"/>
            <a:ext cx="5232772" cy="294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440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1F45C7C9-3531-0137-EA81-5CA32F0B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167" y="248654"/>
            <a:ext cx="9180453" cy="959099"/>
          </a:xfrm>
        </p:spPr>
        <p:txBody>
          <a:bodyPr/>
          <a:lstStyle/>
          <a:p>
            <a:r>
              <a:rPr lang="el-GR" dirty="0"/>
              <a:t>Εκτιμώμενος Πληθυσμός την </a:t>
            </a:r>
            <a:r>
              <a:rPr lang="en-US" dirty="0"/>
              <a:t>1</a:t>
            </a:r>
            <a:r>
              <a:rPr lang="el-GR" baseline="30000" dirty="0"/>
              <a:t>η</a:t>
            </a:r>
            <a:r>
              <a:rPr lang="el-GR" dirty="0"/>
              <a:t> Ιανουαρίου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36CCA4B-546B-5BEF-8433-5842729E0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2682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l-GR" smtClean="0"/>
              <a:pPr/>
              <a:t>19</a:t>
            </a:fld>
            <a:endParaRPr lang="el-GR" dirty="0"/>
          </a:p>
        </p:txBody>
      </p:sp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E87DA48C-BEED-46A9-79BB-9CBEA78EB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83" y="1207753"/>
            <a:ext cx="10611872" cy="4888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800" b="1" u="sng" dirty="0">
                <a:solidFill>
                  <a:schemeClr val="tx1">
                    <a:lumMod val="50000"/>
                  </a:schemeClr>
                </a:solidFill>
              </a:rPr>
              <a:t>Δημογραφική εξίσωση</a:t>
            </a:r>
            <a:endParaRPr lang="en-US" u="sng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P</a:t>
            </a:r>
            <a:r>
              <a:rPr lang="en-US" sz="2000" baseline="-25000" dirty="0">
                <a:solidFill>
                  <a:schemeClr val="tx1">
                    <a:lumMod val="50000"/>
                  </a:schemeClr>
                </a:solidFill>
              </a:rPr>
              <a:t>t+1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= P</a:t>
            </a:r>
            <a:r>
              <a:rPr lang="en-US" sz="2000" baseline="-25000" dirty="0">
                <a:solidFill>
                  <a:schemeClr val="tx1">
                    <a:lumMod val="50000"/>
                  </a:schemeClr>
                </a:solidFill>
              </a:rPr>
              <a:t>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+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B</a:t>
            </a:r>
            <a:r>
              <a:rPr lang="en-US" sz="2000" baseline="-25000" dirty="0" err="1">
                <a:solidFill>
                  <a:schemeClr val="tx1">
                    <a:lumMod val="50000"/>
                  </a:schemeClr>
                </a:solidFill>
              </a:rPr>
              <a:t>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– D</a:t>
            </a:r>
            <a:r>
              <a:rPr lang="en-US" sz="2000" baseline="-25000" dirty="0">
                <a:solidFill>
                  <a:schemeClr val="tx1">
                    <a:lumMod val="50000"/>
                  </a:schemeClr>
                </a:solidFill>
              </a:rPr>
              <a:t>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+ I</a:t>
            </a:r>
            <a:r>
              <a:rPr lang="en-US" sz="2000" baseline="-25000" dirty="0">
                <a:solidFill>
                  <a:schemeClr val="tx1">
                    <a:lumMod val="50000"/>
                  </a:schemeClr>
                </a:solidFill>
              </a:rPr>
              <a:t>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– E</a:t>
            </a:r>
            <a:r>
              <a:rPr lang="en-US" sz="2000" baseline="-25000" dirty="0">
                <a:solidFill>
                  <a:schemeClr val="tx1">
                    <a:lumMod val="50000"/>
                  </a:schemeClr>
                </a:solidFill>
              </a:rPr>
              <a:t>t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l-GR" sz="20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l-GR" sz="2000" i="1" dirty="0">
                <a:solidFill>
                  <a:schemeClr val="tx1">
                    <a:lumMod val="50000"/>
                  </a:schemeClr>
                </a:solidFill>
              </a:rPr>
              <a:t>όπου</a:t>
            </a:r>
            <a:r>
              <a:rPr lang="en-US" sz="2000" i="1" dirty="0">
                <a:solidFill>
                  <a:schemeClr val="tx1">
                    <a:lumMod val="50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P</a:t>
            </a:r>
            <a:r>
              <a:rPr lang="en-US" sz="2000" baseline="-25000" dirty="0">
                <a:solidFill>
                  <a:schemeClr val="tx1">
                    <a:lumMod val="50000"/>
                  </a:schemeClr>
                </a:solidFill>
              </a:rPr>
              <a:t>t+1 ,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P</a:t>
            </a:r>
            <a:r>
              <a:rPr lang="en-US" sz="2000" baseline="-25000" dirty="0">
                <a:solidFill>
                  <a:schemeClr val="tx1">
                    <a:lumMod val="50000"/>
                  </a:schemeClr>
                </a:solidFill>
              </a:rPr>
              <a:t>t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= </a:t>
            </a: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πληθυσμός την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1</a:t>
            </a:r>
            <a:r>
              <a:rPr lang="el-GR" sz="2000" baseline="30000" dirty="0">
                <a:solidFill>
                  <a:schemeClr val="tx1">
                    <a:lumMod val="50000"/>
                  </a:schemeClr>
                </a:solidFill>
              </a:rPr>
              <a:t>η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Ιανουαρίου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των ετών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t+1 </a:t>
            </a: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και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t, </a:t>
            </a: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αντίστοιχα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B</a:t>
            </a:r>
            <a:r>
              <a:rPr lang="en-US" sz="2000" baseline="-25000" dirty="0" err="1">
                <a:solidFill>
                  <a:schemeClr val="tx1">
                    <a:lumMod val="50000"/>
                  </a:schemeClr>
                </a:solidFill>
              </a:rPr>
              <a:t>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= </a:t>
            </a: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γεννήσεις ζώντων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D</a:t>
            </a:r>
            <a:r>
              <a:rPr lang="en-US" sz="2000" baseline="-25000" dirty="0">
                <a:solidFill>
                  <a:schemeClr val="tx1">
                    <a:lumMod val="50000"/>
                  </a:schemeClr>
                </a:solidFill>
              </a:rPr>
              <a:t>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= </a:t>
            </a: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θάνατοι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I</a:t>
            </a:r>
            <a:r>
              <a:rPr lang="en-US" sz="2000" baseline="-25000" dirty="0">
                <a:solidFill>
                  <a:schemeClr val="tx1">
                    <a:lumMod val="50000"/>
                  </a:schemeClr>
                </a:solidFill>
              </a:rPr>
              <a:t>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= </a:t>
            </a: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εισερχόμενοι μετανάστες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E</a:t>
            </a:r>
            <a:r>
              <a:rPr lang="en-US" sz="2000" baseline="-25000" dirty="0">
                <a:solidFill>
                  <a:schemeClr val="tx1">
                    <a:lumMod val="50000"/>
                  </a:schemeClr>
                </a:solidFill>
              </a:rPr>
              <a:t>t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= </a:t>
            </a: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εξερχόμενοι μετανάστες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22344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80858" y="248654"/>
            <a:ext cx="9180453" cy="959099"/>
          </a:xfrm>
        </p:spPr>
        <p:txBody>
          <a:bodyPr/>
          <a:lstStyle/>
          <a:p>
            <a:r>
              <a:rPr lang="el-GR" dirty="0"/>
              <a:t>Περιεχόμενα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l-GR" smtClean="0"/>
              <a:pPr/>
              <a:t>2</a:t>
            </a:fld>
            <a:endParaRPr lang="el-GR" dirty="0"/>
          </a:p>
        </p:txBody>
      </p:sp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8B4ECE31-7254-9ED5-0F0F-7A19CA0FD987}"/>
              </a:ext>
            </a:extLst>
          </p:cNvPr>
          <p:cNvSpPr txBox="1">
            <a:spLocks/>
          </p:cNvSpPr>
          <p:nvPr/>
        </p:nvSpPr>
        <p:spPr>
          <a:xfrm>
            <a:off x="654908" y="1569309"/>
            <a:ext cx="10404978" cy="2959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0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1. </a:t>
            </a:r>
            <a:r>
              <a:rPr lang="el-GR" dirty="0">
                <a:solidFill>
                  <a:schemeClr val="tx1">
                    <a:lumMod val="50000"/>
                  </a:schemeClr>
                </a:solidFill>
              </a:rPr>
              <a:t>Απογραφή Πληθυσμού-Κατοικιών 2021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2. </a:t>
            </a:r>
            <a:r>
              <a:rPr lang="el-GR" dirty="0">
                <a:solidFill>
                  <a:schemeClr val="tx1">
                    <a:lumMod val="50000"/>
                  </a:schemeClr>
                </a:solidFill>
              </a:rPr>
              <a:t>Φυσική Κίνηση Πληθυσμού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3. </a:t>
            </a:r>
            <a:r>
              <a:rPr lang="el-GR" dirty="0">
                <a:solidFill>
                  <a:schemeClr val="tx1">
                    <a:lumMod val="50000"/>
                  </a:schemeClr>
                </a:solidFill>
              </a:rPr>
              <a:t>Εκτιμώμενος Πληθυσμός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4. </a:t>
            </a:r>
            <a:r>
              <a:rPr lang="el-GR" dirty="0">
                <a:solidFill>
                  <a:schemeClr val="tx1">
                    <a:lumMod val="50000"/>
                  </a:schemeClr>
                </a:solidFill>
              </a:rPr>
              <a:t>Στατιστικά Μητρώα Κτιρίων και Πληθυσμού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959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1F45C7C9-3531-0137-EA81-5CA32F0B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167" y="248654"/>
            <a:ext cx="9180453" cy="959099"/>
          </a:xfrm>
        </p:spPr>
        <p:txBody>
          <a:bodyPr/>
          <a:lstStyle/>
          <a:p>
            <a:r>
              <a:rPr lang="el-GR" dirty="0"/>
              <a:t>Εκτιμώμενος Πληθυσμός την </a:t>
            </a:r>
            <a:r>
              <a:rPr lang="en-US" dirty="0"/>
              <a:t>1</a:t>
            </a:r>
            <a:r>
              <a:rPr lang="el-GR" baseline="30000" dirty="0"/>
              <a:t>η</a:t>
            </a:r>
            <a:r>
              <a:rPr lang="el-GR" dirty="0"/>
              <a:t> Ιανουαρίου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36CCA4B-546B-5BEF-8433-5842729E0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2682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l-GR" smtClean="0"/>
              <a:pPr/>
              <a:t>20</a:t>
            </a:fld>
            <a:endParaRPr lang="el-GR" dirty="0"/>
          </a:p>
        </p:txBody>
      </p:sp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E87DA48C-BEED-46A9-79BB-9CBEA78EB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838" y="1374008"/>
            <a:ext cx="10611872" cy="48882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>
                <a:solidFill>
                  <a:schemeClr val="tx1">
                    <a:lumMod val="50000"/>
                  </a:schemeClr>
                </a:solidFill>
              </a:rPr>
              <a:t>Ο εκτιμώμενος πληθυσμός των ετών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1.1.2011 - 1.1.2021 </a:t>
            </a:r>
            <a:r>
              <a:rPr lang="el-GR" dirty="0">
                <a:solidFill>
                  <a:schemeClr val="tx1">
                    <a:lumMod val="50000"/>
                  </a:schemeClr>
                </a:solidFill>
              </a:rPr>
              <a:t>υπολογίστηκε με βάση τα αποτελέσματα της Απογραφής Πληθυσμού 2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011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l-GR" b="1" dirty="0">
                <a:solidFill>
                  <a:schemeClr val="tx1">
                    <a:lumMod val="50000"/>
                  </a:schemeClr>
                </a:solidFill>
              </a:rPr>
              <a:t>Ο εκτιμώμενος πληθυσμός των ετών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1.1.2022 </a:t>
            </a:r>
            <a:r>
              <a:rPr lang="el-GR" b="1" dirty="0">
                <a:solidFill>
                  <a:schemeClr val="tx1">
                    <a:lumMod val="50000"/>
                  </a:schemeClr>
                </a:solidFill>
              </a:rPr>
              <a:t>και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1.1.2023</a:t>
            </a:r>
            <a:r>
              <a:rPr lang="el-GR" b="1" dirty="0">
                <a:solidFill>
                  <a:schemeClr val="tx1">
                    <a:lumMod val="50000"/>
                  </a:schemeClr>
                </a:solidFill>
              </a:rPr>
              <a:t>: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0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Βασίστηκε στα αποτελέσματα της Απογραφής Πληθυσμού 2021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μόνιμος πληθυσμός στις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22.10.2021 </a:t>
            </a: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ως σημείο εκκίνησης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στοιχεία εσωτερικής μετακίνησης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στοιχεία εισερχόμενης μετανάστευσης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Η αναθεώρηση του εκτιμώμενου πληθυσμού των </a:t>
            </a:r>
            <a:r>
              <a:rPr lang="el-GR" sz="2000" dirty="0" err="1">
                <a:solidFill>
                  <a:schemeClr val="tx1">
                    <a:lumMod val="50000"/>
                  </a:schemeClr>
                </a:solidFill>
              </a:rPr>
              <a:t>μεσοαπογραφικών</a:t>
            </a: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 ετών και των μεταναστευτικών ροών είναι σε εξέλιξη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519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1F45C7C9-3531-0137-EA81-5CA32F0B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167" y="248654"/>
            <a:ext cx="9180453" cy="959099"/>
          </a:xfrm>
        </p:spPr>
        <p:txBody>
          <a:bodyPr/>
          <a:lstStyle/>
          <a:p>
            <a:r>
              <a:rPr lang="el-GR" dirty="0"/>
              <a:t>Στατιστικές Μετανάστευσης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36CCA4B-546B-5BEF-8433-5842729E0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2682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l-GR" smtClean="0"/>
              <a:pPr/>
              <a:t>21</a:t>
            </a:fld>
            <a:endParaRPr lang="el-GR" dirty="0"/>
          </a:p>
        </p:txBody>
      </p:sp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E87DA48C-BEED-46A9-79BB-9CBEA78EB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83" y="1207753"/>
            <a:ext cx="10611872" cy="15816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b="1" dirty="0">
                <a:solidFill>
                  <a:schemeClr val="tx1">
                    <a:lumMod val="50000"/>
                  </a:schemeClr>
                </a:solidFill>
              </a:rPr>
              <a:t>Εισερχόμενη μετανάστευση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Συνδυασμός στοιχείων από διοικητικές πηγές και μεθόδου εκτίμησης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Διοικητικά στοιχεία από το Υπουργείο Μετανάστευσης και Ασύλου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7" name="Θέση περιεχομένου 1">
            <a:extLst>
              <a:ext uri="{FF2B5EF4-FFF2-40B4-BE49-F238E27FC236}">
                <a16:creationId xmlns:a16="http://schemas.microsoft.com/office/drawing/2014/main" id="{95059A4B-EB8C-B3FF-952E-7CD1D567FB1B}"/>
              </a:ext>
            </a:extLst>
          </p:cNvPr>
          <p:cNvSpPr txBox="1">
            <a:spLocks/>
          </p:cNvSpPr>
          <p:nvPr/>
        </p:nvSpPr>
        <p:spPr>
          <a:xfrm>
            <a:off x="1110167" y="2845082"/>
            <a:ext cx="10312550" cy="1050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just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0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l-GR" sz="1800" dirty="0">
                <a:solidFill>
                  <a:schemeClr val="tx1">
                    <a:lumMod val="50000"/>
                  </a:schemeClr>
                </a:solidFill>
              </a:rPr>
              <a:t>άτομα που αιτούνται την υπαγωγή τους σε καθεστώς διεθνούς προστασίας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el-GR" sz="1800" dirty="0">
                <a:solidFill>
                  <a:schemeClr val="tx1">
                    <a:lumMod val="50000"/>
                  </a:schemeClr>
                </a:solidFill>
              </a:rPr>
              <a:t>από το 2016 εφεξής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) 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l-GR" sz="1800" dirty="0">
                <a:solidFill>
                  <a:schemeClr val="tx1">
                    <a:lumMod val="50000"/>
                  </a:schemeClr>
                </a:solidFill>
              </a:rPr>
              <a:t>πρόσφυγες από την Ουκρανία που έχουν υπαχθεί σε καθεστώς προσωρινής προστασίας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el-GR" sz="1800" dirty="0">
                <a:solidFill>
                  <a:schemeClr val="tx1">
                    <a:lumMod val="50000"/>
                  </a:schemeClr>
                </a:solidFill>
              </a:rPr>
              <a:t>από το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2022</a:t>
            </a:r>
            <a:r>
              <a:rPr lang="el-GR" sz="1800" dirty="0">
                <a:solidFill>
                  <a:schemeClr val="tx1">
                    <a:lumMod val="50000"/>
                  </a:schemeClr>
                </a:solidFill>
              </a:rPr>
              <a:t> εφεξής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)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sz="1800" dirty="0"/>
          </a:p>
        </p:txBody>
      </p:sp>
      <p:sp>
        <p:nvSpPr>
          <p:cNvPr id="8" name="Θέση περιεχομένου 1">
            <a:extLst>
              <a:ext uri="{FF2B5EF4-FFF2-40B4-BE49-F238E27FC236}">
                <a16:creationId xmlns:a16="http://schemas.microsoft.com/office/drawing/2014/main" id="{8F41C262-B87F-BFEE-BA29-32EBA125F629}"/>
              </a:ext>
            </a:extLst>
          </p:cNvPr>
          <p:cNvSpPr txBox="1">
            <a:spLocks/>
          </p:cNvSpPr>
          <p:nvPr/>
        </p:nvSpPr>
        <p:spPr>
          <a:xfrm>
            <a:off x="628783" y="3951317"/>
            <a:ext cx="10611872" cy="656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just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0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Μοντέλο εκτίμησης που βασίζεται στην ετήσια εισερχόμενη μετανάστευση του προηγούμενου έτους και την ποσοστιαία μεταβολή του ΑΕΠ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Θέση περιεχομένου 1">
            <a:extLst>
              <a:ext uri="{FF2B5EF4-FFF2-40B4-BE49-F238E27FC236}">
                <a16:creationId xmlns:a16="http://schemas.microsoft.com/office/drawing/2014/main" id="{B85204A4-DB90-B1B0-E5C5-FAB539C51063}"/>
              </a:ext>
            </a:extLst>
          </p:cNvPr>
          <p:cNvSpPr txBox="1">
            <a:spLocks/>
          </p:cNvSpPr>
          <p:nvPr/>
        </p:nvSpPr>
        <p:spPr>
          <a:xfrm>
            <a:off x="1050132" y="4719232"/>
            <a:ext cx="10312550" cy="15401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just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0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l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l-GR" sz="1800" dirty="0">
                <a:solidFill>
                  <a:schemeClr val="tx1">
                    <a:lumMod val="50000"/>
                  </a:schemeClr>
                </a:solidFill>
              </a:rPr>
              <a:t>Κατανομή των μεταναστών και των ατόμων υπό καθεστώς διεθνούς προστασίας κατά φύλο, ηλικία, ομάδες χωρών ιθαγένειας, χωρών γέννησης και χωρών προηγούμενης διαμονής         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  </a:t>
            </a:r>
            <a:r>
              <a:rPr lang="el-GR" sz="1800" dirty="0">
                <a:solidFill>
                  <a:schemeClr val="tx1">
                    <a:lumMod val="50000"/>
                  </a:schemeClr>
                </a:solidFill>
              </a:rPr>
              <a:t>Απογραφή Πληθυσμού 2021</a:t>
            </a:r>
            <a:endParaRPr lang="en-US" sz="1800" dirty="0">
              <a:solidFill>
                <a:schemeClr val="tx1">
                  <a:lumMod val="50000"/>
                </a:schemeClr>
              </a:solidFill>
            </a:endParaRPr>
          </a:p>
          <a:p>
            <a:pPr algn="l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l-GR" sz="1800" dirty="0">
                <a:solidFill>
                  <a:schemeClr val="tx1">
                    <a:lumMod val="50000"/>
                  </a:schemeClr>
                </a:solidFill>
              </a:rPr>
              <a:t>Κατανομή των προσφύγων από την Ουκρανία           Υπουργείο Μετανάστευσης και Ασύλου</a:t>
            </a:r>
            <a:endParaRPr lang="en-US" sz="1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F728C71B-D25C-B458-3896-6B4E28E7C01E}"/>
              </a:ext>
            </a:extLst>
          </p:cNvPr>
          <p:cNvSpPr/>
          <p:nvPr/>
        </p:nvSpPr>
        <p:spPr>
          <a:xfrm flipV="1">
            <a:off x="9106293" y="5147658"/>
            <a:ext cx="299678" cy="936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2BEFB433-03BC-A82C-0880-AC3165E8FC51}"/>
              </a:ext>
            </a:extLst>
          </p:cNvPr>
          <p:cNvSpPr/>
          <p:nvPr/>
        </p:nvSpPr>
        <p:spPr>
          <a:xfrm flipV="1">
            <a:off x="5906729" y="5790506"/>
            <a:ext cx="299678" cy="936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09691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1F45C7C9-3531-0137-EA81-5CA32F0B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167" y="248654"/>
            <a:ext cx="9180453" cy="959099"/>
          </a:xfrm>
        </p:spPr>
        <p:txBody>
          <a:bodyPr/>
          <a:lstStyle/>
          <a:p>
            <a:r>
              <a:rPr lang="el-GR" dirty="0"/>
              <a:t>Στατιστικές Μετανάστευσης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36CCA4B-546B-5BEF-8433-5842729E0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2682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l-GR" smtClean="0"/>
              <a:pPr/>
              <a:t>22</a:t>
            </a:fld>
            <a:endParaRPr lang="el-GR" dirty="0"/>
          </a:p>
        </p:txBody>
      </p:sp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E87DA48C-BEED-46A9-79BB-9CBEA78EB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83" y="1207753"/>
            <a:ext cx="10611872" cy="1221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>
                <a:solidFill>
                  <a:schemeClr val="tx1">
                    <a:lumMod val="50000"/>
                  </a:schemeClr>
                </a:solidFill>
              </a:rPr>
              <a:t>Εξερχόμενη μετανάστευση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Μέθοδος εκτίμησης με τη χρήση μοντέλου παλινδρόμησης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Θέση περιεχομένου 1">
            <a:extLst>
              <a:ext uri="{FF2B5EF4-FFF2-40B4-BE49-F238E27FC236}">
                <a16:creationId xmlns:a16="http://schemas.microsoft.com/office/drawing/2014/main" id="{9108294C-D1D3-8D8E-848B-B05863B0C084}"/>
              </a:ext>
            </a:extLst>
          </p:cNvPr>
          <p:cNvSpPr txBox="1">
            <a:spLocks/>
          </p:cNvSpPr>
          <p:nvPr/>
        </p:nvSpPr>
        <p:spPr>
          <a:xfrm>
            <a:off x="778444" y="2429164"/>
            <a:ext cx="10312550" cy="2105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just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0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Έλλειψη διαθεσιμότητας στοιχείων από διοικητικές πηγές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Βασίζεται σε διαθέσιμα στοιχεία εισερχόμενης μετανάστευσης στη Γερμανία από την Ελλάδα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πηγή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DESTATIS)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Η κατανομή των εξερχόμενων μεταναστών κατά φύλο και ηλικία γίνεται με βάση τα στοιχεία της Απογραφής Πληθυσμού 2021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67975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1F45C7C9-3531-0137-EA81-5CA32F0B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167" y="248654"/>
            <a:ext cx="9180453" cy="959099"/>
          </a:xfrm>
        </p:spPr>
        <p:txBody>
          <a:bodyPr/>
          <a:lstStyle/>
          <a:p>
            <a:r>
              <a:rPr lang="el-GR" dirty="0"/>
              <a:t>Στατιστικές Μετανάστευσης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36CCA4B-546B-5BEF-8433-5842729E0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2682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l-GR" smtClean="0"/>
              <a:pPr/>
              <a:t>23</a:t>
            </a:fld>
            <a:endParaRPr lang="el-GR" dirty="0"/>
          </a:p>
        </p:txBody>
      </p:sp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E87DA48C-BEED-46A9-79BB-9CBEA78EB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83" y="1207754"/>
            <a:ext cx="10611872" cy="7134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>
                <a:solidFill>
                  <a:schemeClr val="tx1">
                    <a:lumMod val="50000"/>
                  </a:schemeClr>
                </a:solidFill>
              </a:rPr>
              <a:t>Γεωγραφικές κατανομές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Θέση περιεχομένου 1">
            <a:extLst>
              <a:ext uri="{FF2B5EF4-FFF2-40B4-BE49-F238E27FC236}">
                <a16:creationId xmlns:a16="http://schemas.microsoft.com/office/drawing/2014/main" id="{9108294C-D1D3-8D8E-848B-B05863B0C084}"/>
              </a:ext>
            </a:extLst>
          </p:cNvPr>
          <p:cNvSpPr txBox="1">
            <a:spLocks/>
          </p:cNvSpPr>
          <p:nvPr/>
        </p:nvSpPr>
        <p:spPr>
          <a:xfrm>
            <a:off x="796916" y="2022764"/>
            <a:ext cx="10312550" cy="3343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just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0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Σύνολο Χώρας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Χώρα ιθαγένειας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γέννησης, προηγούμενης διαμονής: ομαδοποίηση των χωρών σύμφωνα με τον Δείκτη Ανθρώπινης Ανάπτυξης των ΗΕ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UN Human Development Index</a:t>
            </a: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)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Εισερχόμενοι μετανάστες: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χώρα ιθαγένειας (με τα βάση τα στοιχεία της Απογραφής Πληθυσμού 2021)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Εξερχόμενοι μετανάστες: χώρες εντός και εκτός ΕΕ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53660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1F45C7C9-3531-0137-EA81-5CA32F0B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314" y="76187"/>
            <a:ext cx="9180453" cy="644924"/>
          </a:xfrm>
        </p:spPr>
        <p:txBody>
          <a:bodyPr/>
          <a:lstStyle/>
          <a:p>
            <a:r>
              <a:rPr lang="el-GR" dirty="0"/>
              <a:t>Αναθεώρηση εκτιμώμενου πληθυσμού </a:t>
            </a:r>
            <a:r>
              <a:rPr lang="el-GR" dirty="0" err="1"/>
              <a:t>μεσοαπογραφικών</a:t>
            </a:r>
            <a:r>
              <a:rPr lang="el-GR" dirty="0"/>
              <a:t> ετών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36CCA4B-546B-5BEF-8433-5842729E0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2682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l-GR" smtClean="0"/>
              <a:pPr/>
              <a:t>24</a:t>
            </a:fld>
            <a:endParaRPr lang="el-GR" dirty="0"/>
          </a:p>
        </p:txBody>
      </p:sp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E87DA48C-BEED-46A9-79BB-9CBEA78EB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83" y="1331323"/>
            <a:ext cx="10611872" cy="1561438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l-GR" sz="2200" dirty="0">
                <a:solidFill>
                  <a:schemeClr val="tx1">
                    <a:lumMod val="50000"/>
                  </a:schemeClr>
                </a:solidFill>
              </a:rPr>
              <a:t>Αναθεώρηση μεθόδου εκτίμησης μεταναστευτικών ροών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l-GR" sz="2200" dirty="0">
                <a:solidFill>
                  <a:schemeClr val="tx1">
                    <a:lumMod val="50000"/>
                  </a:schemeClr>
                </a:solidFill>
              </a:rPr>
              <a:t>Αξιολόγηση υφιστάμενων και διαθέσιμων πηγών δεδομένων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l-GR" sz="2200" dirty="0">
                <a:solidFill>
                  <a:schemeClr val="tx1">
                    <a:lumMod val="50000"/>
                  </a:schemeClr>
                </a:solidFill>
              </a:rPr>
              <a:t>Βελτίωση αξιοποίησης των πηγών διοικητικών δεδομένων</a:t>
            </a:r>
          </a:p>
          <a:p>
            <a:pPr marL="0" indent="0">
              <a:buNone/>
            </a:pPr>
            <a:endParaRPr lang="el-GR" sz="22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l-GR" sz="22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l-GR" sz="22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Θέση περιεχομένου 1">
            <a:extLst>
              <a:ext uri="{FF2B5EF4-FFF2-40B4-BE49-F238E27FC236}">
                <a16:creationId xmlns:a16="http://schemas.microsoft.com/office/drawing/2014/main" id="{C9F46707-78E4-A401-BC1E-9D2A85B47DE6}"/>
              </a:ext>
            </a:extLst>
          </p:cNvPr>
          <p:cNvSpPr txBox="1">
            <a:spLocks/>
          </p:cNvSpPr>
          <p:nvPr/>
        </p:nvSpPr>
        <p:spPr>
          <a:xfrm>
            <a:off x="1091314" y="2928765"/>
            <a:ext cx="10611872" cy="1566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0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Πιο αναλυτικά στοιχεία αναφορικά με τα δημογραφικά χαρακτηριστικά των προσφύγων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Στοιχεία σε περιφερειακό επίπεδο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Άδειες παραμονής υπηκόων τρίτων χωρών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8" name="Θέση περιεχομένου 1">
            <a:extLst>
              <a:ext uri="{FF2B5EF4-FFF2-40B4-BE49-F238E27FC236}">
                <a16:creationId xmlns:a16="http://schemas.microsoft.com/office/drawing/2014/main" id="{F629DD28-9CE2-92CD-3E92-98655AE735D6}"/>
              </a:ext>
            </a:extLst>
          </p:cNvPr>
          <p:cNvSpPr txBox="1">
            <a:spLocks/>
          </p:cNvSpPr>
          <p:nvPr/>
        </p:nvSpPr>
        <p:spPr>
          <a:xfrm>
            <a:off x="628783" y="4353727"/>
            <a:ext cx="10611872" cy="1648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just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0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l-GR" sz="2200" dirty="0">
                <a:solidFill>
                  <a:schemeClr val="tx1">
                    <a:lumMod val="50000"/>
                  </a:schemeClr>
                </a:solidFill>
                <a:cs typeface="Segoe UI" panose="020B0502040204020203" pitchFamily="34" charset="0"/>
              </a:rPr>
              <a:t>Αξιοποίηση στοιχείων εξερχόμενης μετανάστευσης που συλλέχθηκαν κατά την Απογραφή Πληθυσμού</a:t>
            </a:r>
            <a:r>
              <a:rPr lang="el-GR" sz="2200" dirty="0">
                <a:solidFill>
                  <a:schemeClr val="tx1">
                    <a:lumMod val="50000"/>
                  </a:schemeClr>
                </a:solidFill>
              </a:rPr>
              <a:t> 2021</a:t>
            </a:r>
            <a:endParaRPr lang="el-GR" sz="2200" dirty="0">
              <a:solidFill>
                <a:schemeClr val="tx1">
                  <a:lumMod val="50000"/>
                </a:schemeClr>
              </a:solidFill>
              <a:cs typeface="Segoe UI" panose="020B0502040204020203" pitchFamily="34" charset="0"/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l-GR" sz="2200" dirty="0">
                <a:solidFill>
                  <a:schemeClr val="tx1">
                    <a:lumMod val="50000"/>
                  </a:schemeClr>
                </a:solidFill>
                <a:cs typeface="Segoe UI" panose="020B0502040204020203" pitchFamily="34" charset="0"/>
              </a:rPr>
              <a:t>Αξιοποίηση πρόσθετων δεδομένων από χώρες που αποτελούν κύριους προορισμούς για τους Έλληνες μετανάστες</a:t>
            </a:r>
            <a:endParaRPr lang="en-US" sz="22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Font typeface="Wingdings 3" charset="2"/>
              <a:buNone/>
            </a:pPr>
            <a:endParaRPr lang="en-US" sz="22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Font typeface="Wingdings 3" charset="2"/>
              <a:buNone/>
            </a:pPr>
            <a:endParaRPr lang="en-US" sz="22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31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A86F6-FCB5-A19B-42D6-BB8017939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4AE1FF4F-4CC5-79AD-52F6-5DA2B492E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978" y="234246"/>
            <a:ext cx="9978043" cy="959099"/>
          </a:xfrm>
        </p:spPr>
        <p:txBody>
          <a:bodyPr/>
          <a:lstStyle/>
          <a:p>
            <a:r>
              <a:rPr lang="el-GR" dirty="0"/>
              <a:t>Πληθυσμιακές στατιστικές που καταρτίζονται από τη </a:t>
            </a:r>
            <a:r>
              <a:rPr lang="en-US" dirty="0"/>
              <a:t>Eurostat</a:t>
            </a:r>
            <a:endParaRPr lang="el-GR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A5D04C0-5598-FBE6-990F-C58E104D3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2682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l-GR" smtClean="0"/>
              <a:pPr/>
              <a:t>25</a:t>
            </a:fld>
            <a:endParaRPr lang="el-GR" dirty="0"/>
          </a:p>
        </p:txBody>
      </p:sp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22918E5C-E362-653D-C7E7-7B40DCB56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83" y="1053713"/>
            <a:ext cx="10611872" cy="511828"/>
          </a:xfrm>
        </p:spPr>
        <p:txBody>
          <a:bodyPr>
            <a:normAutofit/>
          </a:bodyPr>
          <a:lstStyle/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lang="el-GR" sz="2200" b="1" dirty="0">
                <a:solidFill>
                  <a:schemeClr val="tx1">
                    <a:lumMod val="50000"/>
                  </a:schemeClr>
                </a:solidFill>
              </a:rPr>
              <a:t>Υπερβάλλουσα θνησιμότητα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62549B-0CBF-1075-DE5C-60988DCC3FA7}"/>
              </a:ext>
            </a:extLst>
          </p:cNvPr>
          <p:cNvSpPr txBox="1"/>
          <p:nvPr/>
        </p:nvSpPr>
        <p:spPr>
          <a:xfrm>
            <a:off x="829319" y="1471275"/>
            <a:ext cx="712947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Ποσοστό των πρόσθετων θανάτων ενός μήνα σε σύγκριση με το μέσο αριθμό θανάτων του αντίστοιχου μήνα της περιόδου βάσης (2016-2019) </a:t>
            </a:r>
          </a:p>
          <a:p>
            <a:pPr marL="342900" indent="-34290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Πηγή: στοιχεία εβδομαδιαίων θανάτων που διαβιβάζονται από τις χώρες</a:t>
            </a:r>
          </a:p>
          <a:p>
            <a:pPr marL="342900" indent="-34290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Έγκαιρη καταγραφή των μεταβολών των επιπέδων της θνησιμότητας και πιθανών παραγόντων που την επηρεάζουν</a:t>
            </a:r>
          </a:p>
          <a:p>
            <a:pPr marL="342900" indent="-34290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Δημοσίευση στο Ευρωπαϊκό Στατιστικό Παρατηρητήριο </a:t>
            </a: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475FE0A9-C9EF-1BB0-5312-A4043D72B7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85" t="14983" r="59150" b="12007"/>
          <a:stretch/>
        </p:blipFill>
        <p:spPr>
          <a:xfrm>
            <a:off x="7958797" y="1053713"/>
            <a:ext cx="3739867" cy="3245054"/>
          </a:xfrm>
          <a:prstGeom prst="rect">
            <a:avLst/>
          </a:prstGeom>
        </p:spPr>
      </p:pic>
      <p:sp>
        <p:nvSpPr>
          <p:cNvPr id="13" name="Θέση περιεχομένου 1">
            <a:extLst>
              <a:ext uri="{FF2B5EF4-FFF2-40B4-BE49-F238E27FC236}">
                <a16:creationId xmlns:a16="http://schemas.microsoft.com/office/drawing/2014/main" id="{DC74E51A-D5A6-CC03-A6F4-02E8D51DFF19}"/>
              </a:ext>
            </a:extLst>
          </p:cNvPr>
          <p:cNvSpPr txBox="1">
            <a:spLocks/>
          </p:cNvSpPr>
          <p:nvPr/>
        </p:nvSpPr>
        <p:spPr>
          <a:xfrm>
            <a:off x="620926" y="4156700"/>
            <a:ext cx="10611872" cy="511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0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Font typeface="Wingdings 3" charset="2"/>
              <a:buNone/>
            </a:pPr>
            <a:r>
              <a:rPr lang="el-GR" sz="2200" b="1" dirty="0">
                <a:solidFill>
                  <a:schemeClr val="tx1">
                    <a:lumMod val="50000"/>
                  </a:schemeClr>
                </a:solidFill>
              </a:rPr>
              <a:t>Προβολές πληθυσμού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23E4C8-6501-8618-7E87-D17328A4EACF}"/>
              </a:ext>
            </a:extLst>
          </p:cNvPr>
          <p:cNvSpPr txBox="1"/>
          <p:nvPr/>
        </p:nvSpPr>
        <p:spPr>
          <a:xfrm>
            <a:off x="834625" y="4638684"/>
            <a:ext cx="773433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Μακροπρόθεσμες και βραχυπρόθεσμες</a:t>
            </a:r>
          </a:p>
          <a:p>
            <a:pPr marL="342900" indent="-34290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Σενάρια «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what-if</a:t>
            </a: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» για την πιθανή μελλοντική εξέλιξη του πληθυσμού</a:t>
            </a:r>
          </a:p>
          <a:p>
            <a:pPr marL="342900" indent="-34290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Υποθέσεις για τα μελλοντικά επίπεδα της γονιμότητας, της θνησιμότητας και της μετανάστευσης</a:t>
            </a:r>
          </a:p>
          <a:p>
            <a:pPr marL="342900" indent="-34290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Πηγή: στοιχεία γεννήσεων, θανάτων και μεταναστευτικής κίνησης που διαβιβάζονται από τις χώρες</a:t>
            </a:r>
          </a:p>
          <a:p>
            <a:pPr marL="342900" indent="-34290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el-GR" sz="20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741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A811D599-6BF7-5442-DE12-03519BB65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877" y="248654"/>
            <a:ext cx="9180453" cy="959099"/>
          </a:xfrm>
        </p:spPr>
        <p:txBody>
          <a:bodyPr/>
          <a:lstStyle/>
          <a:p>
            <a:endParaRPr lang="el-GR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03F3A95-6721-496E-F37F-813FFA8EF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2682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l-GR" smtClean="0"/>
              <a:pPr/>
              <a:t>26</a:t>
            </a:fld>
            <a:endParaRPr lang="el-GR" dirty="0"/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AE0F5ED8-90C0-B29C-B7E1-A4E167B09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0656" y="2908300"/>
            <a:ext cx="8857674" cy="10414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l-GR" sz="3200" b="1" dirty="0">
                <a:solidFill>
                  <a:schemeClr val="tx1">
                    <a:lumMod val="50000"/>
                  </a:schemeClr>
                </a:solidFill>
              </a:rPr>
              <a:t>ΣΤΑΤΙΣΤΙΚΑ ΜΗΤΡΩΑ ΚΤΙΡΙΩΝ ΚΑΙ ΠΛΗΘΥΣΜΟΥ</a:t>
            </a:r>
          </a:p>
          <a:p>
            <a:pPr marL="0" indent="0" algn="ctr">
              <a:buNone/>
            </a:pPr>
            <a:r>
              <a:rPr lang="el-GR" sz="3200" b="1" dirty="0">
                <a:solidFill>
                  <a:schemeClr val="tx1">
                    <a:lumMod val="50000"/>
                  </a:schemeClr>
                </a:solidFill>
              </a:rPr>
              <a:t>(για την ανταπόκριση της Χώρας στις αυξημένες απαιτήσεις του νέου Κανονισμού για τις πληθυσμιακές στατιστικές)</a:t>
            </a:r>
          </a:p>
        </p:txBody>
      </p:sp>
    </p:spTree>
    <p:extLst>
      <p:ext uri="{BB962C8B-B14F-4D97-AF65-F5344CB8AC3E}">
        <p14:creationId xmlns:p14="http://schemas.microsoft.com/office/powerpoint/2010/main" val="2852968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7AB15FF5-AEEA-F377-16C5-D87A50FFC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03" y="1453244"/>
            <a:ext cx="10805835" cy="50418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>
                <a:solidFill>
                  <a:schemeClr val="tx1">
                    <a:lumMod val="50000"/>
                  </a:schemeClr>
                </a:solidFill>
              </a:rPr>
              <a:t>Ανάπτυξη Στατιστικών Μητρώων Κτιρίων και Πληθυσμού στη βάση των στοιχείων των Απογραφών 2021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2200" dirty="0">
                <a:solidFill>
                  <a:schemeClr val="tx1">
                    <a:lumMod val="50000"/>
                  </a:schemeClr>
                </a:solidFill>
              </a:rPr>
              <a:t>Νόμος 4772/2021, άρθρο 21</a:t>
            </a:r>
          </a:p>
          <a:p>
            <a:pPr marL="0" indent="0">
              <a:buNone/>
            </a:pPr>
            <a:endParaRPr lang="el-GR" sz="1100" b="1" u="sng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l-GR" b="1" u="sng" dirty="0">
                <a:solidFill>
                  <a:schemeClr val="tx1">
                    <a:lumMod val="50000"/>
                  </a:schemeClr>
                </a:solidFill>
              </a:rPr>
              <a:t>Σκοπός </a:t>
            </a:r>
            <a:endParaRPr lang="en-US" b="1" u="sng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2200" dirty="0">
                <a:solidFill>
                  <a:schemeClr val="tx1">
                    <a:lumMod val="50000"/>
                  </a:schemeClr>
                </a:solidFill>
              </a:rPr>
              <a:t>Παροχή πιο αναλυτικών σετ δεδομένων σε υψηλότερη συχνότητα για βασικά δημογραφικά χαρακτηριστικά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2200" dirty="0">
                <a:solidFill>
                  <a:schemeClr val="tx1">
                    <a:lumMod val="50000"/>
                  </a:schemeClr>
                </a:solidFill>
              </a:rPr>
              <a:t>Συμμόρφωση με τις απαιτήσεις του νέου Κανονισμού για τις πληθυσμιακές στατιστικές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2200" dirty="0">
                <a:solidFill>
                  <a:schemeClr val="tx1">
                    <a:lumMod val="50000"/>
                  </a:schemeClr>
                </a:solidFill>
              </a:rPr>
              <a:t>Επικαιροποιημένα δειγματοληπτικά πλαίσια για κοινωνικές έρευνες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2200" dirty="0">
                <a:solidFill>
                  <a:schemeClr val="tx1">
                    <a:lumMod val="50000"/>
                  </a:schemeClr>
                </a:solidFill>
              </a:rPr>
              <a:t>Μείωση διοικητικού κόστους και επιβάρυνσης των ερωτώμενων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2200" dirty="0">
                <a:solidFill>
                  <a:schemeClr val="tx1">
                    <a:lumMod val="50000"/>
                  </a:schemeClr>
                </a:solidFill>
              </a:rPr>
              <a:t>Δημιουργία ενός πιο ευέλικτου συστήματος που θα μπορεί να προσαρμόζεται στις αυξανόμενες ανάγκες των χρηστών</a:t>
            </a:r>
            <a:endParaRPr lang="en-US" sz="22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endParaRPr lang="en-US" sz="22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A811D599-6BF7-5442-DE12-03519BB65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542" y="248654"/>
            <a:ext cx="9614532" cy="959099"/>
          </a:xfrm>
        </p:spPr>
        <p:txBody>
          <a:bodyPr/>
          <a:lstStyle/>
          <a:p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Στατιστικά Μητρώα Κτιρίων και Πληθυσμού</a:t>
            </a:r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1ED595-527A-18D7-508E-915266B5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2682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l-GR" smtClean="0"/>
              <a:pPr/>
              <a:t>27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73203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7AB15FF5-AEEA-F377-16C5-D87A50FFC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847" y="1536373"/>
            <a:ext cx="10805835" cy="20750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solidFill>
                  <a:schemeClr val="tx1">
                    <a:lumMod val="50000"/>
                  </a:schemeClr>
                </a:solidFill>
              </a:rPr>
              <a:t>Ενημέρωση των Στατιστικών Μητρώων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:</a:t>
            </a:r>
          </a:p>
          <a:p>
            <a:pPr marL="0" indent="0">
              <a:buNone/>
            </a:pPr>
            <a:endParaRPr lang="en-US" sz="1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l-GR" sz="2200" dirty="0">
                <a:solidFill>
                  <a:schemeClr val="tx1">
                    <a:lumMod val="50000"/>
                  </a:schemeClr>
                </a:solidFill>
              </a:rPr>
              <a:t>Δεδομένα διοικητικών πηγών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l-GR" sz="2200" dirty="0">
                <a:solidFill>
                  <a:schemeClr val="tx1">
                    <a:lumMod val="50000"/>
                  </a:schemeClr>
                </a:solidFill>
              </a:rPr>
              <a:t>Στατιστικές έρευνες και απογραφές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l-GR" sz="2200" dirty="0">
                <a:solidFill>
                  <a:schemeClr val="tx1">
                    <a:lumMod val="50000"/>
                  </a:schemeClr>
                </a:solidFill>
              </a:rPr>
              <a:t>Στατιστικές μέθοδοι («ενδείξεις ζωής»)</a:t>
            </a:r>
            <a:endParaRPr lang="en-US" sz="22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A811D599-6BF7-5442-DE12-03519BB65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893" y="248654"/>
            <a:ext cx="9391000" cy="959099"/>
          </a:xfrm>
        </p:spPr>
        <p:txBody>
          <a:bodyPr/>
          <a:lstStyle/>
          <a:p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Στατιστικά Μητρώα Κτιρίων και Πληθυσμού</a:t>
            </a:r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F6B3C-D6A8-097B-ACFC-BA7F4000E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2682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l-GR" smtClean="0"/>
              <a:pPr/>
              <a:t>28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39872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32EFA-C468-93F9-0436-7C2C57913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F19F9833-2FC9-12C5-030D-20A1D505E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03320"/>
            <a:ext cx="10004226" cy="5230755"/>
          </a:xfrm>
        </p:spPr>
        <p:txBody>
          <a:bodyPr>
            <a:noAutofit/>
          </a:bodyPr>
          <a:lstStyle/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l-GR" sz="1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Ηλεκτρονική Διακυβέρνηση Κοινωνικής Ασφάλισης (ΗΔΙΚΑ ΑΕ)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l-GR" sz="1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Ανεξάρτητη Αρχή Δημοσίων Εσόδων (Α.Α.Δ.Ε.)</a:t>
            </a:r>
            <a:endParaRPr lang="el-GR" sz="19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l-GR" sz="19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Υπουργείο Εσωτερικών (</a:t>
            </a:r>
            <a:r>
              <a:rPr lang="el-GR" sz="1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Μητρώο Πολιτών, Δημοτολόγια κ.λπ.)</a:t>
            </a:r>
            <a:endParaRPr lang="en-US" sz="19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l-GR" sz="1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Υπουργείο Μετανάστευσης και Ασύλου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l-GR" sz="1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Υπουργείο Προστασίας του Πολίτη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l-GR" sz="1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Υπουργείο Κοινωνικής Συνοχής και Οικογένειας / Γενική Γραμματεία Κοινωνικής Αλληλεγγύης και Καταπολέμησης της Φτώχειας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l-GR" sz="1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Πληροφοριακό Σύστημα ΕΡΓΑΝΗ</a:t>
            </a:r>
            <a:endParaRPr lang="el-GR" sz="19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l-GR" sz="1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Υπουργείο Παιδείας, Θρησκευμάτων και Αθλητισμού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l-GR" sz="1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Διαχειριστής Ηλεκτρικού Δικτύου Διανομής Ηλεκτρικής Ενέργειας (ΔΕΔΔΗΕ Α.Ε.)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l-GR" sz="1900" dirty="0">
                <a:latin typeface="Calibri" panose="020F0502020204030204" pitchFamily="34" charset="0"/>
              </a:rPr>
              <a:t>Τεχνικό Επιμελητήριο Ελλάδος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l-GR" sz="1900" dirty="0">
                <a:latin typeface="Calibri" panose="020F0502020204030204" pitchFamily="34" charset="0"/>
              </a:rPr>
              <a:t>Λοιποί φορείς (ΕΦΚΑ, ΔΥΠΑ, ΟΠΕΚΑ κ.λπ.)</a:t>
            </a:r>
            <a:endParaRPr lang="en-US" sz="19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endParaRPr lang="en-US" sz="19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endParaRPr lang="en-US" sz="1900" dirty="0"/>
          </a:p>
          <a:p>
            <a:pPr marL="0" indent="0">
              <a:buNone/>
            </a:pPr>
            <a:endParaRPr lang="en-US" sz="1900" dirty="0"/>
          </a:p>
          <a:p>
            <a:endParaRPr lang="en-US" sz="1900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DDD9E5E2-59DB-B26D-3A80-28C8A7A7D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695" y="248654"/>
            <a:ext cx="9180453" cy="959099"/>
          </a:xfrm>
        </p:spPr>
        <p:txBody>
          <a:bodyPr/>
          <a:lstStyle/>
          <a:p>
            <a:r>
              <a:rPr lang="el-GR" dirty="0"/>
              <a:t>Διοικητικές πηγές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A9F2F89-D011-5028-6A72-C31D06C97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2682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l-GR" smtClean="0"/>
              <a:pPr/>
              <a:t>29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48169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A811D599-6BF7-5442-DE12-03519BB65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877" y="248654"/>
            <a:ext cx="9180453" cy="959099"/>
          </a:xfrm>
        </p:spPr>
        <p:txBody>
          <a:bodyPr/>
          <a:lstStyle/>
          <a:p>
            <a:r>
              <a:rPr lang="el-GR" sz="2400" b="1" dirty="0"/>
              <a:t>ΑΠΟΓΡΑΦΗ ΠΛΗΘΥΣΜΟΥ ΚΑΤΟΙΚΙΩΝ </a:t>
            </a:r>
            <a:r>
              <a:rPr lang="en-US" sz="2400" b="1" dirty="0"/>
              <a:t>2021</a:t>
            </a:r>
            <a:endParaRPr lang="el-GR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03F3A95-6721-496E-F37F-813FFA8EF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2682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l-GR" smtClean="0"/>
              <a:pPr/>
              <a:t>3</a:t>
            </a:fld>
            <a:endParaRPr lang="el-GR" dirty="0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97E9719C-21FE-E3A1-CF93-0B9B81F2A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2569"/>
            <a:ext cx="12192000" cy="360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B8E63-FF4C-A1B2-39D2-3A738CD1D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0C31464D-A6DF-A845-A82D-BDCA202C7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255" y="1600744"/>
            <a:ext cx="10752001" cy="2283099"/>
          </a:xfrm>
        </p:spPr>
        <p:txBody>
          <a:bodyPr>
            <a:noAutofit/>
          </a:bodyPr>
          <a:lstStyle/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l-GR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Φυσική Κίνηση Πληθυσμού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l-GR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Στατιστικό Μητρώο Επιχειρήσεων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l-GR" sz="2200" dirty="0">
                <a:latin typeface="Calibri" panose="020F0502020204030204" pitchFamily="34" charset="0"/>
                <a:ea typeface="Calibri" panose="020F0502020204030204" pitchFamily="34" charset="0"/>
              </a:rPr>
              <a:t>Στατιστικό Γεωργικό Μητρώο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l-GR" sz="2200" dirty="0">
                <a:latin typeface="Calibri" panose="020F0502020204030204" pitchFamily="34" charset="0"/>
                <a:ea typeface="Calibri" panose="020F0502020204030204" pitchFamily="34" charset="0"/>
              </a:rPr>
              <a:t>Έρευνα Εργατικού Δυναμικού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</a:rPr>
              <a:t>Ad-hoc </a:t>
            </a:r>
            <a:r>
              <a:rPr lang="el-GR" sz="2200" dirty="0">
                <a:latin typeface="Calibri" panose="020F0502020204030204" pitchFamily="34" charset="0"/>
                <a:ea typeface="Calibri" panose="020F0502020204030204" pitchFamily="34" charset="0"/>
              </a:rPr>
              <a:t>έρευνες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el-GR" sz="2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el-GR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en-US" sz="2200" dirty="0">
              <a:latin typeface="Calibri" panose="020F0502020204030204" pitchFamily="34" charset="0"/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el-GR" sz="2200" dirty="0">
              <a:latin typeface="Calibri" panose="020F0502020204030204" pitchFamily="34" charset="0"/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en-US" sz="22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endParaRPr lang="en-US" sz="22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81B39B45-BA2F-60A2-169F-9A2EC95C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695" y="248654"/>
            <a:ext cx="9180453" cy="959099"/>
          </a:xfrm>
        </p:spPr>
        <p:txBody>
          <a:bodyPr/>
          <a:lstStyle/>
          <a:p>
            <a:r>
              <a:rPr lang="el-GR" dirty="0"/>
              <a:t>Στατιστικές έρευνες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F85C9F7-F488-ADAC-5852-75F5762D8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2682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l-GR" smtClean="0"/>
              <a:pPr/>
              <a:t>30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015859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A811D599-6BF7-5442-DE12-03519BB65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893" y="248654"/>
            <a:ext cx="9391000" cy="959099"/>
          </a:xfrm>
        </p:spPr>
        <p:txBody>
          <a:bodyPr/>
          <a:lstStyle/>
          <a:p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Στατιστικά Μητρώα Κτιρίων και Πληθυσμού</a:t>
            </a:r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F6B3C-D6A8-097B-ACFC-BA7F4000E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2682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l-GR" smtClean="0"/>
              <a:pPr/>
              <a:t>31</a:t>
            </a:fld>
            <a:endParaRPr lang="el-GR" dirty="0"/>
          </a:p>
        </p:txBody>
      </p:sp>
      <p:sp>
        <p:nvSpPr>
          <p:cNvPr id="5" name="Θέση περιεχομένου 1">
            <a:extLst>
              <a:ext uri="{FF2B5EF4-FFF2-40B4-BE49-F238E27FC236}">
                <a16:creationId xmlns:a16="http://schemas.microsoft.com/office/drawing/2014/main" id="{92548806-BBCC-891D-137C-8C4441D7569C}"/>
              </a:ext>
            </a:extLst>
          </p:cNvPr>
          <p:cNvSpPr txBox="1">
            <a:spLocks/>
          </p:cNvSpPr>
          <p:nvPr/>
        </p:nvSpPr>
        <p:spPr>
          <a:xfrm>
            <a:off x="497664" y="1508660"/>
            <a:ext cx="10865018" cy="483672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just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0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l-GR" sz="2600" b="1" u="sng" dirty="0">
                <a:solidFill>
                  <a:schemeClr val="tx1">
                    <a:lumMod val="50000"/>
                  </a:schemeClr>
                </a:solidFill>
              </a:rPr>
              <a:t>Βασικά σημεία αναφορικά με τη χρήση διοικητικών δεδομένων</a:t>
            </a:r>
            <a:r>
              <a:rPr lang="en-US" sz="2600" b="1" u="sng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l-GR" sz="2200" dirty="0">
                <a:solidFill>
                  <a:schemeClr val="tx1">
                    <a:lumMod val="50000"/>
                  </a:schemeClr>
                </a:solidFill>
              </a:rPr>
              <a:t>Ισχυρή νομική βάση</a:t>
            </a:r>
            <a:endParaRPr lang="en-US" sz="2200" dirty="0">
              <a:solidFill>
                <a:schemeClr val="tx1">
                  <a:lumMod val="50000"/>
                </a:schemeClr>
              </a:solidFill>
            </a:endParaRPr>
          </a:p>
          <a:p>
            <a:pPr lvl="1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dirty="0">
                <a:solidFill>
                  <a:schemeClr val="tx1">
                    <a:lumMod val="50000"/>
                  </a:schemeClr>
                </a:solidFill>
              </a:rPr>
              <a:t>Στατιστικός Νόμος 3832/2010 </a:t>
            </a:r>
          </a:p>
          <a:p>
            <a:pPr lvl="1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dirty="0">
                <a:solidFill>
                  <a:schemeClr val="tx1">
                    <a:lumMod val="50000"/>
                  </a:schemeClr>
                </a:solidFill>
              </a:rPr>
              <a:t>Νόμος 4772/2021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 lvl="1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2100" dirty="0">
                <a:solidFill>
                  <a:schemeClr val="tx1">
                    <a:lumMod val="50000"/>
                  </a:schemeClr>
                </a:solidFill>
              </a:rPr>
              <a:t>Σαφείς νομικές διατάξεις για την πρόσβαση στα διοικητικά δεδομένα και την προστασία τους</a:t>
            </a:r>
            <a:endParaRPr lang="en-US" sz="2100" dirty="0">
              <a:solidFill>
                <a:schemeClr val="tx1">
                  <a:lumMod val="50000"/>
                </a:schemeClr>
              </a:solidFill>
            </a:endParaRPr>
          </a:p>
          <a:p>
            <a:pPr lvl="1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en-US" sz="18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l-GR" sz="2200" dirty="0" err="1">
                <a:solidFill>
                  <a:schemeClr val="tx1">
                    <a:lumMod val="50000"/>
                  </a:schemeClr>
                </a:solidFill>
              </a:rPr>
              <a:t>Διασυνδεσιμότητα</a:t>
            </a:r>
            <a:endParaRPr lang="en-US" sz="2200" dirty="0">
              <a:solidFill>
                <a:schemeClr val="tx1">
                  <a:lumMod val="50000"/>
                </a:schemeClr>
              </a:solidFill>
            </a:endParaRPr>
          </a:p>
          <a:p>
            <a:pPr lvl="1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Ενιαίο σύστημα ταυτοποίησης</a:t>
            </a:r>
            <a:endParaRPr lang="el-GR" dirty="0">
              <a:solidFill>
                <a:schemeClr val="tx1">
                  <a:lumMod val="50000"/>
                </a:schemeClr>
              </a:solidFill>
            </a:endParaRPr>
          </a:p>
          <a:p>
            <a:pPr lvl="1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dirty="0">
                <a:solidFill>
                  <a:schemeClr val="tx1">
                    <a:lumMod val="50000"/>
                  </a:schemeClr>
                </a:solidFill>
              </a:rPr>
              <a:t>Χρήση ΑΦΜ ή ΑΜΚΑ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lvl="1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dirty="0">
                <a:solidFill>
                  <a:schemeClr val="tx1">
                    <a:lumMod val="50000"/>
                  </a:schemeClr>
                </a:solidFill>
              </a:rPr>
              <a:t>Αποτελεσματική και ακριβής διασύνδεση των δεδομένων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457200" lvl="1" indent="0" algn="just">
              <a:buClr>
                <a:schemeClr val="accent5">
                  <a:lumMod val="75000"/>
                </a:schemeClr>
              </a:buClr>
              <a:buNone/>
            </a:pPr>
            <a:endParaRPr lang="en-US" sz="22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l-GR" sz="2200" dirty="0">
                <a:solidFill>
                  <a:schemeClr val="tx1">
                    <a:lumMod val="50000"/>
                  </a:schemeClr>
                </a:solidFill>
              </a:rPr>
              <a:t>Εξοικείωση με τις διοικητικές πηγές</a:t>
            </a:r>
            <a:endParaRPr lang="en-US" sz="2200" dirty="0">
              <a:solidFill>
                <a:schemeClr val="tx1">
                  <a:lumMod val="50000"/>
                </a:schemeClr>
              </a:solidFill>
            </a:endParaRPr>
          </a:p>
          <a:p>
            <a:pPr lvl="1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2100" dirty="0">
                <a:solidFill>
                  <a:schemeClr val="tx1">
                    <a:lumMod val="50000"/>
                  </a:schemeClr>
                </a:solidFill>
              </a:rPr>
              <a:t>Εξοικείωση με τη δομή και το περιεχόμενο των βάσεων δεδομένων των διοικητικών πηγών για τις ανάγκες αξιοποίησής τους στο πλαίσιο κατάρτισης των επίσημων στατιστικών</a:t>
            </a:r>
            <a:endParaRPr lang="en-US" sz="21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Font typeface="Wingdings 3" charset="2"/>
              <a:buNone/>
            </a:pPr>
            <a:endParaRPr lang="en-US" sz="22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Font typeface="Wingdings 3" charset="2"/>
              <a:buNone/>
            </a:pPr>
            <a:endParaRPr lang="en-US" sz="22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Font typeface="Wingdings 3" charset="2"/>
              <a:buNone/>
            </a:pP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9586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A811D599-6BF7-5442-DE12-03519BB65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893" y="248654"/>
            <a:ext cx="9391000" cy="959099"/>
          </a:xfrm>
        </p:spPr>
        <p:txBody>
          <a:bodyPr/>
          <a:lstStyle/>
          <a:p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Στατιστικά Μητρώα Κτιρίων και Πληθυσμού</a:t>
            </a:r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F6B3C-D6A8-097B-ACFC-BA7F4000E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2682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l-GR" smtClean="0"/>
              <a:pPr/>
              <a:t>32</a:t>
            </a:fld>
            <a:endParaRPr lang="el-GR" dirty="0"/>
          </a:p>
        </p:txBody>
      </p:sp>
      <p:sp>
        <p:nvSpPr>
          <p:cNvPr id="5" name="Θέση περιεχομένου 1">
            <a:extLst>
              <a:ext uri="{FF2B5EF4-FFF2-40B4-BE49-F238E27FC236}">
                <a16:creationId xmlns:a16="http://schemas.microsoft.com/office/drawing/2014/main" id="{92548806-BBCC-891D-137C-8C4441D7569C}"/>
              </a:ext>
            </a:extLst>
          </p:cNvPr>
          <p:cNvSpPr txBox="1">
            <a:spLocks/>
          </p:cNvSpPr>
          <p:nvPr/>
        </p:nvSpPr>
        <p:spPr>
          <a:xfrm>
            <a:off x="516136" y="1437913"/>
            <a:ext cx="10041027" cy="2087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0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Αξιολόγηση της ποιότητας των διοικητικών πηγών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lvl="1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1800" dirty="0" err="1">
                <a:solidFill>
                  <a:schemeClr val="tx1">
                    <a:lumMod val="50000"/>
                  </a:schemeClr>
                </a:solidFill>
              </a:rPr>
              <a:t>καταλληλότητα</a:t>
            </a:r>
            <a:endParaRPr lang="en-US" sz="1800" dirty="0">
              <a:solidFill>
                <a:schemeClr val="tx1">
                  <a:lumMod val="50000"/>
                </a:schemeClr>
              </a:solidFill>
            </a:endParaRPr>
          </a:p>
          <a:p>
            <a:pPr lvl="1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1800" dirty="0">
                <a:solidFill>
                  <a:schemeClr val="tx1">
                    <a:lumMod val="50000"/>
                  </a:schemeClr>
                </a:solidFill>
              </a:rPr>
              <a:t>πληρότητα/κάλυψη</a:t>
            </a:r>
            <a:endParaRPr lang="en-US" sz="1800" dirty="0">
              <a:solidFill>
                <a:schemeClr val="tx1">
                  <a:lumMod val="50000"/>
                </a:schemeClr>
              </a:solidFill>
            </a:endParaRPr>
          </a:p>
          <a:p>
            <a:pPr lvl="1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1800" dirty="0">
                <a:solidFill>
                  <a:schemeClr val="tx1">
                    <a:lumMod val="50000"/>
                  </a:schemeClr>
                </a:solidFill>
              </a:rPr>
              <a:t>ορισμοί και ταξινομήσεις</a:t>
            </a:r>
            <a:endParaRPr lang="en-US" sz="1800" dirty="0">
              <a:solidFill>
                <a:schemeClr val="tx1">
                  <a:lumMod val="50000"/>
                </a:schemeClr>
              </a:solidFill>
            </a:endParaRPr>
          </a:p>
          <a:p>
            <a:pPr lvl="1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1800" dirty="0">
                <a:solidFill>
                  <a:schemeClr val="tx1">
                    <a:lumMod val="50000"/>
                  </a:schemeClr>
                </a:solidFill>
              </a:rPr>
              <a:t>διαδικασία συλλογής στοιχείων</a:t>
            </a:r>
            <a:endParaRPr lang="en-US" sz="18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Font typeface="Wingdings 3" charset="2"/>
              <a:buNone/>
            </a:pPr>
            <a:endParaRPr lang="en-US" sz="22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Font typeface="Wingdings 3" charset="2"/>
              <a:buNone/>
            </a:pP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Θέση περιεχομένου 1">
            <a:extLst>
              <a:ext uri="{FF2B5EF4-FFF2-40B4-BE49-F238E27FC236}">
                <a16:creationId xmlns:a16="http://schemas.microsoft.com/office/drawing/2014/main" id="{58F1E9A2-EA59-75BB-1754-7D9010D1C083}"/>
              </a:ext>
            </a:extLst>
          </p:cNvPr>
          <p:cNvSpPr txBox="1">
            <a:spLocks/>
          </p:cNvSpPr>
          <p:nvPr/>
        </p:nvSpPr>
        <p:spPr>
          <a:xfrm>
            <a:off x="4829523" y="1896119"/>
            <a:ext cx="3258675" cy="1629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20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lang="el-GR" sz="1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lang="el-GR"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1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1800" dirty="0">
                <a:solidFill>
                  <a:schemeClr val="tx1">
                    <a:lumMod val="50000"/>
                  </a:schemeClr>
                </a:solidFill>
              </a:rPr>
              <a:t>συχνότητα ενημέρωσης</a:t>
            </a:r>
            <a:endParaRPr lang="en-US" sz="1800" dirty="0">
              <a:solidFill>
                <a:schemeClr val="tx1">
                  <a:lumMod val="50000"/>
                </a:schemeClr>
              </a:solidFill>
            </a:endParaRPr>
          </a:p>
          <a:p>
            <a:pPr lvl="1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1800" dirty="0">
                <a:solidFill>
                  <a:schemeClr val="tx1">
                    <a:lumMod val="50000"/>
                  </a:schemeClr>
                </a:solidFill>
              </a:rPr>
              <a:t>περίοδος αναφοράς</a:t>
            </a:r>
            <a:endParaRPr lang="en-US" sz="1800" dirty="0">
              <a:solidFill>
                <a:schemeClr val="tx1">
                  <a:lumMod val="50000"/>
                </a:schemeClr>
              </a:solidFill>
            </a:endParaRPr>
          </a:p>
          <a:p>
            <a:pPr lvl="1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1800" dirty="0" err="1">
                <a:solidFill>
                  <a:schemeClr val="tx1">
                    <a:lumMod val="50000"/>
                  </a:schemeClr>
                </a:solidFill>
              </a:rPr>
              <a:t>εγκαιρότητα</a:t>
            </a:r>
            <a:endParaRPr lang="en-US" sz="1800" dirty="0">
              <a:solidFill>
                <a:schemeClr val="tx1">
                  <a:lumMod val="50000"/>
                </a:schemeClr>
              </a:solidFill>
            </a:endParaRPr>
          </a:p>
          <a:p>
            <a:pPr lvl="1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1800" dirty="0">
                <a:solidFill>
                  <a:schemeClr val="tx1">
                    <a:lumMod val="50000"/>
                  </a:schemeClr>
                </a:solidFill>
              </a:rPr>
              <a:t>προσαρμοστικότητα</a:t>
            </a:r>
            <a:endParaRPr lang="en-US" sz="18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Font typeface="Wingdings 3" charset="2"/>
              <a:buNone/>
            </a:pPr>
            <a:endParaRPr lang="en-US" sz="22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Font typeface="Wingdings 3" charset="2"/>
              <a:buNone/>
            </a:pPr>
            <a:endParaRPr lang="en-US" sz="22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Font typeface="Wingdings 3" charset="2"/>
              <a:buNone/>
            </a:pP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7AB15FF5-AEEA-F377-16C5-D87A50FFC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847" y="3755558"/>
            <a:ext cx="10805835" cy="2739510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Χρήση πολλαπλών πηγών για τον προσδιορισμό της πιο πρόσφατης ή της πιο κατάλληλης καταχώρισης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Κ</a:t>
            </a:r>
            <a:r>
              <a:rPr lang="el-GR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ατάλληλα τεχνικά και οργανωτικά μέτρα ασφάλειας για την ασφαλή διαχείριση των στατιστικών μητρώων κτιρίων και πληθυσμού και την προστασία των δεδομένων προσωπικού χαρακτήρα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Μνημόνια συνεργασίας με τους κατόχους των διοικητικών πηγών που περιγράφουν λεπτομερώς τη διαδικασία, τον κατάλογο των μεταβλητών, τη συχνότητα ενημέρωσης κ.λπ.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l-GR" sz="2000" dirty="0">
                <a:solidFill>
                  <a:schemeClr val="tx1">
                    <a:lumMod val="50000"/>
                  </a:schemeClr>
                </a:solidFill>
              </a:rPr>
              <a:t>Αξιοποίηση και συνέχιση της καλής συνεργασίας και των εργασιακών σχέσεων που έχουν ήδη επιτευχθεί κατά την επεξεργασία των απογραφικών δεδομένων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3937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76A87-8DA2-812D-7261-7DA1AB412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BEF473AA-D837-B5C0-B95E-3842E8362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61681-05CE-459C-AA7B-1C711D398E4B}" type="slidenum">
              <a:rPr lang="el-GR" smtClean="0"/>
              <a:pPr/>
              <a:t>33</a:t>
            </a:fld>
            <a:endParaRPr lang="el-GR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FCBFDB7-43D9-E2A8-57C8-734C4C2F5471}"/>
              </a:ext>
            </a:extLst>
          </p:cNvPr>
          <p:cNvSpPr txBox="1">
            <a:spLocks/>
          </p:cNvSpPr>
          <p:nvPr/>
        </p:nvSpPr>
        <p:spPr>
          <a:xfrm>
            <a:off x="397363" y="1775084"/>
            <a:ext cx="5935287" cy="11189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3CF28AEA-A76C-E197-E715-655ACAE935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6" t="39242" r="22672" b="18314"/>
          <a:stretch/>
        </p:blipFill>
        <p:spPr>
          <a:xfrm>
            <a:off x="6579909" y="3169110"/>
            <a:ext cx="3724498" cy="3254522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67CA21B9-31B8-632A-F168-886C32A57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61759" y="3223320"/>
            <a:ext cx="988371" cy="970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9EE0C4-7FEF-3BC3-C677-B36AB1524D93}"/>
              </a:ext>
            </a:extLst>
          </p:cNvPr>
          <p:cNvSpPr txBox="1"/>
          <p:nvPr/>
        </p:nvSpPr>
        <p:spPr>
          <a:xfrm>
            <a:off x="1546881" y="4272225"/>
            <a:ext cx="1818126" cy="2560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75991">
              <a:defRPr/>
            </a:pPr>
            <a:r>
              <a:rPr lang="el-GR" sz="1064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ΕΛΛΗΝΙΚΗ ΣΤΑΤΙΣΤΙΚΗ ΑΡΧΗ</a:t>
            </a:r>
            <a:endParaRPr lang="en-US" sz="1064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BA330136-BACB-A56D-10B3-655246E82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521" y="5873470"/>
            <a:ext cx="2860845" cy="5501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6EE192-6F1B-24D1-FCBD-B5A8EE4E82D7}"/>
              </a:ext>
            </a:extLst>
          </p:cNvPr>
          <p:cNvSpPr txBox="1"/>
          <p:nvPr/>
        </p:nvSpPr>
        <p:spPr>
          <a:xfrm>
            <a:off x="405614" y="1998483"/>
            <a:ext cx="41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Ευχαριστούμε πολύ</a:t>
            </a:r>
          </a:p>
        </p:txBody>
      </p:sp>
    </p:spTree>
    <p:extLst>
      <p:ext uri="{BB962C8B-B14F-4D97-AF65-F5344CB8AC3E}">
        <p14:creationId xmlns:p14="http://schemas.microsoft.com/office/powerpoint/2010/main" val="4028932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7AB15FF5-AEEA-F377-16C5-D87A50FFC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A811D599-6BF7-5442-DE12-03519BB65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831" y="151392"/>
            <a:ext cx="9180453" cy="912024"/>
          </a:xfrm>
        </p:spPr>
        <p:txBody>
          <a:bodyPr/>
          <a:lstStyle/>
          <a:p>
            <a:r>
              <a:rPr lang="el-GR" dirty="0"/>
              <a:t>Διάχυση των αποτελεσμάτων της Απογραφής Πληθυσμού-Κατοικιών 2021 – εθνικό επίπεδο</a:t>
            </a:r>
          </a:p>
        </p:txBody>
      </p:sp>
      <p:graphicFrame>
        <p:nvGraphicFramePr>
          <p:cNvPr id="11" name="Διάγραμμα 10">
            <a:extLst>
              <a:ext uri="{FF2B5EF4-FFF2-40B4-BE49-F238E27FC236}">
                <a16:creationId xmlns:a16="http://schemas.microsoft.com/office/drawing/2014/main" id="{EB121EE2-221E-CD52-B695-81ADF5C346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6562246"/>
              </p:ext>
            </p:extLst>
          </p:nvPr>
        </p:nvGraphicFramePr>
        <p:xfrm>
          <a:off x="2031999" y="1190679"/>
          <a:ext cx="870065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9DE05ECD-BE28-81CA-0A58-FDE7736C8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2682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l-GR" smtClean="0"/>
              <a:pPr/>
              <a:t>4</a:t>
            </a:fld>
            <a:endParaRPr lang="el-GR" dirty="0"/>
          </a:p>
        </p:txBody>
      </p:sp>
      <p:pic>
        <p:nvPicPr>
          <p:cNvPr id="5" name="Εικόνα 4" descr="Εικόνα που περιέχει κείμενο, γραμματοσειρά, στιγμιότυπο οθόνης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E78CC3FB-7D91-9F0E-AEF1-0E57A7F636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905" y="5771816"/>
            <a:ext cx="1662191" cy="108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50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46E57-E789-4073-153E-FEB730294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86DEA832-AF5A-326A-4D78-1B06ED2A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2682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l-GR" smtClean="0"/>
              <a:pPr/>
              <a:t>5</a:t>
            </a:fld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C9218F5-7583-2843-31B8-AC8D74A909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069" t="27586" r="38190" b="46124"/>
          <a:stretch/>
        </p:blipFill>
        <p:spPr>
          <a:xfrm>
            <a:off x="578068" y="15315"/>
            <a:ext cx="6164067" cy="368432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5B8FCB9E-5D9D-2008-DC29-7AD8AF516B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569" t="29120" r="26983" b="12643"/>
          <a:stretch/>
        </p:blipFill>
        <p:spPr>
          <a:xfrm>
            <a:off x="6285186" y="2848754"/>
            <a:ext cx="5906814" cy="399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37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11F7F2A-E27D-C297-5D28-BEC8CB031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2682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l-GR" smtClean="0"/>
              <a:pPr/>
              <a:t>6</a:t>
            </a:fld>
            <a:endParaRPr lang="el-GR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4839EC35-20D3-FB3B-04B4-45F8FE2D5B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414" t="26667" r="38879" b="12797"/>
          <a:stretch/>
        </p:blipFill>
        <p:spPr>
          <a:xfrm>
            <a:off x="1332108" y="15317"/>
            <a:ext cx="4763892" cy="684268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2DF29823-9BFD-B1DA-80CC-FC66DE0B96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328" t="32643" r="38362" b="8200"/>
          <a:stretch/>
        </p:blipFill>
        <p:spPr>
          <a:xfrm>
            <a:off x="6377964" y="15316"/>
            <a:ext cx="4984718" cy="682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50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11A6C-ADE8-CCF1-FE5C-006AE32B1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4564C98-1395-4137-E77C-26EC0D0A5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2682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l-GR" smtClean="0"/>
              <a:pPr/>
              <a:t>7</a:t>
            </a:fld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030515-B982-1D6F-7BF0-1FA8BFBBCBE2}"/>
              </a:ext>
            </a:extLst>
          </p:cNvPr>
          <p:cNvSpPr txBox="1"/>
          <p:nvPr/>
        </p:nvSpPr>
        <p:spPr>
          <a:xfrm>
            <a:off x="278822" y="295729"/>
            <a:ext cx="533955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i="0" dirty="0">
                <a:solidFill>
                  <a:schemeClr val="tx1">
                    <a:lumMod val="50000"/>
                  </a:schemeClr>
                </a:solidFill>
                <a:effectLst/>
              </a:rPr>
              <a:t>Ειδικές εκδόσεις </a:t>
            </a:r>
          </a:p>
          <a:p>
            <a:endParaRPr lang="el-GR" sz="1100" b="1" i="0" dirty="0">
              <a:solidFill>
                <a:schemeClr val="tx1">
                  <a:lumMod val="50000"/>
                </a:schemeClr>
              </a:solidFill>
              <a:effectLst/>
            </a:endParaRP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l-GR" b="1" dirty="0">
                <a:solidFill>
                  <a:schemeClr val="tx1">
                    <a:lumMod val="50000"/>
                  </a:schemeClr>
                </a:solidFill>
              </a:rPr>
              <a:t>Α</a:t>
            </a:r>
            <a:r>
              <a:rPr lang="el-GR" b="1" i="0" dirty="0">
                <a:solidFill>
                  <a:schemeClr val="tx1">
                    <a:lumMod val="50000"/>
                  </a:schemeClr>
                </a:solidFill>
                <a:effectLst/>
              </a:rPr>
              <a:t>ποτελέσματα της Απογραφής Πληθυσμού-Κατοικιών 2021 ανά Μεγάλη Γεωγραφική Περιοχή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l-GR" b="1" dirty="0">
                <a:solidFill>
                  <a:schemeClr val="tx1">
                    <a:lumMod val="50000"/>
                  </a:schemeClr>
                </a:solidFill>
              </a:rPr>
              <a:t>Τα παιδιά μέσα από την Απογραφή Πληθυσμού-Κατοικιών 2021</a:t>
            </a:r>
            <a:endParaRPr lang="el-GR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DDE9DE5C-5306-2C06-5750-E2CF02379E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041" t="30030" r="39020" b="15150"/>
          <a:stretch/>
        </p:blipFill>
        <p:spPr>
          <a:xfrm>
            <a:off x="7157545" y="1775843"/>
            <a:ext cx="3583180" cy="461553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F5CF78AB-D145-7A8C-232E-C6AA8FA8B4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241" t="27433" r="38793" b="12184"/>
          <a:stretch/>
        </p:blipFill>
        <p:spPr>
          <a:xfrm>
            <a:off x="593202" y="2081586"/>
            <a:ext cx="2921877" cy="4141076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CBB628D-D370-E4F7-3320-E1312F04C6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275" t="67111" r="34711" b="14174"/>
          <a:stretch/>
        </p:blipFill>
        <p:spPr>
          <a:xfrm>
            <a:off x="3525590" y="4152124"/>
            <a:ext cx="3018349" cy="211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98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DEA38-5C8D-5D89-8528-F106C610B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C23513EC-799A-CF52-2EBD-93C616AE0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2682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l-GR" smtClean="0"/>
              <a:pPr/>
              <a:t>8</a:t>
            </a:fld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F545EE1-FC8D-7198-84AD-BE8D130AB4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673" t="20383" r="19224" b="34965"/>
          <a:stretch/>
        </p:blipFill>
        <p:spPr>
          <a:xfrm>
            <a:off x="0" y="0"/>
            <a:ext cx="7098885" cy="2825496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A3EF7FC8-B346-0C5C-5165-0ECEFF2F6B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914" t="19923" r="25259" b="5747"/>
          <a:stretch/>
        </p:blipFill>
        <p:spPr>
          <a:xfrm>
            <a:off x="5679524" y="1300194"/>
            <a:ext cx="6512476" cy="546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47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7C8E4-D42F-05F6-ADA7-4CBC173D7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D797276F-7D5D-F290-F57F-472FC512E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92361FA9-F293-2656-A9AE-178AE991E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831" y="151392"/>
            <a:ext cx="9180453" cy="912024"/>
          </a:xfrm>
        </p:spPr>
        <p:txBody>
          <a:bodyPr/>
          <a:lstStyle/>
          <a:p>
            <a:r>
              <a:rPr lang="el-GR" dirty="0"/>
              <a:t>Διάχυση των αποτελεσμάτων της Απογραφής Πληθυσμού 2021 – </a:t>
            </a:r>
            <a:r>
              <a:rPr lang="en-US" dirty="0"/>
              <a:t>Census Hub</a:t>
            </a:r>
            <a:endParaRPr lang="el-GR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90F47041-7AEE-E9E1-ABEE-6CD0D360B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2682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l-GR" smtClean="0"/>
              <a:pPr/>
              <a:t>9</a:t>
            </a:fld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97FB5560-7E09-26A1-A660-0805C66C76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923" r="24701" b="6360"/>
          <a:stretch/>
        </p:blipFill>
        <p:spPr>
          <a:xfrm>
            <a:off x="499026" y="1177159"/>
            <a:ext cx="10326629" cy="568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149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f03417222">
  <a:themeElements>
    <a:clrScheme name="Custom 14">
      <a:dk1>
        <a:srgbClr val="4E5B6F"/>
      </a:dk1>
      <a:lt1>
        <a:sysClr val="window" lastClr="FFFFFF"/>
      </a:lt1>
      <a:dk2>
        <a:srgbClr val="034AD9"/>
      </a:dk2>
      <a:lt2>
        <a:srgbClr val="D6ECFF"/>
      </a:lt2>
      <a:accent1>
        <a:srgbClr val="034AD9"/>
      </a:accent1>
      <a:accent2>
        <a:srgbClr val="009AC4"/>
      </a:accent2>
      <a:accent3>
        <a:srgbClr val="FEB80A"/>
      </a:accent3>
      <a:accent4>
        <a:srgbClr val="42D6FF"/>
      </a:accent4>
      <a:accent5>
        <a:srgbClr val="738AC8"/>
      </a:accent5>
      <a:accent6>
        <a:srgbClr val="009AC4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15648</TotalTime>
  <Words>1531</Words>
  <Application>Microsoft Office PowerPoint</Application>
  <PresentationFormat>Ευρεία οθόνη</PresentationFormat>
  <Paragraphs>291</Paragraphs>
  <Slides>33</Slides>
  <Notes>21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33</vt:i4>
      </vt:variant>
    </vt:vector>
  </HeadingPairs>
  <TitlesOfParts>
    <vt:vector size="38" baseType="lpstr">
      <vt:lpstr>Calibri</vt:lpstr>
      <vt:lpstr>Segoe UI</vt:lpstr>
      <vt:lpstr>Wingdings</vt:lpstr>
      <vt:lpstr>Wingdings 3</vt:lpstr>
      <vt:lpstr>tf03417222</vt:lpstr>
      <vt:lpstr>Παρουσίαση του PowerPoint</vt:lpstr>
      <vt:lpstr>Περιεχόμενα </vt:lpstr>
      <vt:lpstr>ΑΠΟΓΡΑΦΗ ΠΛΗΘΥΣΜΟΥ ΚΑΤΟΙΚΙΩΝ 2021</vt:lpstr>
      <vt:lpstr>Διάχυση των αποτελεσμάτων της Απογραφής Πληθυσμού-Κατοικιών 2021 – εθνικό επίπεδο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Διάχυση των αποτελεσμάτων της Απογραφής Πληθυσμού 2021 – Census Hub</vt:lpstr>
      <vt:lpstr>Διάχυση των αποτελεσμάτων της Απογραφής Πληθυσμού 2021 – GEOSTAT</vt:lpstr>
      <vt:lpstr>Εμπιστευτικότητα των απογραφικών στοιχείων</vt:lpstr>
      <vt:lpstr>ΦΥΣΙΚΗ ΚΙΝΗΣΗ ΠΛΗΘΥΣΜΟΥ</vt:lpstr>
      <vt:lpstr>Φυσική Κίνηση Πληθυσμού</vt:lpstr>
      <vt:lpstr>Φυσική Κίνηση Πληθυσμού</vt:lpstr>
      <vt:lpstr>Φυσική Κίνηση Πληθυσμού</vt:lpstr>
      <vt:lpstr>Αιτίες θανάτου</vt:lpstr>
      <vt:lpstr>Δημογραφικοί δείκτες</vt:lpstr>
      <vt:lpstr>ΕΚΤΙΜΩΜΕΝΟΣ ΠΛΗΘΥΣΜΟΣ</vt:lpstr>
      <vt:lpstr>Εκτιμώμενος Πληθυσμός την 1η Ιανουαρίου</vt:lpstr>
      <vt:lpstr>Εκτιμώμενος Πληθυσμός την 1η Ιανουαρίου</vt:lpstr>
      <vt:lpstr>Στατιστικές Μετανάστευσης</vt:lpstr>
      <vt:lpstr>Στατιστικές Μετανάστευσης</vt:lpstr>
      <vt:lpstr>Στατιστικές Μετανάστευσης</vt:lpstr>
      <vt:lpstr>Αναθεώρηση εκτιμώμενου πληθυσμού μεσοαπογραφικών ετών</vt:lpstr>
      <vt:lpstr>Πληθυσμιακές στατιστικές που καταρτίζονται από τη Eurostat</vt:lpstr>
      <vt:lpstr>Παρουσίαση του PowerPoint</vt:lpstr>
      <vt:lpstr>Στατιστικά Μητρώα Κτιρίων και Πληθυσμού</vt:lpstr>
      <vt:lpstr>Στατιστικά Μητρώα Κτιρίων και Πληθυσμού</vt:lpstr>
      <vt:lpstr>Διοικητικές πηγές</vt:lpstr>
      <vt:lpstr>Στατιστικές έρευνες</vt:lpstr>
      <vt:lpstr>Στατιστικά Μητρώα Κτιρίων και Πληθυσμού</vt:lpstr>
      <vt:lpstr>Στατιστικά Μητρώα Κτιρίων και Πληθυσμού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Stamou Anastasia</dc:creator>
  <cp:lastModifiedBy>Thymoglou Georgia</cp:lastModifiedBy>
  <cp:revision>380</cp:revision>
  <cp:lastPrinted>2023-05-12T16:01:24Z</cp:lastPrinted>
  <dcterms:created xsi:type="dcterms:W3CDTF">2021-07-09T14:39:44Z</dcterms:created>
  <dcterms:modified xsi:type="dcterms:W3CDTF">2024-12-17T12:58:29Z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1b6859e8-4eba-45a4-b9b6-9356e6192970</vt:lpwstr>
  </property>
  <property fmtid="{D5CDD505-2E9C-101B-9397-08002B2CF9AE}" pid="3" name="Classification">
    <vt:lpwstr>Internal</vt:lpwstr>
  </property>
</Properties>
</file>