
<file path=[Content_Types].xml><?xml version="1.0" encoding="utf-8"?>
<Types xmlns="http://schemas.openxmlformats.org/package/2006/content-types">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Default Extension="docx" ContentType="application/vnd.openxmlformats-officedocument.wordprocessingml.document"/>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9.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notesSlides/notesSlide21.xml" ContentType="application/vnd.openxmlformats-officedocument.presentationml.notesSlide+xml"/>
  <Override PartName="/ppt/diagrams/drawing9.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2.xml" ContentType="application/vnd.openxmlformats-officedocument.drawingml.diagramColors+xml"/>
  <Override PartName="/ppt/notesSlides/notesSlide3.xml" ContentType="application/vnd.openxmlformats-officedocument.presentationml.notesSlide+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diagrams/quickStyle1.xml" ContentType="application/vnd.openxmlformats-officedocument.drawingml.diagramStyle+xml"/>
  <Override PartName="/ppt/diagrams/layout8.xml" ContentType="application/vnd.openxmlformats-officedocument.drawingml.diagram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ppt/diagrams/data9.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notesSlides/notesSlide22.xml" ContentType="application/vnd.openxmlformats-officedocument.presentationml.notesSlide+xml"/>
  <Override PartName="/ppt/diagrams/colors9.xml" ContentType="application/vnd.openxmlformats-officedocument.drawingml.diagramCol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diagrams/colors7.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diagrams/data3.xml" ContentType="application/vnd.openxmlformats-officedocument.drawingml.diagramData+xml"/>
  <Override PartName="/ppt/notesSlides/notesSlide6.xml" ContentType="application/vnd.openxmlformats-officedocument.presentationml.notesSlide+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slides/slide8.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72" r:id="rId1"/>
  </p:sldMasterIdLst>
  <p:notesMasterIdLst>
    <p:notesMasterId r:id="rId27"/>
  </p:notesMasterIdLst>
  <p:handoutMasterIdLst>
    <p:handoutMasterId r:id="rId28"/>
  </p:handoutMasterIdLst>
  <p:sldIdLst>
    <p:sldId id="342" r:id="rId2"/>
    <p:sldId id="258" r:id="rId3"/>
    <p:sldId id="405" r:id="rId4"/>
    <p:sldId id="406" r:id="rId5"/>
    <p:sldId id="407" r:id="rId6"/>
    <p:sldId id="399" r:id="rId7"/>
    <p:sldId id="367" r:id="rId8"/>
    <p:sldId id="401" r:id="rId9"/>
    <p:sldId id="404" r:id="rId10"/>
    <p:sldId id="402" r:id="rId11"/>
    <p:sldId id="403" r:id="rId12"/>
    <p:sldId id="370" r:id="rId13"/>
    <p:sldId id="382" r:id="rId14"/>
    <p:sldId id="383" r:id="rId15"/>
    <p:sldId id="384" r:id="rId16"/>
    <p:sldId id="385" r:id="rId17"/>
    <p:sldId id="389" r:id="rId18"/>
    <p:sldId id="390" r:id="rId19"/>
    <p:sldId id="391" r:id="rId20"/>
    <p:sldId id="392" r:id="rId21"/>
    <p:sldId id="394" r:id="rId22"/>
    <p:sldId id="355" r:id="rId23"/>
    <p:sldId id="363" r:id="rId24"/>
    <p:sldId id="364" r:id="rId25"/>
    <p:sldId id="321" r:id="rId26"/>
  </p:sldIdLst>
  <p:sldSz cx="9144000" cy="6858000" type="screen4x3"/>
  <p:notesSz cx="6858000" cy="92964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33"/>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56" autoAdjust="0"/>
    <p:restoredTop sz="74904" autoAdjust="0"/>
  </p:normalViewPr>
  <p:slideViewPr>
    <p:cSldViewPr>
      <p:cViewPr>
        <p:scale>
          <a:sx n="100" d="100"/>
          <a:sy n="100" d="100"/>
        </p:scale>
        <p:origin x="-5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3552" y="-60"/>
      </p:cViewPr>
      <p:guideLst>
        <p:guide orient="horz" pos="2928"/>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elenpand\Local%20Settings\Temporary%20Internet%20files\Content.Outlook\X4C0USI5\PINAKAS_SYGKENT_KATA%20XWR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elenpand\Local%20Settings\Temporary%20Internet%20files\Content.Outlook\X4C0USI5\ARITHMOS_KOINWN_MH_KOINWN_CN8.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autoTitleDeleted val="1"/>
    <c:plotArea>
      <c:layout>
        <c:manualLayout>
          <c:layoutTarget val="inner"/>
          <c:xMode val="edge"/>
          <c:yMode val="edge"/>
          <c:x val="0.1015085787887625"/>
          <c:y val="0.13293058866630258"/>
          <c:w val="0.87389308748466765"/>
          <c:h val="0.66602766000404034"/>
        </c:manualLayout>
      </c:layout>
      <c:barChart>
        <c:barDir val="col"/>
        <c:grouping val="clustered"/>
        <c:ser>
          <c:idx val="0"/>
          <c:order val="0"/>
          <c:tx>
            <c:strRef>
              <c:f>Φύλλο2!$C$31:$C$32</c:f>
              <c:strCache>
                <c:ptCount val="1"/>
                <c:pt idx="0">
                  <c:v>Total value of arrival declared in Intrastat from partner country National arrival</c:v>
                </c:pt>
              </c:strCache>
            </c:strRef>
          </c:tx>
          <c:cat>
            <c:strRef>
              <c:f>Φύλλο2!$B$33:$B$51</c:f>
              <c:strCache>
                <c:ptCount val="19"/>
                <c:pt idx="0">
                  <c:v>FR</c:v>
                </c:pt>
                <c:pt idx="1">
                  <c:v>IT</c:v>
                </c:pt>
                <c:pt idx="2">
                  <c:v>AT</c:v>
                </c:pt>
                <c:pt idx="3">
                  <c:v>BG</c:v>
                </c:pt>
                <c:pt idx="4">
                  <c:v>CZ </c:v>
                </c:pt>
                <c:pt idx="5">
                  <c:v>DE</c:v>
                </c:pt>
                <c:pt idx="6">
                  <c:v>DK </c:v>
                </c:pt>
                <c:pt idx="7">
                  <c:v>EE</c:v>
                </c:pt>
                <c:pt idx="8">
                  <c:v>FI </c:v>
                </c:pt>
                <c:pt idx="9">
                  <c:v>HR</c:v>
                </c:pt>
                <c:pt idx="10">
                  <c:v>LT</c:v>
                </c:pt>
                <c:pt idx="11">
                  <c:v>LU</c:v>
                </c:pt>
                <c:pt idx="12">
                  <c:v>LV</c:v>
                </c:pt>
                <c:pt idx="13">
                  <c:v>MT </c:v>
                </c:pt>
                <c:pt idx="14">
                  <c:v>PL </c:v>
                </c:pt>
                <c:pt idx="15">
                  <c:v>PT</c:v>
                </c:pt>
                <c:pt idx="16">
                  <c:v>RO</c:v>
                </c:pt>
                <c:pt idx="17">
                  <c:v>SI</c:v>
                </c:pt>
                <c:pt idx="18">
                  <c:v>SK</c:v>
                </c:pt>
              </c:strCache>
            </c:strRef>
          </c:cat>
          <c:val>
            <c:numRef>
              <c:f>Φύλλο2!$C$33:$C$51</c:f>
              <c:numCache>
                <c:formatCode>#,##0</c:formatCode>
                <c:ptCount val="19"/>
                <c:pt idx="0">
                  <c:v>2145128310</c:v>
                </c:pt>
                <c:pt idx="1">
                  <c:v>3513838631</c:v>
                </c:pt>
                <c:pt idx="2">
                  <c:v>423221895</c:v>
                </c:pt>
                <c:pt idx="3">
                  <c:v>1324519872</c:v>
                </c:pt>
                <c:pt idx="4">
                  <c:v>207873935</c:v>
                </c:pt>
                <c:pt idx="5">
                  <c:v>4677871485</c:v>
                </c:pt>
                <c:pt idx="6">
                  <c:v>408796736</c:v>
                </c:pt>
                <c:pt idx="7">
                  <c:v>7409778</c:v>
                </c:pt>
                <c:pt idx="8">
                  <c:v>111833276</c:v>
                </c:pt>
                <c:pt idx="9">
                  <c:v>105113891</c:v>
                </c:pt>
                <c:pt idx="10">
                  <c:v>27012589</c:v>
                </c:pt>
                <c:pt idx="11">
                  <c:v>71138042</c:v>
                </c:pt>
                <c:pt idx="12">
                  <c:v>16522623</c:v>
                </c:pt>
                <c:pt idx="13">
                  <c:v>33487858</c:v>
                </c:pt>
                <c:pt idx="14">
                  <c:v>447641195</c:v>
                </c:pt>
                <c:pt idx="15">
                  <c:v>126291247</c:v>
                </c:pt>
                <c:pt idx="16">
                  <c:v>609368123</c:v>
                </c:pt>
                <c:pt idx="17">
                  <c:v>76241575</c:v>
                </c:pt>
                <c:pt idx="18">
                  <c:v>152580412</c:v>
                </c:pt>
              </c:numCache>
            </c:numRef>
          </c:val>
        </c:ser>
        <c:ser>
          <c:idx val="1"/>
          <c:order val="1"/>
          <c:tx>
            <c:strRef>
              <c:f>Φύλλο2!$D$31:$D$32</c:f>
              <c:strCache>
                <c:ptCount val="1"/>
                <c:pt idx="0">
                  <c:v>Total value of arrival declared in Intrastat from partner country Mirror dispatch</c:v>
                </c:pt>
              </c:strCache>
            </c:strRef>
          </c:tx>
          <c:cat>
            <c:strRef>
              <c:f>Φύλλο2!$B$33:$B$51</c:f>
              <c:strCache>
                <c:ptCount val="19"/>
                <c:pt idx="0">
                  <c:v>FR</c:v>
                </c:pt>
                <c:pt idx="1">
                  <c:v>IT</c:v>
                </c:pt>
                <c:pt idx="2">
                  <c:v>AT</c:v>
                </c:pt>
                <c:pt idx="3">
                  <c:v>BG</c:v>
                </c:pt>
                <c:pt idx="4">
                  <c:v>CZ </c:v>
                </c:pt>
                <c:pt idx="5">
                  <c:v>DE</c:v>
                </c:pt>
                <c:pt idx="6">
                  <c:v>DK </c:v>
                </c:pt>
                <c:pt idx="7">
                  <c:v>EE</c:v>
                </c:pt>
                <c:pt idx="8">
                  <c:v>FI </c:v>
                </c:pt>
                <c:pt idx="9">
                  <c:v>HR</c:v>
                </c:pt>
                <c:pt idx="10">
                  <c:v>LT</c:v>
                </c:pt>
                <c:pt idx="11">
                  <c:v>LU</c:v>
                </c:pt>
                <c:pt idx="12">
                  <c:v>LV</c:v>
                </c:pt>
                <c:pt idx="13">
                  <c:v>MT </c:v>
                </c:pt>
                <c:pt idx="14">
                  <c:v>PL </c:v>
                </c:pt>
                <c:pt idx="15">
                  <c:v>PT</c:v>
                </c:pt>
                <c:pt idx="16">
                  <c:v>RO</c:v>
                </c:pt>
                <c:pt idx="17">
                  <c:v>SI</c:v>
                </c:pt>
                <c:pt idx="18">
                  <c:v>SK</c:v>
                </c:pt>
              </c:strCache>
            </c:strRef>
          </c:cat>
          <c:val>
            <c:numRef>
              <c:f>Φύλλο2!$D$33:$D$51</c:f>
              <c:numCache>
                <c:formatCode>#,##0</c:formatCode>
                <c:ptCount val="19"/>
                <c:pt idx="0">
                  <c:v>2248794283</c:v>
                </c:pt>
                <c:pt idx="1">
                  <c:v>3667194655</c:v>
                </c:pt>
                <c:pt idx="2">
                  <c:v>406645489</c:v>
                </c:pt>
                <c:pt idx="3">
                  <c:v>1390401251.02</c:v>
                </c:pt>
                <c:pt idx="4">
                  <c:v>236065483.72999999</c:v>
                </c:pt>
                <c:pt idx="5">
                  <c:v>4726237230</c:v>
                </c:pt>
                <c:pt idx="6">
                  <c:v>354209154.34999996</c:v>
                </c:pt>
                <c:pt idx="7">
                  <c:v>6959011.7800000003</c:v>
                </c:pt>
                <c:pt idx="8">
                  <c:v>116941662</c:v>
                </c:pt>
                <c:pt idx="9">
                  <c:v>115271931.38999999</c:v>
                </c:pt>
                <c:pt idx="10">
                  <c:v>24173054.809999999</c:v>
                </c:pt>
                <c:pt idx="11">
                  <c:v>37484096</c:v>
                </c:pt>
                <c:pt idx="12">
                  <c:v>12744360</c:v>
                </c:pt>
                <c:pt idx="13">
                  <c:v>26711602</c:v>
                </c:pt>
                <c:pt idx="14">
                  <c:v>599706855.80999899</c:v>
                </c:pt>
                <c:pt idx="15">
                  <c:v>171093460</c:v>
                </c:pt>
                <c:pt idx="16">
                  <c:v>705670371.10000002</c:v>
                </c:pt>
                <c:pt idx="17">
                  <c:v>79506704</c:v>
                </c:pt>
                <c:pt idx="18">
                  <c:v>187307376</c:v>
                </c:pt>
              </c:numCache>
            </c:numRef>
          </c:val>
        </c:ser>
        <c:axId val="69190400"/>
        <c:axId val="69191936"/>
      </c:barChart>
      <c:catAx>
        <c:axId val="69190400"/>
        <c:scaling>
          <c:orientation val="minMax"/>
        </c:scaling>
        <c:axPos val="b"/>
        <c:tickLblPos val="nextTo"/>
        <c:txPr>
          <a:bodyPr/>
          <a:lstStyle/>
          <a:p>
            <a:pPr>
              <a:defRPr>
                <a:solidFill>
                  <a:schemeClr val="tx1"/>
                </a:solidFill>
              </a:defRPr>
            </a:pPr>
            <a:endParaRPr lang="el-GR"/>
          </a:p>
        </c:txPr>
        <c:crossAx val="69191936"/>
        <c:crosses val="autoZero"/>
        <c:auto val="1"/>
        <c:lblAlgn val="ctr"/>
        <c:lblOffset val="100"/>
      </c:catAx>
      <c:valAx>
        <c:axId val="69191936"/>
        <c:scaling>
          <c:orientation val="minMax"/>
        </c:scaling>
        <c:axPos val="l"/>
        <c:majorGridlines/>
        <c:numFmt formatCode="#,##0" sourceLinked="1"/>
        <c:tickLblPos val="nextTo"/>
        <c:txPr>
          <a:bodyPr/>
          <a:lstStyle/>
          <a:p>
            <a:pPr>
              <a:defRPr>
                <a:solidFill>
                  <a:schemeClr val="tx1"/>
                </a:solidFill>
              </a:defRPr>
            </a:pPr>
            <a:endParaRPr lang="el-GR"/>
          </a:p>
        </c:txPr>
        <c:crossAx val="69190400"/>
        <c:crosses val="autoZero"/>
        <c:crossBetween val="between"/>
        <c:dispUnits>
          <c:builtInUnit val="millions"/>
          <c:dispUnitsLbl>
            <c:txPr>
              <a:bodyPr/>
              <a:lstStyle/>
              <a:p>
                <a:pPr>
                  <a:defRPr>
                    <a:solidFill>
                      <a:schemeClr val="tx1"/>
                    </a:solidFill>
                  </a:defRPr>
                </a:pPr>
                <a:endParaRPr lang="el-GR"/>
              </a:p>
            </c:txPr>
          </c:dispUnitsLbl>
        </c:dispUnits>
      </c:valAx>
      <c:spPr>
        <a:solidFill>
          <a:schemeClr val="tx1">
            <a:lumMod val="85000"/>
          </a:schemeClr>
        </a:solidFill>
      </c:spPr>
    </c:plotArea>
    <c:legend>
      <c:legendPos val="b"/>
      <c:layout>
        <c:manualLayout>
          <c:xMode val="edge"/>
          <c:yMode val="edge"/>
          <c:x val="1.3162122095849134E-2"/>
          <c:y val="0.87637529710135365"/>
          <c:w val="0.98021313308058711"/>
          <c:h val="9.5846777584505147E-2"/>
        </c:manualLayout>
      </c:layout>
      <c:txPr>
        <a:bodyPr/>
        <a:lstStyle/>
        <a:p>
          <a:pPr>
            <a:defRPr sz="1600">
              <a:solidFill>
                <a:schemeClr val="tx1"/>
              </a:solidFill>
            </a:defRPr>
          </a:pPr>
          <a:endParaRPr lang="el-GR"/>
        </a:p>
      </c:txPr>
    </c:legend>
    <c:plotVisOnly val="1"/>
  </c:chart>
  <c:spPr>
    <a:noFill/>
  </c:spPr>
  <c:txPr>
    <a:bodyPr/>
    <a:lstStyle/>
    <a:p>
      <a:pPr>
        <a:defRPr>
          <a:solidFill>
            <a:schemeClr val="accent1">
              <a:lumMod val="75000"/>
            </a:schemeClr>
          </a:solidFill>
        </a:defRPr>
      </a:pPr>
      <a:endParaRPr lang="el-G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autoTitleDeleted val="1"/>
    <c:view3D>
      <c:rotX val="30"/>
      <c:perspective val="30"/>
    </c:view3D>
    <c:plotArea>
      <c:layout/>
      <c:pie3DChart>
        <c:varyColors val="1"/>
        <c:ser>
          <c:idx val="0"/>
          <c:order val="0"/>
          <c:tx>
            <c:strRef>
              <c:f>Sheet1!$B$1</c:f>
              <c:strCache>
                <c:ptCount val="1"/>
                <c:pt idx="0">
                  <c:v>NUMBER OF CN8</c:v>
                </c:pt>
              </c:strCache>
            </c:strRef>
          </c:tx>
          <c:explosion val="12"/>
          <c:dLbls>
            <c:dLbl>
              <c:idx val="0"/>
              <c:layout>
                <c:manualLayout>
                  <c:x val="-7.1387776813460632E-2"/>
                  <c:y val="-0.29364759335638668"/>
                </c:manualLayout>
              </c:layout>
              <c:showPercent val="1"/>
            </c:dLbl>
            <c:dLbl>
              <c:idx val="1"/>
              <c:layout>
                <c:manualLayout>
                  <c:x val="5.9004756826644349E-2"/>
                  <c:y val="6.2082934084958873E-2"/>
                </c:manualLayout>
              </c:layout>
              <c:showPercent val="1"/>
            </c:dLbl>
            <c:txPr>
              <a:bodyPr/>
              <a:lstStyle/>
              <a:p>
                <a:pPr>
                  <a:defRPr lang="el-GR" sz="2000" b="1">
                    <a:latin typeface="Calibri" pitchFamily="34" charset="0"/>
                  </a:defRPr>
                </a:pPr>
                <a:endParaRPr lang="el-GR"/>
              </a:p>
            </c:txPr>
            <c:showPercent val="1"/>
          </c:dLbls>
          <c:cat>
            <c:strRef>
              <c:f>Sheet1!$A$2:$A$4</c:f>
              <c:strCache>
                <c:ptCount val="3"/>
                <c:pt idx="0">
                  <c:v>CN8 COMMON</c:v>
                </c:pt>
                <c:pt idx="1">
                  <c:v>CN8 ONLY DOMESTIC</c:v>
                </c:pt>
                <c:pt idx="2">
                  <c:v>CN8 ONLY MIRROR</c:v>
                </c:pt>
              </c:strCache>
            </c:strRef>
          </c:cat>
          <c:val>
            <c:numRef>
              <c:f>Sheet1!$B$2:$B$4</c:f>
              <c:numCache>
                <c:formatCode>#,##0.000</c:formatCode>
                <c:ptCount val="3"/>
                <c:pt idx="0">
                  <c:v>0.86914867814698282</c:v>
                </c:pt>
                <c:pt idx="1">
                  <c:v>5.9180208585981081E-2</c:v>
                </c:pt>
                <c:pt idx="2">
                  <c:v>7.1671113267038566E-2</c:v>
                </c:pt>
              </c:numCache>
            </c:numRef>
          </c:val>
        </c:ser>
        <c:dLbls>
          <c:showPercent val="1"/>
        </c:dLbls>
      </c:pie3DChart>
      <c:spPr>
        <a:noFill/>
        <a:ln w="25400">
          <a:noFill/>
        </a:ln>
      </c:spPr>
    </c:plotArea>
    <c:legend>
      <c:legendPos val="b"/>
      <c:txPr>
        <a:bodyPr/>
        <a:lstStyle/>
        <a:p>
          <a:pPr>
            <a:defRPr lang="el-GR" sz="1800">
              <a:latin typeface="Calibri" pitchFamily="34" charset="0"/>
            </a:defRPr>
          </a:pPr>
          <a:endParaRPr lang="el-GR"/>
        </a:p>
      </c:txPr>
    </c:legend>
    <c:plotVisOnly val="1"/>
    <c:dispBlanksAs val="zero"/>
  </c:chart>
  <c:txPr>
    <a:bodyPr/>
    <a:lstStyle/>
    <a:p>
      <a:pPr>
        <a:defRPr b="1"/>
      </a:pPr>
      <a:endParaRPr lang="el-G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D2B68F-A7B6-4EBF-A7BA-B3E8C31A6B7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E5884254-A9A5-4D24-8D8B-3101B941214F}">
      <dgm:prSet phldrT="[Text]" custT="1"/>
      <dgm:spPr/>
      <dgm:t>
        <a:bodyPr/>
        <a:lstStyle/>
        <a:p>
          <a:pPr algn="just"/>
          <a:r>
            <a:rPr lang="el-GR" sz="2000" b="1" i="0" dirty="0" smtClean="0">
              <a:latin typeface="Calibri" pitchFamily="34" charset="0"/>
            </a:rPr>
            <a:t>Το 2011 το Συμβούλιο της Ε.Ε. κάλεσε το Ευρωπαϊκό Στατιστικό Σύστημα να λάβει όλα τα απαραίτητα μέτρα στον τομέα των στατιστικών Διεθνούς Εμπορίου Αγαθών, τα οποία θα εξασφαλίσουν </a:t>
          </a:r>
          <a:r>
            <a:rPr lang="el-GR" sz="2100" b="1" i="0" u="sng" dirty="0" smtClean="0">
              <a:latin typeface="Calibri" pitchFamily="34" charset="0"/>
            </a:rPr>
            <a:t>τη μείωση του διοικητικού φόρτου</a:t>
          </a:r>
          <a:r>
            <a:rPr lang="el-GR" sz="2100" b="1" i="0" dirty="0" smtClean="0">
              <a:latin typeface="Calibri" pitchFamily="34" charset="0"/>
            </a:rPr>
            <a:t> </a:t>
          </a:r>
          <a:r>
            <a:rPr lang="el-GR" sz="2000" b="1" i="0" dirty="0" smtClean="0">
              <a:latin typeface="Calibri" pitchFamily="34" charset="0"/>
            </a:rPr>
            <a:t>στις επιχειρήσεις που επιφέρει η υποχρέωση υποβολής δηλώσεων Intrastat, με την παράλληλη διατήρηση της ποιότητας των στατιστικών</a:t>
          </a:r>
          <a:endParaRPr lang="el-GR" sz="2000" b="1" i="0" dirty="0">
            <a:solidFill>
              <a:schemeClr val="tx1"/>
            </a:solidFill>
            <a:latin typeface="Calibri" pitchFamily="34" charset="0"/>
          </a:endParaRPr>
        </a:p>
      </dgm:t>
    </dgm:pt>
    <dgm:pt modelId="{C253BD6D-FCC6-4636-8442-1EE9E5B8ED5E}" type="parTrans" cxnId="{A61860C7-1003-42C0-8424-215C7A75B6EA}">
      <dgm:prSet/>
      <dgm:spPr/>
      <dgm:t>
        <a:bodyPr/>
        <a:lstStyle/>
        <a:p>
          <a:endParaRPr lang="el-GR"/>
        </a:p>
      </dgm:t>
    </dgm:pt>
    <dgm:pt modelId="{32676B4A-93B6-45EA-AE49-A279C238592B}" type="sibTrans" cxnId="{A61860C7-1003-42C0-8424-215C7A75B6EA}">
      <dgm:prSet/>
      <dgm:spPr/>
      <dgm:t>
        <a:bodyPr/>
        <a:lstStyle/>
        <a:p>
          <a:endParaRPr lang="el-GR"/>
        </a:p>
      </dgm:t>
    </dgm:pt>
    <dgm:pt modelId="{1AEB4481-D080-4C31-B56D-C2516FC8B361}">
      <dgm:prSet phldrT="[Text]" custT="1"/>
      <dgm:spPr/>
      <dgm:t>
        <a:bodyPr/>
        <a:lstStyle/>
        <a:p>
          <a:pPr algn="just" rtl="0"/>
          <a:r>
            <a:rPr lang="el-GR" sz="2000" b="1" i="0" dirty="0" smtClean="0">
              <a:solidFill>
                <a:schemeClr val="tx1"/>
              </a:solidFill>
              <a:latin typeface="Calibri" pitchFamily="34" charset="0"/>
              <a:ea typeface="Calibri" pitchFamily="34" charset="0"/>
              <a:cs typeface="Calibri" pitchFamily="34" charset="0"/>
            </a:rPr>
            <a:t>Το </a:t>
          </a:r>
          <a:r>
            <a:rPr lang="en-US" sz="2000" b="1" i="0" dirty="0" smtClean="0">
              <a:solidFill>
                <a:schemeClr val="tx1"/>
              </a:solidFill>
              <a:latin typeface="Calibri" pitchFamily="34" charset="0"/>
              <a:ea typeface="Calibri" pitchFamily="34" charset="0"/>
              <a:cs typeface="Calibri" pitchFamily="34" charset="0"/>
            </a:rPr>
            <a:t>Intrastat</a:t>
          </a:r>
          <a:r>
            <a:rPr lang="el-GR" sz="2000" b="1" i="0" dirty="0" smtClean="0">
              <a:solidFill>
                <a:schemeClr val="tx1"/>
              </a:solidFill>
              <a:latin typeface="Calibri" pitchFamily="34" charset="0"/>
              <a:ea typeface="Calibri" pitchFamily="34" charset="0"/>
              <a:cs typeface="Calibri" pitchFamily="34" charset="0"/>
            </a:rPr>
            <a:t> είναι το</a:t>
          </a:r>
          <a:r>
            <a:rPr lang="el-GR" sz="2000" b="1" i="0" baseline="0" dirty="0" smtClean="0">
              <a:solidFill>
                <a:schemeClr val="tx1"/>
              </a:solidFill>
              <a:latin typeface="Calibri" pitchFamily="34" charset="0"/>
              <a:ea typeface="Calibri" pitchFamily="34" charset="0"/>
              <a:cs typeface="Calibri" pitchFamily="34" charset="0"/>
            </a:rPr>
            <a:t> σύστημα συλλογής στοιχείων εισαγωγών και εξαγωγών  </a:t>
          </a:r>
          <a:r>
            <a:rPr lang="el-GR" sz="2000" b="1" i="0" dirty="0" smtClean="0">
              <a:solidFill>
                <a:schemeClr val="tx1"/>
              </a:solidFill>
              <a:latin typeface="Calibri" pitchFamily="34" charset="0"/>
              <a:ea typeface="Calibri" pitchFamily="34" charset="0"/>
              <a:cs typeface="Calibri" pitchFamily="34" charset="0"/>
            </a:rPr>
            <a:t>ενδοκοινοτικού εμπορίου αγαθών, σε μηνιαία βάση και συμβάλλει στον</a:t>
          </a:r>
          <a:r>
            <a:rPr lang="el-GR" sz="2000" b="1" i="0" baseline="0" dirty="0" smtClean="0">
              <a:solidFill>
                <a:schemeClr val="tx1"/>
              </a:solidFill>
              <a:latin typeface="Calibri" pitchFamily="34" charset="0"/>
              <a:ea typeface="Calibri" pitchFamily="34" charset="0"/>
              <a:cs typeface="Calibri" pitchFamily="34" charset="0"/>
            </a:rPr>
            <a:t> υπολογισμό του Εμπορικού Ισοζυγίου της χώρας</a:t>
          </a:r>
          <a:endParaRPr lang="el-GR" sz="2000" b="1" i="0" dirty="0">
            <a:solidFill>
              <a:schemeClr val="tx1"/>
            </a:solidFill>
            <a:latin typeface="Calibri" pitchFamily="34" charset="0"/>
          </a:endParaRPr>
        </a:p>
      </dgm:t>
    </dgm:pt>
    <dgm:pt modelId="{74ADF2B0-74D1-45B5-8037-549706610C99}" type="parTrans" cxnId="{9E6FFF5B-AD6C-4FE9-8F91-DA03DA76D418}">
      <dgm:prSet/>
      <dgm:spPr/>
      <dgm:t>
        <a:bodyPr/>
        <a:lstStyle/>
        <a:p>
          <a:endParaRPr lang="el-GR"/>
        </a:p>
      </dgm:t>
    </dgm:pt>
    <dgm:pt modelId="{D0747ACA-28CE-41E9-BF90-3BB83EC3ED2F}" type="sibTrans" cxnId="{9E6FFF5B-AD6C-4FE9-8F91-DA03DA76D418}">
      <dgm:prSet/>
      <dgm:spPr/>
      <dgm:t>
        <a:bodyPr/>
        <a:lstStyle/>
        <a:p>
          <a:endParaRPr lang="el-GR"/>
        </a:p>
      </dgm:t>
    </dgm:pt>
    <dgm:pt modelId="{ED58BBF3-B743-4BCC-BFFB-0D417283E574}">
      <dgm:prSet phldrT="[Text]" custT="1"/>
      <dgm:spPr/>
      <dgm:t>
        <a:bodyPr/>
        <a:lstStyle/>
        <a:p>
          <a:pPr algn="just" rtl="0"/>
          <a:r>
            <a:rPr lang="el-GR" sz="2000" b="1" i="0" dirty="0" smtClean="0">
              <a:latin typeface="Calibri" pitchFamily="34" charset="0"/>
            </a:rPr>
            <a:t>Στο πλαίσιο αυτό προτάθηκε η μελέτη </a:t>
          </a:r>
          <a:r>
            <a:rPr lang="el-GR" sz="2000" b="1" i="0" dirty="0" smtClean="0">
              <a:solidFill>
                <a:schemeClr val="tx1"/>
              </a:solidFill>
              <a:latin typeface="Calibri" pitchFamily="34" charset="0"/>
            </a:rPr>
            <a:t>εφαρμογής ενός νέου συστήματος κατάρτισης στατιστικών Ενδοκοινοτικού Εμπορίου</a:t>
          </a:r>
          <a:r>
            <a:rPr lang="en-US" sz="2000" b="1" i="0" dirty="0" smtClean="0">
              <a:solidFill>
                <a:schemeClr val="tx1"/>
              </a:solidFill>
              <a:latin typeface="Calibri" pitchFamily="34" charset="0"/>
            </a:rPr>
            <a:t> </a:t>
          </a:r>
          <a:r>
            <a:rPr lang="el-GR" sz="2000" b="1" i="0" dirty="0" smtClean="0">
              <a:solidFill>
                <a:schemeClr val="tx1"/>
              </a:solidFill>
              <a:latin typeface="Calibri" pitchFamily="34" charset="0"/>
            </a:rPr>
            <a:t>Αγαθών </a:t>
          </a:r>
          <a:r>
            <a:rPr lang="el-GR" sz="2000" b="1" i="0" dirty="0" smtClean="0">
              <a:latin typeface="Calibri" pitchFamily="34" charset="0"/>
            </a:rPr>
            <a:t>«Πιλοτικό Πρόγραμμα </a:t>
          </a:r>
          <a:r>
            <a:rPr lang="en-US" sz="2000" b="1" i="0" dirty="0" smtClean="0">
              <a:latin typeface="Calibri" pitchFamily="34" charset="0"/>
            </a:rPr>
            <a:t>SIMSTAT</a:t>
          </a:r>
          <a:r>
            <a:rPr lang="el-GR" sz="2000" b="1" i="0" dirty="0" smtClean="0">
              <a:latin typeface="Calibri" pitchFamily="34" charset="0"/>
            </a:rPr>
            <a:t>», το οποίο εντάσσεται  στο χαρτοφυλάκιο έργων του Ευρωπαϊκού Στατιστικού Συστήματος «</a:t>
          </a:r>
          <a:r>
            <a:rPr lang="en-US" sz="2000" b="1" i="0" dirty="0" smtClean="0">
              <a:latin typeface="Calibri" pitchFamily="34" charset="0"/>
            </a:rPr>
            <a:t>ESS VISION </a:t>
          </a:r>
          <a:r>
            <a:rPr lang="el-GR" sz="2000" b="1" i="0" dirty="0" smtClean="0">
              <a:latin typeface="Calibri" pitchFamily="34" charset="0"/>
            </a:rPr>
            <a:t>2020»  της Ε.Ε.</a:t>
          </a:r>
          <a:endParaRPr lang="el-GR" sz="2000" b="1" i="0" dirty="0">
            <a:solidFill>
              <a:schemeClr val="tx1"/>
            </a:solidFill>
            <a:latin typeface="Calibri" pitchFamily="34" charset="0"/>
          </a:endParaRPr>
        </a:p>
      </dgm:t>
    </dgm:pt>
    <dgm:pt modelId="{0F078F84-217A-4838-8980-EEF339AAADB3}" type="parTrans" cxnId="{E91DF0B2-3F5C-4E39-8E1E-0C4ABE09548D}">
      <dgm:prSet/>
      <dgm:spPr/>
      <dgm:t>
        <a:bodyPr/>
        <a:lstStyle/>
        <a:p>
          <a:endParaRPr lang="el-GR"/>
        </a:p>
      </dgm:t>
    </dgm:pt>
    <dgm:pt modelId="{82F9B271-6125-42A2-B05B-64D1E88773C4}" type="sibTrans" cxnId="{E91DF0B2-3F5C-4E39-8E1E-0C4ABE09548D}">
      <dgm:prSet/>
      <dgm:spPr/>
      <dgm:t>
        <a:bodyPr/>
        <a:lstStyle/>
        <a:p>
          <a:endParaRPr lang="el-GR"/>
        </a:p>
      </dgm:t>
    </dgm:pt>
    <dgm:pt modelId="{5811952A-8A9E-4D4C-BD79-DBDA9E493383}" type="pres">
      <dgm:prSet presAssocID="{C1D2B68F-A7B6-4EBF-A7BA-B3E8C31A6B70}" presName="linear" presStyleCnt="0">
        <dgm:presLayoutVars>
          <dgm:animLvl val="lvl"/>
          <dgm:resizeHandles val="exact"/>
        </dgm:presLayoutVars>
      </dgm:prSet>
      <dgm:spPr/>
      <dgm:t>
        <a:bodyPr/>
        <a:lstStyle/>
        <a:p>
          <a:endParaRPr lang="el-GR"/>
        </a:p>
      </dgm:t>
    </dgm:pt>
    <dgm:pt modelId="{9F408541-F7AC-4CA4-874C-985FDEAA46DE}" type="pres">
      <dgm:prSet presAssocID="{E5884254-A9A5-4D24-8D8B-3101B941214F}" presName="parentText" presStyleLbl="node1" presStyleIdx="0" presStyleCnt="3" custScaleY="147501" custLinFactY="4311" custLinFactNeighborY="100000">
        <dgm:presLayoutVars>
          <dgm:chMax val="0"/>
          <dgm:bulletEnabled val="1"/>
        </dgm:presLayoutVars>
      </dgm:prSet>
      <dgm:spPr/>
      <dgm:t>
        <a:bodyPr/>
        <a:lstStyle/>
        <a:p>
          <a:endParaRPr lang="el-GR"/>
        </a:p>
      </dgm:t>
    </dgm:pt>
    <dgm:pt modelId="{584B12F4-416A-46AB-AFC4-4516188B1DA5}" type="pres">
      <dgm:prSet presAssocID="{32676B4A-93B6-45EA-AE49-A279C238592B}" presName="spacer" presStyleCnt="0"/>
      <dgm:spPr/>
    </dgm:pt>
    <dgm:pt modelId="{34B7D243-E5BB-4627-87FA-97BA725B3644}" type="pres">
      <dgm:prSet presAssocID="{1AEB4481-D080-4C31-B56D-C2516FC8B361}" presName="parentText" presStyleLbl="node1" presStyleIdx="1" presStyleCnt="3">
        <dgm:presLayoutVars>
          <dgm:chMax val="0"/>
          <dgm:bulletEnabled val="1"/>
        </dgm:presLayoutVars>
      </dgm:prSet>
      <dgm:spPr/>
      <dgm:t>
        <a:bodyPr/>
        <a:lstStyle/>
        <a:p>
          <a:endParaRPr lang="el-GR"/>
        </a:p>
      </dgm:t>
    </dgm:pt>
    <dgm:pt modelId="{810A6E21-A7AE-4037-A8B5-1209B1D20452}" type="pres">
      <dgm:prSet presAssocID="{D0747ACA-28CE-41E9-BF90-3BB83EC3ED2F}" presName="spacer" presStyleCnt="0"/>
      <dgm:spPr/>
    </dgm:pt>
    <dgm:pt modelId="{816E7428-07A8-4888-A9B7-A0CC0780D3A6}" type="pres">
      <dgm:prSet presAssocID="{ED58BBF3-B743-4BCC-BFFB-0D417283E574}" presName="parentText" presStyleLbl="node1" presStyleIdx="2" presStyleCnt="3">
        <dgm:presLayoutVars>
          <dgm:chMax val="0"/>
          <dgm:bulletEnabled val="1"/>
        </dgm:presLayoutVars>
      </dgm:prSet>
      <dgm:spPr/>
      <dgm:t>
        <a:bodyPr/>
        <a:lstStyle/>
        <a:p>
          <a:endParaRPr lang="el-GR"/>
        </a:p>
      </dgm:t>
    </dgm:pt>
  </dgm:ptLst>
  <dgm:cxnLst>
    <dgm:cxn modelId="{9E6FFF5B-AD6C-4FE9-8F91-DA03DA76D418}" srcId="{C1D2B68F-A7B6-4EBF-A7BA-B3E8C31A6B70}" destId="{1AEB4481-D080-4C31-B56D-C2516FC8B361}" srcOrd="1" destOrd="0" parTransId="{74ADF2B0-74D1-45B5-8037-549706610C99}" sibTransId="{D0747ACA-28CE-41E9-BF90-3BB83EC3ED2F}"/>
    <dgm:cxn modelId="{82D2955E-62F6-4A52-900F-C85ED0EBDF8E}" type="presOf" srcId="{1AEB4481-D080-4C31-B56D-C2516FC8B361}" destId="{34B7D243-E5BB-4627-87FA-97BA725B3644}" srcOrd="0" destOrd="0" presId="urn:microsoft.com/office/officeart/2005/8/layout/vList2"/>
    <dgm:cxn modelId="{A61860C7-1003-42C0-8424-215C7A75B6EA}" srcId="{C1D2B68F-A7B6-4EBF-A7BA-B3E8C31A6B70}" destId="{E5884254-A9A5-4D24-8D8B-3101B941214F}" srcOrd="0" destOrd="0" parTransId="{C253BD6D-FCC6-4636-8442-1EE9E5B8ED5E}" sibTransId="{32676B4A-93B6-45EA-AE49-A279C238592B}"/>
    <dgm:cxn modelId="{94471630-D849-440F-A02B-6DAB68226B74}" type="presOf" srcId="{C1D2B68F-A7B6-4EBF-A7BA-B3E8C31A6B70}" destId="{5811952A-8A9E-4D4C-BD79-DBDA9E493383}" srcOrd="0" destOrd="0" presId="urn:microsoft.com/office/officeart/2005/8/layout/vList2"/>
    <dgm:cxn modelId="{758F6AB1-2963-4E33-8298-BDDAE412C38E}" type="presOf" srcId="{E5884254-A9A5-4D24-8D8B-3101B941214F}" destId="{9F408541-F7AC-4CA4-874C-985FDEAA46DE}" srcOrd="0" destOrd="0" presId="urn:microsoft.com/office/officeart/2005/8/layout/vList2"/>
    <dgm:cxn modelId="{E91DF0B2-3F5C-4E39-8E1E-0C4ABE09548D}" srcId="{C1D2B68F-A7B6-4EBF-A7BA-B3E8C31A6B70}" destId="{ED58BBF3-B743-4BCC-BFFB-0D417283E574}" srcOrd="2" destOrd="0" parTransId="{0F078F84-217A-4838-8980-EEF339AAADB3}" sibTransId="{82F9B271-6125-42A2-B05B-64D1E88773C4}"/>
    <dgm:cxn modelId="{BD8FD64A-0330-43FC-B9B3-F805AB29EBD7}" type="presOf" srcId="{ED58BBF3-B743-4BCC-BFFB-0D417283E574}" destId="{816E7428-07A8-4888-A9B7-A0CC0780D3A6}" srcOrd="0" destOrd="0" presId="urn:microsoft.com/office/officeart/2005/8/layout/vList2"/>
    <dgm:cxn modelId="{93B67584-7D62-47D6-A9A9-B9BCEC911BD8}" type="presParOf" srcId="{5811952A-8A9E-4D4C-BD79-DBDA9E493383}" destId="{9F408541-F7AC-4CA4-874C-985FDEAA46DE}" srcOrd="0" destOrd="0" presId="urn:microsoft.com/office/officeart/2005/8/layout/vList2"/>
    <dgm:cxn modelId="{4DA4C3A4-C302-4608-B218-9CB89887E886}" type="presParOf" srcId="{5811952A-8A9E-4D4C-BD79-DBDA9E493383}" destId="{584B12F4-416A-46AB-AFC4-4516188B1DA5}" srcOrd="1" destOrd="0" presId="urn:microsoft.com/office/officeart/2005/8/layout/vList2"/>
    <dgm:cxn modelId="{C6541C56-0CF2-4516-84BB-11730550F124}" type="presParOf" srcId="{5811952A-8A9E-4D4C-BD79-DBDA9E493383}" destId="{34B7D243-E5BB-4627-87FA-97BA725B3644}" srcOrd="2" destOrd="0" presId="urn:microsoft.com/office/officeart/2005/8/layout/vList2"/>
    <dgm:cxn modelId="{E53F8D62-25E4-40A6-AFF4-65FEE6E55D11}" type="presParOf" srcId="{5811952A-8A9E-4D4C-BD79-DBDA9E493383}" destId="{810A6E21-A7AE-4037-A8B5-1209B1D20452}" srcOrd="3" destOrd="0" presId="urn:microsoft.com/office/officeart/2005/8/layout/vList2"/>
    <dgm:cxn modelId="{BEB9C27B-5309-4F35-9F16-26AEA169F41F}" type="presParOf" srcId="{5811952A-8A9E-4D4C-BD79-DBDA9E493383}" destId="{816E7428-07A8-4888-A9B7-A0CC0780D3A6}" srcOrd="4"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82FC77-171C-40AC-BD22-7C30B7BC165D}" type="doc">
      <dgm:prSet loTypeId="urn:microsoft.com/office/officeart/2008/layout/VerticalCurvedList" loCatId="list" qsTypeId="urn:microsoft.com/office/officeart/2005/8/quickstyle/simple5" qsCatId="simple" csTypeId="urn:microsoft.com/office/officeart/2005/8/colors/colorful1#4" csCatId="colorful" phldr="1"/>
      <dgm:spPr/>
      <dgm:t>
        <a:bodyPr/>
        <a:lstStyle/>
        <a:p>
          <a:endParaRPr lang="el-GR"/>
        </a:p>
      </dgm:t>
    </dgm:pt>
    <dgm:pt modelId="{056A8141-BA0C-4DBA-BBF1-7BCAF30F3BC1}">
      <dgm:prSet custT="1"/>
      <dgm:spPr/>
      <dgm:t>
        <a:bodyPr/>
        <a:lstStyle/>
        <a:p>
          <a:r>
            <a:rPr lang="en-US" sz="1600" b="1" dirty="0">
              <a:latin typeface="Calibri" pitchFamily="34" charset="0"/>
              <a:cs typeface="Times New Roman" pitchFamily="18" charset="0"/>
            </a:rPr>
            <a:t>SIMSTAT and REDESIGN (Single Market STATistics and Redesign of Intrastat)</a:t>
          </a:r>
          <a:endParaRPr lang="el-GR" sz="1600" b="1" dirty="0">
            <a:latin typeface="Calibri" pitchFamily="34" charset="0"/>
            <a:cs typeface="Times New Roman" pitchFamily="18" charset="0"/>
          </a:endParaRPr>
        </a:p>
      </dgm:t>
    </dgm:pt>
    <dgm:pt modelId="{16ED9670-2532-4445-AC92-848BD5D9DF90}" type="parTrans" cxnId="{AE4632D0-73E0-4799-8DE0-93491FCF5083}">
      <dgm:prSet/>
      <dgm:spPr/>
      <dgm:t>
        <a:bodyPr/>
        <a:lstStyle/>
        <a:p>
          <a:endParaRPr lang="el-GR"/>
        </a:p>
      </dgm:t>
    </dgm:pt>
    <dgm:pt modelId="{C10CC40B-E777-46F4-852A-96F9EB2D86BD}" type="sibTrans" cxnId="{AE4632D0-73E0-4799-8DE0-93491FCF5083}">
      <dgm:prSet/>
      <dgm:spPr/>
      <dgm:t>
        <a:bodyPr/>
        <a:lstStyle/>
        <a:p>
          <a:endParaRPr lang="el-GR"/>
        </a:p>
      </dgm:t>
    </dgm:pt>
    <dgm:pt modelId="{9C13A198-2152-4F4F-BF23-8AE860217427}">
      <dgm:prSet custT="1"/>
      <dgm:spPr/>
      <dgm:t>
        <a:bodyPr/>
        <a:lstStyle/>
        <a:p>
          <a:r>
            <a:rPr lang="en-US" sz="1600" b="1" dirty="0">
              <a:latin typeface="Calibri" pitchFamily="34" charset="0"/>
              <a:cs typeface="Times New Roman" pitchFamily="18" charset="0"/>
            </a:rPr>
            <a:t>ESBRs (European System of interoperable Business Registers)</a:t>
          </a:r>
          <a:endParaRPr lang="el-GR" sz="1600" b="1" dirty="0">
            <a:latin typeface="Calibri" pitchFamily="34" charset="0"/>
            <a:cs typeface="Times New Roman" pitchFamily="18" charset="0"/>
          </a:endParaRPr>
        </a:p>
      </dgm:t>
    </dgm:pt>
    <dgm:pt modelId="{8E9FD4B0-85F4-44ED-9D6E-0A36A57409A1}" type="parTrans" cxnId="{A7C33921-3564-4F72-ADC8-17F0207CE533}">
      <dgm:prSet/>
      <dgm:spPr/>
      <dgm:t>
        <a:bodyPr/>
        <a:lstStyle/>
        <a:p>
          <a:endParaRPr lang="el-GR"/>
        </a:p>
      </dgm:t>
    </dgm:pt>
    <dgm:pt modelId="{666F4D31-762C-4FE3-996A-6663B600B0A9}" type="sibTrans" cxnId="{A7C33921-3564-4F72-ADC8-17F0207CE533}">
      <dgm:prSet/>
      <dgm:spPr/>
      <dgm:t>
        <a:bodyPr/>
        <a:lstStyle/>
        <a:p>
          <a:endParaRPr lang="el-GR"/>
        </a:p>
      </dgm:t>
    </dgm:pt>
    <dgm:pt modelId="{3EFD2445-236D-4C1B-9F11-53A2301EEF65}">
      <dgm:prSet custT="1"/>
      <dgm:spPr/>
      <dgm:t>
        <a:bodyPr/>
        <a:lstStyle/>
        <a:p>
          <a:r>
            <a:rPr lang="en-US" sz="1600" b="1" dirty="0">
              <a:latin typeface="Calibri" pitchFamily="34" charset="0"/>
              <a:cs typeface="Times New Roman" pitchFamily="18" charset="0"/>
            </a:rPr>
            <a:t>VALIDATION (Common Data VALIDATION Policy)</a:t>
          </a:r>
          <a:endParaRPr lang="el-GR" sz="1600" b="1" dirty="0">
            <a:latin typeface="Calibri" pitchFamily="34" charset="0"/>
            <a:cs typeface="Times New Roman" pitchFamily="18" charset="0"/>
          </a:endParaRPr>
        </a:p>
      </dgm:t>
    </dgm:pt>
    <dgm:pt modelId="{B75831A1-2F68-4F57-B003-8168F2DB34D3}" type="parTrans" cxnId="{160860E8-4B20-4279-BD23-AEBAD5D0FB5B}">
      <dgm:prSet/>
      <dgm:spPr/>
      <dgm:t>
        <a:bodyPr/>
        <a:lstStyle/>
        <a:p>
          <a:endParaRPr lang="el-GR"/>
        </a:p>
      </dgm:t>
    </dgm:pt>
    <dgm:pt modelId="{24A6EC0E-B077-4FE9-9435-6F4E1B705977}" type="sibTrans" cxnId="{160860E8-4B20-4279-BD23-AEBAD5D0FB5B}">
      <dgm:prSet/>
      <dgm:spPr/>
      <dgm:t>
        <a:bodyPr/>
        <a:lstStyle/>
        <a:p>
          <a:endParaRPr lang="el-GR"/>
        </a:p>
      </dgm:t>
    </dgm:pt>
    <dgm:pt modelId="{7309871F-443C-4653-BE26-1B77CD3344EC}">
      <dgm:prSet custT="1"/>
      <dgm:spPr/>
      <dgm:t>
        <a:bodyPr/>
        <a:lstStyle/>
        <a:p>
          <a:r>
            <a:rPr lang="en-US" sz="1600" b="1" dirty="0">
              <a:latin typeface="Calibri" pitchFamily="34" charset="0"/>
              <a:cs typeface="Times New Roman" pitchFamily="18" charset="0"/>
            </a:rPr>
            <a:t>ADMIN (</a:t>
          </a:r>
          <a:r>
            <a:rPr lang="en-US" sz="1600" b="1" dirty="0" smtClean="0">
              <a:latin typeface="Calibri" pitchFamily="34" charset="0"/>
              <a:cs typeface="Times New Roman" pitchFamily="18" charset="0"/>
            </a:rPr>
            <a:t>ADMINistrative </a:t>
          </a:r>
          <a:r>
            <a:rPr lang="en-US" sz="1600" b="1" dirty="0">
              <a:latin typeface="Calibri" pitchFamily="34" charset="0"/>
              <a:cs typeface="Times New Roman" pitchFamily="18" charset="0"/>
            </a:rPr>
            <a:t>data sources)</a:t>
          </a:r>
          <a:endParaRPr lang="el-GR" sz="1600" b="1" dirty="0">
            <a:latin typeface="Calibri" pitchFamily="34" charset="0"/>
            <a:cs typeface="Times New Roman" pitchFamily="18" charset="0"/>
          </a:endParaRPr>
        </a:p>
      </dgm:t>
    </dgm:pt>
    <dgm:pt modelId="{7939EFBD-0F79-475B-A796-50C1499FDA4B}" type="parTrans" cxnId="{6C99AB3F-6504-4016-B23C-BB3CF5E5C4F7}">
      <dgm:prSet/>
      <dgm:spPr/>
      <dgm:t>
        <a:bodyPr/>
        <a:lstStyle/>
        <a:p>
          <a:endParaRPr lang="el-GR"/>
        </a:p>
      </dgm:t>
    </dgm:pt>
    <dgm:pt modelId="{8A833944-773D-46BC-A1C8-D94052056D2E}" type="sibTrans" cxnId="{6C99AB3F-6504-4016-B23C-BB3CF5E5C4F7}">
      <dgm:prSet/>
      <dgm:spPr/>
      <dgm:t>
        <a:bodyPr/>
        <a:lstStyle/>
        <a:p>
          <a:endParaRPr lang="el-GR"/>
        </a:p>
      </dgm:t>
    </dgm:pt>
    <dgm:pt modelId="{4CBD0FE2-1DA6-4707-A668-2B5208031C4A}">
      <dgm:prSet custT="1"/>
      <dgm:spPr/>
      <dgm:t>
        <a:bodyPr/>
        <a:lstStyle/>
        <a:p>
          <a:r>
            <a:rPr lang="en-US" sz="1600" b="1" dirty="0">
              <a:latin typeface="Calibri" pitchFamily="34" charset="0"/>
              <a:cs typeface="Times New Roman" pitchFamily="18" charset="0"/>
            </a:rPr>
            <a:t>ESDEN (European Statistical Data Exchange Network)</a:t>
          </a:r>
          <a:endParaRPr lang="el-GR" sz="1600" b="1" dirty="0">
            <a:latin typeface="Calibri" pitchFamily="34" charset="0"/>
            <a:cs typeface="Times New Roman" pitchFamily="18" charset="0"/>
          </a:endParaRPr>
        </a:p>
      </dgm:t>
    </dgm:pt>
    <dgm:pt modelId="{BA5CC74C-6ED1-499F-B210-6E1A7161DC07}" type="parTrans" cxnId="{B4B7F740-C64F-4F02-8A2E-EC0607F29DCE}">
      <dgm:prSet/>
      <dgm:spPr/>
      <dgm:t>
        <a:bodyPr/>
        <a:lstStyle/>
        <a:p>
          <a:endParaRPr lang="el-GR"/>
        </a:p>
      </dgm:t>
    </dgm:pt>
    <dgm:pt modelId="{185D4ADA-2F08-4B90-B2E3-00B1A13314E6}" type="sibTrans" cxnId="{B4B7F740-C64F-4F02-8A2E-EC0607F29DCE}">
      <dgm:prSet/>
      <dgm:spPr/>
      <dgm:t>
        <a:bodyPr/>
        <a:lstStyle/>
        <a:p>
          <a:endParaRPr lang="el-GR"/>
        </a:p>
      </dgm:t>
    </dgm:pt>
    <dgm:pt modelId="{EED27F67-B625-4E2D-93BD-C5895FC655AF}">
      <dgm:prSet custT="1"/>
      <dgm:spPr/>
      <dgm:t>
        <a:bodyPr/>
        <a:lstStyle/>
        <a:p>
          <a:r>
            <a:rPr lang="en-US" sz="1600" b="1" dirty="0">
              <a:latin typeface="Calibri" pitchFamily="34" charset="0"/>
              <a:cs typeface="Times New Roman" pitchFamily="18" charset="0"/>
            </a:rPr>
            <a:t>SERV (shared </a:t>
          </a:r>
          <a:r>
            <a:rPr lang="en-US" sz="1600" b="1" dirty="0" err="1">
              <a:latin typeface="Calibri" pitchFamily="34" charset="0"/>
              <a:cs typeface="Times New Roman" pitchFamily="18" charset="0"/>
            </a:rPr>
            <a:t>SERVices</a:t>
          </a:r>
          <a:r>
            <a:rPr lang="en-US" sz="1600" b="1" dirty="0">
              <a:latin typeface="Calibri" pitchFamily="34" charset="0"/>
              <a:cs typeface="Times New Roman" pitchFamily="18" charset="0"/>
            </a:rPr>
            <a:t>)</a:t>
          </a:r>
          <a:endParaRPr lang="el-GR" sz="1600" b="1" dirty="0">
            <a:latin typeface="Calibri" pitchFamily="34" charset="0"/>
            <a:cs typeface="Times New Roman" pitchFamily="18" charset="0"/>
          </a:endParaRPr>
        </a:p>
      </dgm:t>
    </dgm:pt>
    <dgm:pt modelId="{089821AC-EDD8-4E39-B797-4C361A8A743E}" type="parTrans" cxnId="{BA7E8660-30EB-40E8-ABD2-6E64AAAD2D54}">
      <dgm:prSet/>
      <dgm:spPr/>
      <dgm:t>
        <a:bodyPr/>
        <a:lstStyle/>
        <a:p>
          <a:endParaRPr lang="el-GR"/>
        </a:p>
      </dgm:t>
    </dgm:pt>
    <dgm:pt modelId="{A72C4E3F-F88B-4097-830B-BE6252563082}" type="sibTrans" cxnId="{BA7E8660-30EB-40E8-ABD2-6E64AAAD2D54}">
      <dgm:prSet/>
      <dgm:spPr/>
      <dgm:t>
        <a:bodyPr/>
        <a:lstStyle/>
        <a:p>
          <a:endParaRPr lang="el-GR"/>
        </a:p>
      </dgm:t>
    </dgm:pt>
    <dgm:pt modelId="{CB2D1BF1-A0BB-42F5-8B2A-6D62D16A427F}">
      <dgm:prSet custT="1"/>
      <dgm:spPr/>
      <dgm:t>
        <a:bodyPr/>
        <a:lstStyle/>
        <a:p>
          <a:r>
            <a:rPr lang="en-US" sz="1600" b="1" dirty="0">
              <a:latin typeface="Calibri" pitchFamily="34" charset="0"/>
              <a:cs typeface="Times New Roman" pitchFamily="18" charset="0"/>
            </a:rPr>
            <a:t>DIGICOM (/UA/IPROD) (DIGItal COMmunication, User Analytics and Innovative Products)</a:t>
          </a:r>
          <a:endParaRPr lang="el-GR" sz="1600" b="1" dirty="0">
            <a:latin typeface="Calibri" pitchFamily="34" charset="0"/>
            <a:cs typeface="Times New Roman" pitchFamily="18" charset="0"/>
          </a:endParaRPr>
        </a:p>
      </dgm:t>
    </dgm:pt>
    <dgm:pt modelId="{CE1E4DFC-3F97-409C-AFD6-0EA49A0748AE}" type="parTrans" cxnId="{2FEF3433-485B-4874-A0B8-6F7D2C19564C}">
      <dgm:prSet/>
      <dgm:spPr/>
      <dgm:t>
        <a:bodyPr/>
        <a:lstStyle/>
        <a:p>
          <a:endParaRPr lang="el-GR"/>
        </a:p>
      </dgm:t>
    </dgm:pt>
    <dgm:pt modelId="{BB6F98BA-C74C-4ABB-BDD5-27CF34B7231A}" type="sibTrans" cxnId="{2FEF3433-485B-4874-A0B8-6F7D2C19564C}">
      <dgm:prSet/>
      <dgm:spPr/>
      <dgm:t>
        <a:bodyPr/>
        <a:lstStyle/>
        <a:p>
          <a:endParaRPr lang="el-GR"/>
        </a:p>
      </dgm:t>
    </dgm:pt>
    <dgm:pt modelId="{BB37CF0F-0956-43E1-A3A0-F0224399034B}">
      <dgm:prSet/>
      <dgm:spPr/>
      <dgm:t>
        <a:bodyPr/>
        <a:lstStyle/>
        <a:p>
          <a:endParaRPr lang="el-GR" sz="1600" b="1" dirty="0"/>
        </a:p>
      </dgm:t>
    </dgm:pt>
    <dgm:pt modelId="{590DAB40-5825-42E0-9BE0-DB18A6056ED8}" type="parTrans" cxnId="{D12CD853-C3EE-4B4D-80BB-D39BDE6FA4C4}">
      <dgm:prSet/>
      <dgm:spPr/>
      <dgm:t>
        <a:bodyPr/>
        <a:lstStyle/>
        <a:p>
          <a:endParaRPr lang="el-GR"/>
        </a:p>
      </dgm:t>
    </dgm:pt>
    <dgm:pt modelId="{30CF5A20-8734-4532-AB9D-0D837AF814F8}" type="sibTrans" cxnId="{D12CD853-C3EE-4B4D-80BB-D39BDE6FA4C4}">
      <dgm:prSet/>
      <dgm:spPr/>
      <dgm:t>
        <a:bodyPr/>
        <a:lstStyle/>
        <a:p>
          <a:endParaRPr lang="el-GR"/>
        </a:p>
      </dgm:t>
    </dgm:pt>
    <dgm:pt modelId="{CF4546BF-9B72-4D50-9A69-A4B62DB68B06}" type="pres">
      <dgm:prSet presAssocID="{1282FC77-171C-40AC-BD22-7C30B7BC165D}" presName="Name0" presStyleCnt="0">
        <dgm:presLayoutVars>
          <dgm:chMax val="7"/>
          <dgm:chPref val="7"/>
          <dgm:dir/>
        </dgm:presLayoutVars>
      </dgm:prSet>
      <dgm:spPr/>
      <dgm:t>
        <a:bodyPr/>
        <a:lstStyle/>
        <a:p>
          <a:endParaRPr lang="el-GR"/>
        </a:p>
      </dgm:t>
    </dgm:pt>
    <dgm:pt modelId="{FB56FB24-CBF8-4FBE-9A7C-D75911B056A8}" type="pres">
      <dgm:prSet presAssocID="{1282FC77-171C-40AC-BD22-7C30B7BC165D}" presName="Name1" presStyleCnt="0"/>
      <dgm:spPr/>
    </dgm:pt>
    <dgm:pt modelId="{C77963CA-3A1C-409D-A48B-2C659A338E6B}" type="pres">
      <dgm:prSet presAssocID="{1282FC77-171C-40AC-BD22-7C30B7BC165D}" presName="cycle" presStyleCnt="0"/>
      <dgm:spPr/>
    </dgm:pt>
    <dgm:pt modelId="{7B85E11E-E557-4BAF-B295-AEEDD6C5666D}" type="pres">
      <dgm:prSet presAssocID="{1282FC77-171C-40AC-BD22-7C30B7BC165D}" presName="srcNode" presStyleLbl="node1" presStyleIdx="0" presStyleCnt="7"/>
      <dgm:spPr/>
    </dgm:pt>
    <dgm:pt modelId="{A7C4B2F2-3E71-4798-8217-53F31F50BB30}" type="pres">
      <dgm:prSet presAssocID="{1282FC77-171C-40AC-BD22-7C30B7BC165D}" presName="conn" presStyleLbl="parChTrans1D2" presStyleIdx="0" presStyleCnt="1"/>
      <dgm:spPr/>
      <dgm:t>
        <a:bodyPr/>
        <a:lstStyle/>
        <a:p>
          <a:endParaRPr lang="el-GR"/>
        </a:p>
      </dgm:t>
    </dgm:pt>
    <dgm:pt modelId="{990396D1-55CD-48E3-B476-77BAFDB9F435}" type="pres">
      <dgm:prSet presAssocID="{1282FC77-171C-40AC-BD22-7C30B7BC165D}" presName="extraNode" presStyleLbl="node1" presStyleIdx="0" presStyleCnt="7"/>
      <dgm:spPr/>
    </dgm:pt>
    <dgm:pt modelId="{91ABAEB3-96E5-4F2E-9158-9847E5A0806D}" type="pres">
      <dgm:prSet presAssocID="{1282FC77-171C-40AC-BD22-7C30B7BC165D}" presName="dstNode" presStyleLbl="node1" presStyleIdx="0" presStyleCnt="7"/>
      <dgm:spPr/>
    </dgm:pt>
    <dgm:pt modelId="{C7EA7352-5885-409D-AFCE-0CABAEE5FF54}" type="pres">
      <dgm:prSet presAssocID="{056A8141-BA0C-4DBA-BBF1-7BCAF30F3BC1}" presName="text_1" presStyleLbl="node1" presStyleIdx="0" presStyleCnt="7">
        <dgm:presLayoutVars>
          <dgm:bulletEnabled val="1"/>
        </dgm:presLayoutVars>
      </dgm:prSet>
      <dgm:spPr/>
      <dgm:t>
        <a:bodyPr/>
        <a:lstStyle/>
        <a:p>
          <a:endParaRPr lang="el-GR"/>
        </a:p>
      </dgm:t>
    </dgm:pt>
    <dgm:pt modelId="{CCE6BC38-FC55-40AA-A8A5-B142F18621E0}" type="pres">
      <dgm:prSet presAssocID="{056A8141-BA0C-4DBA-BBF1-7BCAF30F3BC1}" presName="accent_1" presStyleCnt="0"/>
      <dgm:spPr/>
    </dgm:pt>
    <dgm:pt modelId="{1A2B1DE3-787B-4691-BA32-EFBF382A6B2A}" type="pres">
      <dgm:prSet presAssocID="{056A8141-BA0C-4DBA-BBF1-7BCAF30F3BC1}" presName="accentRepeatNode" presStyleLbl="solidFgAcc1" presStyleIdx="0" presStyleCnt="7"/>
      <dgm:spPr/>
    </dgm:pt>
    <dgm:pt modelId="{097EB05A-0977-41F7-A0A1-CFEE1393C092}" type="pres">
      <dgm:prSet presAssocID="{9C13A198-2152-4F4F-BF23-8AE860217427}" presName="text_2" presStyleLbl="node1" presStyleIdx="1" presStyleCnt="7">
        <dgm:presLayoutVars>
          <dgm:bulletEnabled val="1"/>
        </dgm:presLayoutVars>
      </dgm:prSet>
      <dgm:spPr/>
      <dgm:t>
        <a:bodyPr/>
        <a:lstStyle/>
        <a:p>
          <a:endParaRPr lang="el-GR"/>
        </a:p>
      </dgm:t>
    </dgm:pt>
    <dgm:pt modelId="{07F6D25E-A327-4D8D-99D5-497CA33C682F}" type="pres">
      <dgm:prSet presAssocID="{9C13A198-2152-4F4F-BF23-8AE860217427}" presName="accent_2" presStyleCnt="0"/>
      <dgm:spPr/>
    </dgm:pt>
    <dgm:pt modelId="{D5F0ADCE-93B4-425C-B5C4-7F0877D1B94A}" type="pres">
      <dgm:prSet presAssocID="{9C13A198-2152-4F4F-BF23-8AE860217427}" presName="accentRepeatNode" presStyleLbl="solidFgAcc1" presStyleIdx="1" presStyleCnt="7"/>
      <dgm:spPr/>
    </dgm:pt>
    <dgm:pt modelId="{3CD7E056-4FBA-4D45-9C2E-957BBA097AD6}" type="pres">
      <dgm:prSet presAssocID="{3EFD2445-236D-4C1B-9F11-53A2301EEF65}" presName="text_3" presStyleLbl="node1" presStyleIdx="2" presStyleCnt="7">
        <dgm:presLayoutVars>
          <dgm:bulletEnabled val="1"/>
        </dgm:presLayoutVars>
      </dgm:prSet>
      <dgm:spPr/>
      <dgm:t>
        <a:bodyPr/>
        <a:lstStyle/>
        <a:p>
          <a:endParaRPr lang="el-GR"/>
        </a:p>
      </dgm:t>
    </dgm:pt>
    <dgm:pt modelId="{5EFB8980-28DC-4FE3-A461-7E06B0C17C1D}" type="pres">
      <dgm:prSet presAssocID="{3EFD2445-236D-4C1B-9F11-53A2301EEF65}" presName="accent_3" presStyleCnt="0"/>
      <dgm:spPr/>
    </dgm:pt>
    <dgm:pt modelId="{8E676F24-6487-4534-9BED-3757F0C29A97}" type="pres">
      <dgm:prSet presAssocID="{3EFD2445-236D-4C1B-9F11-53A2301EEF65}" presName="accentRepeatNode" presStyleLbl="solidFgAcc1" presStyleIdx="2" presStyleCnt="7"/>
      <dgm:spPr/>
    </dgm:pt>
    <dgm:pt modelId="{EDE7671E-9DB1-4BEC-BA18-7A3A9EDDF9F9}" type="pres">
      <dgm:prSet presAssocID="{7309871F-443C-4653-BE26-1B77CD3344EC}" presName="text_4" presStyleLbl="node1" presStyleIdx="3" presStyleCnt="7">
        <dgm:presLayoutVars>
          <dgm:bulletEnabled val="1"/>
        </dgm:presLayoutVars>
      </dgm:prSet>
      <dgm:spPr/>
      <dgm:t>
        <a:bodyPr/>
        <a:lstStyle/>
        <a:p>
          <a:endParaRPr lang="el-GR"/>
        </a:p>
      </dgm:t>
    </dgm:pt>
    <dgm:pt modelId="{129FB1C3-C621-44DD-8E4D-84101E56EC2E}" type="pres">
      <dgm:prSet presAssocID="{7309871F-443C-4653-BE26-1B77CD3344EC}" presName="accent_4" presStyleCnt="0"/>
      <dgm:spPr/>
    </dgm:pt>
    <dgm:pt modelId="{D94E07AD-9102-4628-9AB5-446C6C902922}" type="pres">
      <dgm:prSet presAssocID="{7309871F-443C-4653-BE26-1B77CD3344EC}" presName="accentRepeatNode" presStyleLbl="solidFgAcc1" presStyleIdx="3" presStyleCnt="7"/>
      <dgm:spPr/>
    </dgm:pt>
    <dgm:pt modelId="{F660D6D3-F38D-4CB8-AAF6-FEB9D8A99BB9}" type="pres">
      <dgm:prSet presAssocID="{4CBD0FE2-1DA6-4707-A668-2B5208031C4A}" presName="text_5" presStyleLbl="node1" presStyleIdx="4" presStyleCnt="7">
        <dgm:presLayoutVars>
          <dgm:bulletEnabled val="1"/>
        </dgm:presLayoutVars>
      </dgm:prSet>
      <dgm:spPr/>
      <dgm:t>
        <a:bodyPr/>
        <a:lstStyle/>
        <a:p>
          <a:endParaRPr lang="el-GR"/>
        </a:p>
      </dgm:t>
    </dgm:pt>
    <dgm:pt modelId="{2C08EB32-0F07-44FC-8228-3ADD9EB5E06C}" type="pres">
      <dgm:prSet presAssocID="{4CBD0FE2-1DA6-4707-A668-2B5208031C4A}" presName="accent_5" presStyleCnt="0"/>
      <dgm:spPr/>
    </dgm:pt>
    <dgm:pt modelId="{C128E451-48B2-4963-BF98-44969711970E}" type="pres">
      <dgm:prSet presAssocID="{4CBD0FE2-1DA6-4707-A668-2B5208031C4A}" presName="accentRepeatNode" presStyleLbl="solidFgAcc1" presStyleIdx="4" presStyleCnt="7"/>
      <dgm:spPr/>
    </dgm:pt>
    <dgm:pt modelId="{20AE1867-8462-463C-ABC0-4E1B39725361}" type="pres">
      <dgm:prSet presAssocID="{EED27F67-B625-4E2D-93BD-C5895FC655AF}" presName="text_6" presStyleLbl="node1" presStyleIdx="5" presStyleCnt="7">
        <dgm:presLayoutVars>
          <dgm:bulletEnabled val="1"/>
        </dgm:presLayoutVars>
      </dgm:prSet>
      <dgm:spPr/>
      <dgm:t>
        <a:bodyPr/>
        <a:lstStyle/>
        <a:p>
          <a:endParaRPr lang="el-GR"/>
        </a:p>
      </dgm:t>
    </dgm:pt>
    <dgm:pt modelId="{8F87E6E2-C920-4CDB-85D2-446CA1EA954A}" type="pres">
      <dgm:prSet presAssocID="{EED27F67-B625-4E2D-93BD-C5895FC655AF}" presName="accent_6" presStyleCnt="0"/>
      <dgm:spPr/>
    </dgm:pt>
    <dgm:pt modelId="{A20B36DA-C79A-487B-8D56-30103CFB5D8C}" type="pres">
      <dgm:prSet presAssocID="{EED27F67-B625-4E2D-93BD-C5895FC655AF}" presName="accentRepeatNode" presStyleLbl="solidFgAcc1" presStyleIdx="5" presStyleCnt="7"/>
      <dgm:spPr/>
    </dgm:pt>
    <dgm:pt modelId="{52F619D9-773D-49B5-A387-448DC21D1811}" type="pres">
      <dgm:prSet presAssocID="{CB2D1BF1-A0BB-42F5-8B2A-6D62D16A427F}" presName="text_7" presStyleLbl="node1" presStyleIdx="6" presStyleCnt="7">
        <dgm:presLayoutVars>
          <dgm:bulletEnabled val="1"/>
        </dgm:presLayoutVars>
      </dgm:prSet>
      <dgm:spPr/>
      <dgm:t>
        <a:bodyPr/>
        <a:lstStyle/>
        <a:p>
          <a:endParaRPr lang="el-GR"/>
        </a:p>
      </dgm:t>
    </dgm:pt>
    <dgm:pt modelId="{1AFDAEF2-7C8B-47B3-9EC9-574D0EFF3FFD}" type="pres">
      <dgm:prSet presAssocID="{CB2D1BF1-A0BB-42F5-8B2A-6D62D16A427F}" presName="accent_7" presStyleCnt="0"/>
      <dgm:spPr/>
    </dgm:pt>
    <dgm:pt modelId="{309EF039-8ACF-482E-B1F2-6F7E8C966F7E}" type="pres">
      <dgm:prSet presAssocID="{CB2D1BF1-A0BB-42F5-8B2A-6D62D16A427F}" presName="accentRepeatNode" presStyleLbl="solidFgAcc1" presStyleIdx="6" presStyleCnt="7"/>
      <dgm:spPr/>
    </dgm:pt>
  </dgm:ptLst>
  <dgm:cxnLst>
    <dgm:cxn modelId="{97610C98-01B5-4EDD-B421-4C506E8D8939}" type="presOf" srcId="{C10CC40B-E777-46F4-852A-96F9EB2D86BD}" destId="{A7C4B2F2-3E71-4798-8217-53F31F50BB30}" srcOrd="0" destOrd="0" presId="urn:microsoft.com/office/officeart/2008/layout/VerticalCurvedList"/>
    <dgm:cxn modelId="{8D1BAA4A-C1BD-439D-AC3B-9D84A517DB0D}" type="presOf" srcId="{7309871F-443C-4653-BE26-1B77CD3344EC}" destId="{EDE7671E-9DB1-4BEC-BA18-7A3A9EDDF9F9}" srcOrd="0" destOrd="0" presId="urn:microsoft.com/office/officeart/2008/layout/VerticalCurvedList"/>
    <dgm:cxn modelId="{160860E8-4B20-4279-BD23-AEBAD5D0FB5B}" srcId="{1282FC77-171C-40AC-BD22-7C30B7BC165D}" destId="{3EFD2445-236D-4C1B-9F11-53A2301EEF65}" srcOrd="2" destOrd="0" parTransId="{B75831A1-2F68-4F57-B003-8168F2DB34D3}" sibTransId="{24A6EC0E-B077-4FE9-9435-6F4E1B705977}"/>
    <dgm:cxn modelId="{2FEF3433-485B-4874-A0B8-6F7D2C19564C}" srcId="{1282FC77-171C-40AC-BD22-7C30B7BC165D}" destId="{CB2D1BF1-A0BB-42F5-8B2A-6D62D16A427F}" srcOrd="6" destOrd="0" parTransId="{CE1E4DFC-3F97-409C-AFD6-0EA49A0748AE}" sibTransId="{BB6F98BA-C74C-4ABB-BDD5-27CF34B7231A}"/>
    <dgm:cxn modelId="{60B5917A-4929-4250-8357-D6ACFAD44C83}" type="presOf" srcId="{EED27F67-B625-4E2D-93BD-C5895FC655AF}" destId="{20AE1867-8462-463C-ABC0-4E1B39725361}" srcOrd="0" destOrd="0" presId="urn:microsoft.com/office/officeart/2008/layout/VerticalCurvedList"/>
    <dgm:cxn modelId="{CC5AF498-419D-4AC3-8E33-F467C09F00CE}" type="presOf" srcId="{9C13A198-2152-4F4F-BF23-8AE860217427}" destId="{097EB05A-0977-41F7-A0A1-CFEE1393C092}" srcOrd="0" destOrd="0" presId="urn:microsoft.com/office/officeart/2008/layout/VerticalCurvedList"/>
    <dgm:cxn modelId="{D1CE441F-DDAA-4094-93FF-7CC774DF8B54}" type="presOf" srcId="{056A8141-BA0C-4DBA-BBF1-7BCAF30F3BC1}" destId="{C7EA7352-5885-409D-AFCE-0CABAEE5FF54}" srcOrd="0" destOrd="0" presId="urn:microsoft.com/office/officeart/2008/layout/VerticalCurvedList"/>
    <dgm:cxn modelId="{B4B7F740-C64F-4F02-8A2E-EC0607F29DCE}" srcId="{1282FC77-171C-40AC-BD22-7C30B7BC165D}" destId="{4CBD0FE2-1DA6-4707-A668-2B5208031C4A}" srcOrd="4" destOrd="0" parTransId="{BA5CC74C-6ED1-499F-B210-6E1A7161DC07}" sibTransId="{185D4ADA-2F08-4B90-B2E3-00B1A13314E6}"/>
    <dgm:cxn modelId="{A7C33921-3564-4F72-ADC8-17F0207CE533}" srcId="{1282FC77-171C-40AC-BD22-7C30B7BC165D}" destId="{9C13A198-2152-4F4F-BF23-8AE860217427}" srcOrd="1" destOrd="0" parTransId="{8E9FD4B0-85F4-44ED-9D6E-0A36A57409A1}" sibTransId="{666F4D31-762C-4FE3-996A-6663B600B0A9}"/>
    <dgm:cxn modelId="{6C99AB3F-6504-4016-B23C-BB3CF5E5C4F7}" srcId="{1282FC77-171C-40AC-BD22-7C30B7BC165D}" destId="{7309871F-443C-4653-BE26-1B77CD3344EC}" srcOrd="3" destOrd="0" parTransId="{7939EFBD-0F79-475B-A796-50C1499FDA4B}" sibTransId="{8A833944-773D-46BC-A1C8-D94052056D2E}"/>
    <dgm:cxn modelId="{D12CD853-C3EE-4B4D-80BB-D39BDE6FA4C4}" srcId="{1282FC77-171C-40AC-BD22-7C30B7BC165D}" destId="{BB37CF0F-0956-43E1-A3A0-F0224399034B}" srcOrd="7" destOrd="0" parTransId="{590DAB40-5825-42E0-9BE0-DB18A6056ED8}" sibTransId="{30CF5A20-8734-4532-AB9D-0D837AF814F8}"/>
    <dgm:cxn modelId="{7C1A4487-D29B-43E9-9B68-6414ECB26E9F}" type="presOf" srcId="{CB2D1BF1-A0BB-42F5-8B2A-6D62D16A427F}" destId="{52F619D9-773D-49B5-A387-448DC21D1811}" srcOrd="0" destOrd="0" presId="urn:microsoft.com/office/officeart/2008/layout/VerticalCurvedList"/>
    <dgm:cxn modelId="{FA4D6789-1763-46BB-9348-EB7F3962FD02}" type="presOf" srcId="{4CBD0FE2-1DA6-4707-A668-2B5208031C4A}" destId="{F660D6D3-F38D-4CB8-AAF6-FEB9D8A99BB9}" srcOrd="0" destOrd="0" presId="urn:microsoft.com/office/officeart/2008/layout/VerticalCurvedList"/>
    <dgm:cxn modelId="{A2E01DD6-89C7-4884-A484-33C09FBCDC44}" type="presOf" srcId="{3EFD2445-236D-4C1B-9F11-53A2301EEF65}" destId="{3CD7E056-4FBA-4D45-9C2E-957BBA097AD6}" srcOrd="0" destOrd="0" presId="urn:microsoft.com/office/officeart/2008/layout/VerticalCurvedList"/>
    <dgm:cxn modelId="{EC4F9C53-8C2B-4267-B7B2-E2B71BCE3C0F}" type="presOf" srcId="{1282FC77-171C-40AC-BD22-7C30B7BC165D}" destId="{CF4546BF-9B72-4D50-9A69-A4B62DB68B06}" srcOrd="0" destOrd="0" presId="urn:microsoft.com/office/officeart/2008/layout/VerticalCurvedList"/>
    <dgm:cxn modelId="{AE4632D0-73E0-4799-8DE0-93491FCF5083}" srcId="{1282FC77-171C-40AC-BD22-7C30B7BC165D}" destId="{056A8141-BA0C-4DBA-BBF1-7BCAF30F3BC1}" srcOrd="0" destOrd="0" parTransId="{16ED9670-2532-4445-AC92-848BD5D9DF90}" sibTransId="{C10CC40B-E777-46F4-852A-96F9EB2D86BD}"/>
    <dgm:cxn modelId="{BA7E8660-30EB-40E8-ABD2-6E64AAAD2D54}" srcId="{1282FC77-171C-40AC-BD22-7C30B7BC165D}" destId="{EED27F67-B625-4E2D-93BD-C5895FC655AF}" srcOrd="5" destOrd="0" parTransId="{089821AC-EDD8-4E39-B797-4C361A8A743E}" sibTransId="{A72C4E3F-F88B-4097-830B-BE6252563082}"/>
    <dgm:cxn modelId="{A670A0C5-A1FA-4D0B-8392-6018422E5873}" type="presParOf" srcId="{CF4546BF-9B72-4D50-9A69-A4B62DB68B06}" destId="{FB56FB24-CBF8-4FBE-9A7C-D75911B056A8}" srcOrd="0" destOrd="0" presId="urn:microsoft.com/office/officeart/2008/layout/VerticalCurvedList"/>
    <dgm:cxn modelId="{65E6C800-9E0A-446B-BA5B-31D955EB5702}" type="presParOf" srcId="{FB56FB24-CBF8-4FBE-9A7C-D75911B056A8}" destId="{C77963CA-3A1C-409D-A48B-2C659A338E6B}" srcOrd="0" destOrd="0" presId="urn:microsoft.com/office/officeart/2008/layout/VerticalCurvedList"/>
    <dgm:cxn modelId="{C0A894FE-7F7B-470D-A220-888164D31100}" type="presParOf" srcId="{C77963CA-3A1C-409D-A48B-2C659A338E6B}" destId="{7B85E11E-E557-4BAF-B295-AEEDD6C5666D}" srcOrd="0" destOrd="0" presId="urn:microsoft.com/office/officeart/2008/layout/VerticalCurvedList"/>
    <dgm:cxn modelId="{6EF2D55C-4266-442E-A8C4-F022DDD827DA}" type="presParOf" srcId="{C77963CA-3A1C-409D-A48B-2C659A338E6B}" destId="{A7C4B2F2-3E71-4798-8217-53F31F50BB30}" srcOrd="1" destOrd="0" presId="urn:microsoft.com/office/officeart/2008/layout/VerticalCurvedList"/>
    <dgm:cxn modelId="{E603A8DB-6018-4230-BF90-07DDD23002E3}" type="presParOf" srcId="{C77963CA-3A1C-409D-A48B-2C659A338E6B}" destId="{990396D1-55CD-48E3-B476-77BAFDB9F435}" srcOrd="2" destOrd="0" presId="urn:microsoft.com/office/officeart/2008/layout/VerticalCurvedList"/>
    <dgm:cxn modelId="{BEDA5A65-061F-4F25-AA4E-DE5978AA7B4A}" type="presParOf" srcId="{C77963CA-3A1C-409D-A48B-2C659A338E6B}" destId="{91ABAEB3-96E5-4F2E-9158-9847E5A0806D}" srcOrd="3" destOrd="0" presId="urn:microsoft.com/office/officeart/2008/layout/VerticalCurvedList"/>
    <dgm:cxn modelId="{E12C73ED-3ED4-482E-90DF-F8825FCCDE90}" type="presParOf" srcId="{FB56FB24-CBF8-4FBE-9A7C-D75911B056A8}" destId="{C7EA7352-5885-409D-AFCE-0CABAEE5FF54}" srcOrd="1" destOrd="0" presId="urn:microsoft.com/office/officeart/2008/layout/VerticalCurvedList"/>
    <dgm:cxn modelId="{7BB8E89C-EEA9-4A28-BF2F-38E85216078C}" type="presParOf" srcId="{FB56FB24-CBF8-4FBE-9A7C-D75911B056A8}" destId="{CCE6BC38-FC55-40AA-A8A5-B142F18621E0}" srcOrd="2" destOrd="0" presId="urn:microsoft.com/office/officeart/2008/layout/VerticalCurvedList"/>
    <dgm:cxn modelId="{6D060791-DE52-4FBA-BFA6-379E2090BEFD}" type="presParOf" srcId="{CCE6BC38-FC55-40AA-A8A5-B142F18621E0}" destId="{1A2B1DE3-787B-4691-BA32-EFBF382A6B2A}" srcOrd="0" destOrd="0" presId="urn:microsoft.com/office/officeart/2008/layout/VerticalCurvedList"/>
    <dgm:cxn modelId="{C0F40D76-67E5-4FCB-80A4-A475B628E166}" type="presParOf" srcId="{FB56FB24-CBF8-4FBE-9A7C-D75911B056A8}" destId="{097EB05A-0977-41F7-A0A1-CFEE1393C092}" srcOrd="3" destOrd="0" presId="urn:microsoft.com/office/officeart/2008/layout/VerticalCurvedList"/>
    <dgm:cxn modelId="{708288B9-B405-431E-86B5-5F5FE03ED38D}" type="presParOf" srcId="{FB56FB24-CBF8-4FBE-9A7C-D75911B056A8}" destId="{07F6D25E-A327-4D8D-99D5-497CA33C682F}" srcOrd="4" destOrd="0" presId="urn:microsoft.com/office/officeart/2008/layout/VerticalCurvedList"/>
    <dgm:cxn modelId="{DA1D05F9-4378-47AB-AAC8-FB7A83BE10AD}" type="presParOf" srcId="{07F6D25E-A327-4D8D-99D5-497CA33C682F}" destId="{D5F0ADCE-93B4-425C-B5C4-7F0877D1B94A}" srcOrd="0" destOrd="0" presId="urn:microsoft.com/office/officeart/2008/layout/VerticalCurvedList"/>
    <dgm:cxn modelId="{6EAF6255-92CD-4FC5-93FC-8FEFEEF082B8}" type="presParOf" srcId="{FB56FB24-CBF8-4FBE-9A7C-D75911B056A8}" destId="{3CD7E056-4FBA-4D45-9C2E-957BBA097AD6}" srcOrd="5" destOrd="0" presId="urn:microsoft.com/office/officeart/2008/layout/VerticalCurvedList"/>
    <dgm:cxn modelId="{21390CBC-0A09-4F74-A5E0-A999763F26A3}" type="presParOf" srcId="{FB56FB24-CBF8-4FBE-9A7C-D75911B056A8}" destId="{5EFB8980-28DC-4FE3-A461-7E06B0C17C1D}" srcOrd="6" destOrd="0" presId="urn:microsoft.com/office/officeart/2008/layout/VerticalCurvedList"/>
    <dgm:cxn modelId="{6754E0A3-3592-4737-8EA1-1DF7DC6F655E}" type="presParOf" srcId="{5EFB8980-28DC-4FE3-A461-7E06B0C17C1D}" destId="{8E676F24-6487-4534-9BED-3757F0C29A97}" srcOrd="0" destOrd="0" presId="urn:microsoft.com/office/officeart/2008/layout/VerticalCurvedList"/>
    <dgm:cxn modelId="{3AB4F210-5EDA-4957-8097-66EF4497D43F}" type="presParOf" srcId="{FB56FB24-CBF8-4FBE-9A7C-D75911B056A8}" destId="{EDE7671E-9DB1-4BEC-BA18-7A3A9EDDF9F9}" srcOrd="7" destOrd="0" presId="urn:microsoft.com/office/officeart/2008/layout/VerticalCurvedList"/>
    <dgm:cxn modelId="{35B0FD47-3194-436E-B564-84D1D55E197E}" type="presParOf" srcId="{FB56FB24-CBF8-4FBE-9A7C-D75911B056A8}" destId="{129FB1C3-C621-44DD-8E4D-84101E56EC2E}" srcOrd="8" destOrd="0" presId="urn:microsoft.com/office/officeart/2008/layout/VerticalCurvedList"/>
    <dgm:cxn modelId="{B0D1FC7D-2AFA-4BAA-8C5A-48B432E65AA4}" type="presParOf" srcId="{129FB1C3-C621-44DD-8E4D-84101E56EC2E}" destId="{D94E07AD-9102-4628-9AB5-446C6C902922}" srcOrd="0" destOrd="0" presId="urn:microsoft.com/office/officeart/2008/layout/VerticalCurvedList"/>
    <dgm:cxn modelId="{8302B28E-72B5-4AE2-8FB5-B1866EFDC261}" type="presParOf" srcId="{FB56FB24-CBF8-4FBE-9A7C-D75911B056A8}" destId="{F660D6D3-F38D-4CB8-AAF6-FEB9D8A99BB9}" srcOrd="9" destOrd="0" presId="urn:microsoft.com/office/officeart/2008/layout/VerticalCurvedList"/>
    <dgm:cxn modelId="{7FA9D7AD-56F0-4D13-922B-149147AE638B}" type="presParOf" srcId="{FB56FB24-CBF8-4FBE-9A7C-D75911B056A8}" destId="{2C08EB32-0F07-44FC-8228-3ADD9EB5E06C}" srcOrd="10" destOrd="0" presId="urn:microsoft.com/office/officeart/2008/layout/VerticalCurvedList"/>
    <dgm:cxn modelId="{D48DCF0D-7B8E-4F41-9C7D-F883056B9E46}" type="presParOf" srcId="{2C08EB32-0F07-44FC-8228-3ADD9EB5E06C}" destId="{C128E451-48B2-4963-BF98-44969711970E}" srcOrd="0" destOrd="0" presId="urn:microsoft.com/office/officeart/2008/layout/VerticalCurvedList"/>
    <dgm:cxn modelId="{7B4721EB-B800-45F8-8C13-F883DD3F9D2F}" type="presParOf" srcId="{FB56FB24-CBF8-4FBE-9A7C-D75911B056A8}" destId="{20AE1867-8462-463C-ABC0-4E1B39725361}" srcOrd="11" destOrd="0" presId="urn:microsoft.com/office/officeart/2008/layout/VerticalCurvedList"/>
    <dgm:cxn modelId="{CA05DEDB-6778-4CD2-869F-2600A0659840}" type="presParOf" srcId="{FB56FB24-CBF8-4FBE-9A7C-D75911B056A8}" destId="{8F87E6E2-C920-4CDB-85D2-446CA1EA954A}" srcOrd="12" destOrd="0" presId="urn:microsoft.com/office/officeart/2008/layout/VerticalCurvedList"/>
    <dgm:cxn modelId="{E477D565-0B65-4616-B815-3686CD8D619F}" type="presParOf" srcId="{8F87E6E2-C920-4CDB-85D2-446CA1EA954A}" destId="{A20B36DA-C79A-487B-8D56-30103CFB5D8C}" srcOrd="0" destOrd="0" presId="urn:microsoft.com/office/officeart/2008/layout/VerticalCurvedList"/>
    <dgm:cxn modelId="{F2AD28BC-83F3-4A9A-8551-02E0DC7787F8}" type="presParOf" srcId="{FB56FB24-CBF8-4FBE-9A7C-D75911B056A8}" destId="{52F619D9-773D-49B5-A387-448DC21D1811}" srcOrd="13" destOrd="0" presId="urn:microsoft.com/office/officeart/2008/layout/VerticalCurvedList"/>
    <dgm:cxn modelId="{68D203B7-2499-4D2A-985B-3E2C85B001AF}" type="presParOf" srcId="{FB56FB24-CBF8-4FBE-9A7C-D75911B056A8}" destId="{1AFDAEF2-7C8B-47B3-9EC9-574D0EFF3FFD}" srcOrd="14" destOrd="0" presId="urn:microsoft.com/office/officeart/2008/layout/VerticalCurvedList"/>
    <dgm:cxn modelId="{38778717-81AC-4B3D-A84A-045556371D72}" type="presParOf" srcId="{1AFDAEF2-7C8B-47B3-9EC9-574D0EFF3FFD}" destId="{309EF039-8ACF-482E-B1F2-6F7E8C966F7E}" srcOrd="0" destOrd="0" presId="urn:microsoft.com/office/officeart/2008/layout/VerticalCurvedLis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0B7B9B8-E0C9-467E-B086-08996CB00528}"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l-GR"/>
        </a:p>
      </dgm:t>
    </dgm:pt>
    <dgm:pt modelId="{6A04D759-AB05-4B86-9F84-912BC622E34F}">
      <dgm:prSet phldrT="[Text]" custT="1"/>
      <dgm:spPr/>
      <dgm:t>
        <a:bodyPr/>
        <a:lstStyle/>
        <a:p>
          <a:r>
            <a:rPr lang="el-GR" sz="2400" b="1" dirty="0" smtClean="0">
              <a:solidFill>
                <a:schemeClr val="bg1"/>
              </a:solidFill>
              <a:latin typeface="Calibri" pitchFamily="34" charset="0"/>
            </a:rPr>
            <a:t>SIMSTAT</a:t>
          </a:r>
        </a:p>
        <a:p>
          <a:r>
            <a:rPr lang="el-GR" sz="2400" b="1" dirty="0" smtClean="0">
              <a:solidFill>
                <a:schemeClr val="bg1"/>
              </a:solidFill>
              <a:latin typeface="Calibri" pitchFamily="34" charset="0"/>
            </a:rPr>
            <a:t>Βασική Αρχή</a:t>
          </a:r>
          <a:endParaRPr lang="el-GR" sz="2400" b="1" dirty="0">
            <a:solidFill>
              <a:schemeClr val="bg1"/>
            </a:solidFill>
            <a:latin typeface="Calibri" pitchFamily="34" charset="0"/>
          </a:endParaRPr>
        </a:p>
      </dgm:t>
    </dgm:pt>
    <dgm:pt modelId="{23252EE6-C30E-4F7A-84FD-EF4E1F58B10F}" type="parTrans" cxnId="{2E56D530-37EC-4F98-8A8E-2BAF918C4EB7}">
      <dgm:prSet/>
      <dgm:spPr/>
      <dgm:t>
        <a:bodyPr/>
        <a:lstStyle/>
        <a:p>
          <a:endParaRPr lang="el-GR"/>
        </a:p>
      </dgm:t>
    </dgm:pt>
    <dgm:pt modelId="{3C06532C-BB82-4D08-B295-487FF26658CC}" type="sibTrans" cxnId="{2E56D530-37EC-4F98-8A8E-2BAF918C4EB7}">
      <dgm:prSet/>
      <dgm:spPr/>
      <dgm:t>
        <a:bodyPr/>
        <a:lstStyle/>
        <a:p>
          <a:endParaRPr lang="el-GR"/>
        </a:p>
      </dgm:t>
    </dgm:pt>
    <dgm:pt modelId="{4E2E437D-B2E0-43DD-B48E-BCFE1B4AA40F}">
      <dgm:prSet phldrT="[Text]"/>
      <dgm:spPr/>
      <dgm:t>
        <a:bodyPr/>
        <a:lstStyle/>
        <a:p>
          <a:r>
            <a:rPr lang="el-GR" b="1" dirty="0" smtClean="0">
              <a:latin typeface="Calibri" pitchFamily="34" charset="0"/>
            </a:rPr>
            <a:t>Δημιουργία μιας πηγής πρόσθετων στοιχείων που θα εγγυάται τη διατήρηση ή/και τη βελτίωση της ποιότητας των στατιστικών δεδομένων</a:t>
          </a:r>
          <a:endParaRPr lang="el-GR" dirty="0">
            <a:latin typeface="Calibri" pitchFamily="34" charset="0"/>
          </a:endParaRPr>
        </a:p>
      </dgm:t>
    </dgm:pt>
    <dgm:pt modelId="{0413CBFA-F1FA-4124-89DA-7373142FB3E2}" type="parTrans" cxnId="{2CB7432E-6862-476A-875F-B269FAE45FFD}">
      <dgm:prSet/>
      <dgm:spPr/>
      <dgm:t>
        <a:bodyPr/>
        <a:lstStyle/>
        <a:p>
          <a:endParaRPr lang="el-GR"/>
        </a:p>
      </dgm:t>
    </dgm:pt>
    <dgm:pt modelId="{39D67A45-C514-49F7-BD5D-AA2CDF02F2E4}" type="sibTrans" cxnId="{2CB7432E-6862-476A-875F-B269FAE45FFD}">
      <dgm:prSet/>
      <dgm:spPr/>
      <dgm:t>
        <a:bodyPr/>
        <a:lstStyle/>
        <a:p>
          <a:endParaRPr lang="el-GR"/>
        </a:p>
      </dgm:t>
    </dgm:pt>
    <dgm:pt modelId="{A41A47C7-A1EB-437C-A1F6-99F051D05CA1}">
      <dgm:prSet phldrT="[Text]" phldr="1"/>
      <dgm:spPr/>
      <dgm:t>
        <a:bodyPr/>
        <a:lstStyle/>
        <a:p>
          <a:endParaRPr lang="el-GR" dirty="0"/>
        </a:p>
      </dgm:t>
    </dgm:pt>
    <dgm:pt modelId="{8997F66B-74F2-457D-8DFB-9C21DA7ACFE0}" type="parTrans" cxnId="{6AF3B698-0CEA-41B1-9CA2-2B975F765330}">
      <dgm:prSet/>
      <dgm:spPr/>
      <dgm:t>
        <a:bodyPr/>
        <a:lstStyle/>
        <a:p>
          <a:endParaRPr lang="el-GR"/>
        </a:p>
      </dgm:t>
    </dgm:pt>
    <dgm:pt modelId="{49038D37-E1B8-42C9-9131-9DCB1D292722}" type="sibTrans" cxnId="{6AF3B698-0CEA-41B1-9CA2-2B975F765330}">
      <dgm:prSet/>
      <dgm:spPr/>
      <dgm:t>
        <a:bodyPr/>
        <a:lstStyle/>
        <a:p>
          <a:endParaRPr lang="el-GR"/>
        </a:p>
      </dgm:t>
    </dgm:pt>
    <dgm:pt modelId="{7A9AE7F8-9598-40B3-A069-DE699D3E1BBC}">
      <dgm:prSet phldrT="[Text]" phldr="1"/>
      <dgm:spPr/>
      <dgm:t>
        <a:bodyPr/>
        <a:lstStyle/>
        <a:p>
          <a:endParaRPr lang="el-GR" dirty="0"/>
        </a:p>
      </dgm:t>
    </dgm:pt>
    <dgm:pt modelId="{E0AAFE50-524E-4E54-8128-54E93494B655}" type="parTrans" cxnId="{D8932E62-F602-498C-B405-C39BC574A0C1}">
      <dgm:prSet/>
      <dgm:spPr/>
      <dgm:t>
        <a:bodyPr/>
        <a:lstStyle/>
        <a:p>
          <a:endParaRPr lang="el-GR"/>
        </a:p>
      </dgm:t>
    </dgm:pt>
    <dgm:pt modelId="{610EE7B4-BF9A-405B-ACF5-C1C651CA35E4}" type="sibTrans" cxnId="{D8932E62-F602-498C-B405-C39BC574A0C1}">
      <dgm:prSet/>
      <dgm:spPr/>
      <dgm:t>
        <a:bodyPr/>
        <a:lstStyle/>
        <a:p>
          <a:endParaRPr lang="el-GR"/>
        </a:p>
      </dgm:t>
    </dgm:pt>
    <dgm:pt modelId="{A61A0491-006D-4D0D-8F55-09E279F06DE1}">
      <dgm:prSet phldrT="[Text]" phldr="1"/>
      <dgm:spPr/>
      <dgm:t>
        <a:bodyPr/>
        <a:lstStyle/>
        <a:p>
          <a:endParaRPr lang="el-GR" dirty="0"/>
        </a:p>
      </dgm:t>
    </dgm:pt>
    <dgm:pt modelId="{DEE3A552-D5AD-4FCD-A38D-39733A13F4E3}" type="parTrans" cxnId="{913223BA-E0F3-40EA-978B-693DFB97CB00}">
      <dgm:prSet/>
      <dgm:spPr/>
      <dgm:t>
        <a:bodyPr/>
        <a:lstStyle/>
        <a:p>
          <a:endParaRPr lang="el-GR"/>
        </a:p>
      </dgm:t>
    </dgm:pt>
    <dgm:pt modelId="{59383385-27B1-4A28-9E65-07FEA213C5CE}" type="sibTrans" cxnId="{913223BA-E0F3-40EA-978B-693DFB97CB00}">
      <dgm:prSet/>
      <dgm:spPr/>
      <dgm:t>
        <a:bodyPr/>
        <a:lstStyle/>
        <a:p>
          <a:endParaRPr lang="el-GR"/>
        </a:p>
      </dgm:t>
    </dgm:pt>
    <dgm:pt modelId="{6CFF7D52-F492-416C-9EEF-E8E8C00E847C}">
      <dgm:prSet/>
      <dgm:spPr/>
      <dgm:t>
        <a:bodyPr/>
        <a:lstStyle/>
        <a:p>
          <a:r>
            <a:rPr lang="el-GR" b="1" dirty="0" smtClean="0">
              <a:latin typeface="Calibri" pitchFamily="34" charset="0"/>
            </a:rPr>
            <a:t>Υποχρεωτική ανταλλαγή των μικροδεδομένων, των  ενδοκοινοτικών εξαγωγών, μεταξύ των Κ-Μ σε συγκεκριμένο χρονοδιάγραμμα</a:t>
          </a:r>
        </a:p>
      </dgm:t>
    </dgm:pt>
    <dgm:pt modelId="{71F7A06B-03F2-4F00-A4CF-7E3E02E1B085}" type="parTrans" cxnId="{E0B15025-012A-47CB-92CB-001CFA6A6B05}">
      <dgm:prSet/>
      <dgm:spPr/>
      <dgm:t>
        <a:bodyPr/>
        <a:lstStyle/>
        <a:p>
          <a:endParaRPr lang="el-GR"/>
        </a:p>
      </dgm:t>
    </dgm:pt>
    <dgm:pt modelId="{499C69DE-E1F0-4F2B-AEC2-B6A18FE13252}" type="sibTrans" cxnId="{E0B15025-012A-47CB-92CB-001CFA6A6B05}">
      <dgm:prSet/>
      <dgm:spPr/>
      <dgm:t>
        <a:bodyPr/>
        <a:lstStyle/>
        <a:p>
          <a:endParaRPr lang="el-GR"/>
        </a:p>
      </dgm:t>
    </dgm:pt>
    <dgm:pt modelId="{4F3D5CAF-8921-43DB-9F9F-59FB8854FEAC}">
      <dgm:prSet/>
      <dgm:spPr/>
      <dgm:t>
        <a:bodyPr/>
        <a:lstStyle/>
        <a:p>
          <a:r>
            <a:rPr lang="el-GR" b="1" dirty="0" smtClean="0">
              <a:latin typeface="Calibri" pitchFamily="34" charset="0"/>
            </a:rPr>
            <a:t>Τα Κ-Μ παραμένουν υπεύθυνα για τη συλλογή και τη διαβίβαση των στοιχείων στην Eurostat και για τις δύο ροές, όπως στο τρέχον σύστημα</a:t>
          </a:r>
        </a:p>
      </dgm:t>
    </dgm:pt>
    <dgm:pt modelId="{4FB920C1-2340-4393-B281-96B6A6AF4B37}" type="parTrans" cxnId="{D9DD24DB-9865-430C-AE27-20385E4F47E1}">
      <dgm:prSet/>
      <dgm:spPr/>
      <dgm:t>
        <a:bodyPr/>
        <a:lstStyle/>
        <a:p>
          <a:endParaRPr lang="el-GR"/>
        </a:p>
      </dgm:t>
    </dgm:pt>
    <dgm:pt modelId="{CE95459E-4918-4BD8-9E9D-A621256D92EF}" type="sibTrans" cxnId="{D9DD24DB-9865-430C-AE27-20385E4F47E1}">
      <dgm:prSet/>
      <dgm:spPr/>
      <dgm:t>
        <a:bodyPr/>
        <a:lstStyle/>
        <a:p>
          <a:endParaRPr lang="el-GR"/>
        </a:p>
      </dgm:t>
    </dgm:pt>
    <dgm:pt modelId="{B04CE50F-23AF-4057-A03E-E14E43ADB73C}">
      <dgm:prSet/>
      <dgm:spPr/>
      <dgm:t>
        <a:bodyPr/>
        <a:lstStyle/>
        <a:p>
          <a:r>
            <a:rPr lang="el-GR" b="1" dirty="0" smtClean="0">
              <a:latin typeface="Calibri" pitchFamily="34" charset="0"/>
            </a:rPr>
            <a:t>Τα Κ-Μ αποφασίζουν σε ποιο βαθμό αυτά τα μικροδεδομένα χρησιμοποιούνται μαζί με άλλες πηγές, για την κατάρτιση των στατιστικών ενδοκοινοτικών εισαγωγών</a:t>
          </a:r>
        </a:p>
      </dgm:t>
    </dgm:pt>
    <dgm:pt modelId="{752004E0-D011-4872-AF60-AD5BB0866D6A}" type="parTrans" cxnId="{44AB2D1B-A8E7-471E-9913-FE9EBF2BC5B4}">
      <dgm:prSet/>
      <dgm:spPr/>
      <dgm:t>
        <a:bodyPr/>
        <a:lstStyle/>
        <a:p>
          <a:endParaRPr lang="el-GR"/>
        </a:p>
      </dgm:t>
    </dgm:pt>
    <dgm:pt modelId="{D74B8CD4-BCF2-495D-8C09-2FE1F6D21C55}" type="sibTrans" cxnId="{44AB2D1B-A8E7-471E-9913-FE9EBF2BC5B4}">
      <dgm:prSet/>
      <dgm:spPr/>
      <dgm:t>
        <a:bodyPr/>
        <a:lstStyle/>
        <a:p>
          <a:endParaRPr lang="el-GR"/>
        </a:p>
      </dgm:t>
    </dgm:pt>
    <dgm:pt modelId="{8FBC3EBF-62D2-4A4F-ADE4-7FA0B762A569}" type="pres">
      <dgm:prSet presAssocID="{60B7B9B8-E0C9-467E-B086-08996CB00528}" presName="diagram" presStyleCnt="0">
        <dgm:presLayoutVars>
          <dgm:chMax val="1"/>
          <dgm:dir/>
          <dgm:animLvl val="ctr"/>
          <dgm:resizeHandles val="exact"/>
        </dgm:presLayoutVars>
      </dgm:prSet>
      <dgm:spPr/>
      <dgm:t>
        <a:bodyPr/>
        <a:lstStyle/>
        <a:p>
          <a:endParaRPr lang="el-GR"/>
        </a:p>
      </dgm:t>
    </dgm:pt>
    <dgm:pt modelId="{67FE4A10-0DBD-47DE-BF74-6FBBA98888F1}" type="pres">
      <dgm:prSet presAssocID="{60B7B9B8-E0C9-467E-B086-08996CB00528}" presName="matrix" presStyleCnt="0"/>
      <dgm:spPr/>
    </dgm:pt>
    <dgm:pt modelId="{DFB7AB67-4AC3-4F3C-BBA0-BBE2C4F0AD60}" type="pres">
      <dgm:prSet presAssocID="{60B7B9B8-E0C9-467E-B086-08996CB00528}" presName="tile1" presStyleLbl="node1" presStyleIdx="0" presStyleCnt="4"/>
      <dgm:spPr/>
      <dgm:t>
        <a:bodyPr/>
        <a:lstStyle/>
        <a:p>
          <a:endParaRPr lang="el-GR"/>
        </a:p>
      </dgm:t>
    </dgm:pt>
    <dgm:pt modelId="{932D0D87-6F4E-478A-9283-04DEDAF6DEDD}" type="pres">
      <dgm:prSet presAssocID="{60B7B9B8-E0C9-467E-B086-08996CB00528}" presName="tile1text" presStyleLbl="node1" presStyleIdx="0" presStyleCnt="4">
        <dgm:presLayoutVars>
          <dgm:chMax val="0"/>
          <dgm:chPref val="0"/>
          <dgm:bulletEnabled val="1"/>
        </dgm:presLayoutVars>
      </dgm:prSet>
      <dgm:spPr/>
      <dgm:t>
        <a:bodyPr/>
        <a:lstStyle/>
        <a:p>
          <a:endParaRPr lang="el-GR"/>
        </a:p>
      </dgm:t>
    </dgm:pt>
    <dgm:pt modelId="{ECD7810F-174D-46E8-A650-760D27188957}" type="pres">
      <dgm:prSet presAssocID="{60B7B9B8-E0C9-467E-B086-08996CB00528}" presName="tile2" presStyleLbl="node1" presStyleIdx="1" presStyleCnt="4"/>
      <dgm:spPr/>
      <dgm:t>
        <a:bodyPr/>
        <a:lstStyle/>
        <a:p>
          <a:endParaRPr lang="el-GR"/>
        </a:p>
      </dgm:t>
    </dgm:pt>
    <dgm:pt modelId="{4045C206-6A76-45AC-B05A-152E46FEECC1}" type="pres">
      <dgm:prSet presAssocID="{60B7B9B8-E0C9-467E-B086-08996CB00528}" presName="tile2text" presStyleLbl="node1" presStyleIdx="1" presStyleCnt="4">
        <dgm:presLayoutVars>
          <dgm:chMax val="0"/>
          <dgm:chPref val="0"/>
          <dgm:bulletEnabled val="1"/>
        </dgm:presLayoutVars>
      </dgm:prSet>
      <dgm:spPr/>
      <dgm:t>
        <a:bodyPr/>
        <a:lstStyle/>
        <a:p>
          <a:endParaRPr lang="el-GR"/>
        </a:p>
      </dgm:t>
    </dgm:pt>
    <dgm:pt modelId="{A89D36F6-5424-4107-A357-D7274EAB8547}" type="pres">
      <dgm:prSet presAssocID="{60B7B9B8-E0C9-467E-B086-08996CB00528}" presName="tile3" presStyleLbl="node1" presStyleIdx="2" presStyleCnt="4"/>
      <dgm:spPr/>
      <dgm:t>
        <a:bodyPr/>
        <a:lstStyle/>
        <a:p>
          <a:endParaRPr lang="el-GR"/>
        </a:p>
      </dgm:t>
    </dgm:pt>
    <dgm:pt modelId="{E52315AB-402D-4B0E-AF4D-EFC0C08035CE}" type="pres">
      <dgm:prSet presAssocID="{60B7B9B8-E0C9-467E-B086-08996CB00528}" presName="tile3text" presStyleLbl="node1" presStyleIdx="2" presStyleCnt="4">
        <dgm:presLayoutVars>
          <dgm:chMax val="0"/>
          <dgm:chPref val="0"/>
          <dgm:bulletEnabled val="1"/>
        </dgm:presLayoutVars>
      </dgm:prSet>
      <dgm:spPr/>
      <dgm:t>
        <a:bodyPr/>
        <a:lstStyle/>
        <a:p>
          <a:endParaRPr lang="el-GR"/>
        </a:p>
      </dgm:t>
    </dgm:pt>
    <dgm:pt modelId="{A0731513-C4DB-4283-9929-3CC3AAC144CC}" type="pres">
      <dgm:prSet presAssocID="{60B7B9B8-E0C9-467E-B086-08996CB00528}" presName="tile4" presStyleLbl="node1" presStyleIdx="3" presStyleCnt="4" custLinFactNeighborX="870" custLinFactNeighborY="0"/>
      <dgm:spPr/>
      <dgm:t>
        <a:bodyPr/>
        <a:lstStyle/>
        <a:p>
          <a:endParaRPr lang="el-GR"/>
        </a:p>
      </dgm:t>
    </dgm:pt>
    <dgm:pt modelId="{9BAEDB43-DEBB-48BE-9624-0A6C31AC7196}" type="pres">
      <dgm:prSet presAssocID="{60B7B9B8-E0C9-467E-B086-08996CB00528}" presName="tile4text" presStyleLbl="node1" presStyleIdx="3" presStyleCnt="4">
        <dgm:presLayoutVars>
          <dgm:chMax val="0"/>
          <dgm:chPref val="0"/>
          <dgm:bulletEnabled val="1"/>
        </dgm:presLayoutVars>
      </dgm:prSet>
      <dgm:spPr/>
      <dgm:t>
        <a:bodyPr/>
        <a:lstStyle/>
        <a:p>
          <a:endParaRPr lang="el-GR"/>
        </a:p>
      </dgm:t>
    </dgm:pt>
    <dgm:pt modelId="{E7A23391-AC75-4D6C-826C-2AC07F9A6B76}" type="pres">
      <dgm:prSet presAssocID="{60B7B9B8-E0C9-467E-B086-08996CB00528}" presName="centerTile" presStyleLbl="fgShp" presStyleIdx="0" presStyleCnt="1" custScaleY="58537">
        <dgm:presLayoutVars>
          <dgm:chMax val="0"/>
          <dgm:chPref val="0"/>
        </dgm:presLayoutVars>
      </dgm:prSet>
      <dgm:spPr/>
      <dgm:t>
        <a:bodyPr/>
        <a:lstStyle/>
        <a:p>
          <a:endParaRPr lang="el-GR"/>
        </a:p>
      </dgm:t>
    </dgm:pt>
  </dgm:ptLst>
  <dgm:cxnLst>
    <dgm:cxn modelId="{041FF157-9B82-41CD-B3E2-022C23413CA0}" type="presOf" srcId="{6CFF7D52-F492-416C-9EEF-E8E8C00E847C}" destId="{4045C206-6A76-45AC-B05A-152E46FEECC1}" srcOrd="1" destOrd="0" presId="urn:microsoft.com/office/officeart/2005/8/layout/matrix1"/>
    <dgm:cxn modelId="{9A297AD7-B4DF-451C-8A0F-67BD9BB8449D}" type="presOf" srcId="{6A04D759-AB05-4B86-9F84-912BC622E34F}" destId="{E7A23391-AC75-4D6C-826C-2AC07F9A6B76}" srcOrd="0" destOrd="0" presId="urn:microsoft.com/office/officeart/2005/8/layout/matrix1"/>
    <dgm:cxn modelId="{20CE954B-11CE-4192-A16E-CC033A86E336}" type="presOf" srcId="{4F3D5CAF-8921-43DB-9F9F-59FB8854FEAC}" destId="{E52315AB-402D-4B0E-AF4D-EFC0C08035CE}" srcOrd="1" destOrd="0" presId="urn:microsoft.com/office/officeart/2005/8/layout/matrix1"/>
    <dgm:cxn modelId="{31592294-91C3-460A-A7B3-26B442559368}" type="presOf" srcId="{6CFF7D52-F492-416C-9EEF-E8E8C00E847C}" destId="{ECD7810F-174D-46E8-A650-760D27188957}" srcOrd="0" destOrd="0" presId="urn:microsoft.com/office/officeart/2005/8/layout/matrix1"/>
    <dgm:cxn modelId="{6AF3B698-0CEA-41B1-9CA2-2B975F765330}" srcId="{6A04D759-AB05-4B86-9F84-912BC622E34F}" destId="{A41A47C7-A1EB-437C-A1F6-99F051D05CA1}" srcOrd="4" destOrd="0" parTransId="{8997F66B-74F2-457D-8DFB-9C21DA7ACFE0}" sibTransId="{49038D37-E1B8-42C9-9131-9DCB1D292722}"/>
    <dgm:cxn modelId="{44AB2D1B-A8E7-471E-9913-FE9EBF2BC5B4}" srcId="{6A04D759-AB05-4B86-9F84-912BC622E34F}" destId="{B04CE50F-23AF-4057-A03E-E14E43ADB73C}" srcOrd="3" destOrd="0" parTransId="{752004E0-D011-4872-AF60-AD5BB0866D6A}" sibTransId="{D74B8CD4-BCF2-495D-8C09-2FE1F6D21C55}"/>
    <dgm:cxn modelId="{3B5E9E69-5C6B-4636-8158-A87F2E95055C}" type="presOf" srcId="{4E2E437D-B2E0-43DD-B48E-BCFE1B4AA40F}" destId="{DFB7AB67-4AC3-4F3C-BBA0-BBE2C4F0AD60}" srcOrd="0" destOrd="0" presId="urn:microsoft.com/office/officeart/2005/8/layout/matrix1"/>
    <dgm:cxn modelId="{D8932E62-F602-498C-B405-C39BC574A0C1}" srcId="{6A04D759-AB05-4B86-9F84-912BC622E34F}" destId="{7A9AE7F8-9598-40B3-A069-DE699D3E1BBC}" srcOrd="5" destOrd="0" parTransId="{E0AAFE50-524E-4E54-8128-54E93494B655}" sibTransId="{610EE7B4-BF9A-405B-ACF5-C1C651CA35E4}"/>
    <dgm:cxn modelId="{9145C37E-A151-4137-B827-CB8DACE6A76A}" type="presOf" srcId="{B04CE50F-23AF-4057-A03E-E14E43ADB73C}" destId="{9BAEDB43-DEBB-48BE-9624-0A6C31AC7196}" srcOrd="1" destOrd="0" presId="urn:microsoft.com/office/officeart/2005/8/layout/matrix1"/>
    <dgm:cxn modelId="{E0B15025-012A-47CB-92CB-001CFA6A6B05}" srcId="{6A04D759-AB05-4B86-9F84-912BC622E34F}" destId="{6CFF7D52-F492-416C-9EEF-E8E8C00E847C}" srcOrd="1" destOrd="0" parTransId="{71F7A06B-03F2-4F00-A4CF-7E3E02E1B085}" sibTransId="{499C69DE-E1F0-4F2B-AEC2-B6A18FE13252}"/>
    <dgm:cxn modelId="{AD422316-DE3A-409C-A603-E951E0019A30}" type="presOf" srcId="{60B7B9B8-E0C9-467E-B086-08996CB00528}" destId="{8FBC3EBF-62D2-4A4F-ADE4-7FA0B762A569}" srcOrd="0" destOrd="0" presId="urn:microsoft.com/office/officeart/2005/8/layout/matrix1"/>
    <dgm:cxn modelId="{913223BA-E0F3-40EA-978B-693DFB97CB00}" srcId="{6A04D759-AB05-4B86-9F84-912BC622E34F}" destId="{A61A0491-006D-4D0D-8F55-09E279F06DE1}" srcOrd="6" destOrd="0" parTransId="{DEE3A552-D5AD-4FCD-A38D-39733A13F4E3}" sibTransId="{59383385-27B1-4A28-9E65-07FEA213C5CE}"/>
    <dgm:cxn modelId="{A5CE3432-9EF8-45B9-A52D-91CFF7AF2144}" type="presOf" srcId="{4F3D5CAF-8921-43DB-9F9F-59FB8854FEAC}" destId="{A89D36F6-5424-4107-A357-D7274EAB8547}" srcOrd="0" destOrd="0" presId="urn:microsoft.com/office/officeart/2005/8/layout/matrix1"/>
    <dgm:cxn modelId="{6F5E4CE7-F487-45E5-86BB-794CBFC9E0D0}" type="presOf" srcId="{4E2E437D-B2E0-43DD-B48E-BCFE1B4AA40F}" destId="{932D0D87-6F4E-478A-9283-04DEDAF6DEDD}" srcOrd="1" destOrd="0" presId="urn:microsoft.com/office/officeart/2005/8/layout/matrix1"/>
    <dgm:cxn modelId="{EDCB6B2C-CBE9-42E9-877E-A8402D33E907}" type="presOf" srcId="{B04CE50F-23AF-4057-A03E-E14E43ADB73C}" destId="{A0731513-C4DB-4283-9929-3CC3AAC144CC}" srcOrd="0" destOrd="0" presId="urn:microsoft.com/office/officeart/2005/8/layout/matrix1"/>
    <dgm:cxn modelId="{D9DD24DB-9865-430C-AE27-20385E4F47E1}" srcId="{6A04D759-AB05-4B86-9F84-912BC622E34F}" destId="{4F3D5CAF-8921-43DB-9F9F-59FB8854FEAC}" srcOrd="2" destOrd="0" parTransId="{4FB920C1-2340-4393-B281-96B6A6AF4B37}" sibTransId="{CE95459E-4918-4BD8-9E9D-A621256D92EF}"/>
    <dgm:cxn modelId="{2E56D530-37EC-4F98-8A8E-2BAF918C4EB7}" srcId="{60B7B9B8-E0C9-467E-B086-08996CB00528}" destId="{6A04D759-AB05-4B86-9F84-912BC622E34F}" srcOrd="0" destOrd="0" parTransId="{23252EE6-C30E-4F7A-84FD-EF4E1F58B10F}" sibTransId="{3C06532C-BB82-4D08-B295-487FF26658CC}"/>
    <dgm:cxn modelId="{2CB7432E-6862-476A-875F-B269FAE45FFD}" srcId="{6A04D759-AB05-4B86-9F84-912BC622E34F}" destId="{4E2E437D-B2E0-43DD-B48E-BCFE1B4AA40F}" srcOrd="0" destOrd="0" parTransId="{0413CBFA-F1FA-4124-89DA-7373142FB3E2}" sibTransId="{39D67A45-C514-49F7-BD5D-AA2CDF02F2E4}"/>
    <dgm:cxn modelId="{DBC1BDF0-D0E8-4F77-8660-52ACAB2DDA8D}" type="presParOf" srcId="{8FBC3EBF-62D2-4A4F-ADE4-7FA0B762A569}" destId="{67FE4A10-0DBD-47DE-BF74-6FBBA98888F1}" srcOrd="0" destOrd="0" presId="urn:microsoft.com/office/officeart/2005/8/layout/matrix1"/>
    <dgm:cxn modelId="{AF348040-1FDD-4186-B8E6-C689BE37FB55}" type="presParOf" srcId="{67FE4A10-0DBD-47DE-BF74-6FBBA98888F1}" destId="{DFB7AB67-4AC3-4F3C-BBA0-BBE2C4F0AD60}" srcOrd="0" destOrd="0" presId="urn:microsoft.com/office/officeart/2005/8/layout/matrix1"/>
    <dgm:cxn modelId="{9E733C26-BCC1-45D9-A89C-5BB61CA4337E}" type="presParOf" srcId="{67FE4A10-0DBD-47DE-BF74-6FBBA98888F1}" destId="{932D0D87-6F4E-478A-9283-04DEDAF6DEDD}" srcOrd="1" destOrd="0" presId="urn:microsoft.com/office/officeart/2005/8/layout/matrix1"/>
    <dgm:cxn modelId="{CF79F89A-3D14-4C6F-822C-60E3CA15BA2C}" type="presParOf" srcId="{67FE4A10-0DBD-47DE-BF74-6FBBA98888F1}" destId="{ECD7810F-174D-46E8-A650-760D27188957}" srcOrd="2" destOrd="0" presId="urn:microsoft.com/office/officeart/2005/8/layout/matrix1"/>
    <dgm:cxn modelId="{2113BF1B-7E75-43AC-829E-6A607A4C4311}" type="presParOf" srcId="{67FE4A10-0DBD-47DE-BF74-6FBBA98888F1}" destId="{4045C206-6A76-45AC-B05A-152E46FEECC1}" srcOrd="3" destOrd="0" presId="urn:microsoft.com/office/officeart/2005/8/layout/matrix1"/>
    <dgm:cxn modelId="{9EB9E100-C8A7-414D-ACAB-4CA2A0E9C936}" type="presParOf" srcId="{67FE4A10-0DBD-47DE-BF74-6FBBA98888F1}" destId="{A89D36F6-5424-4107-A357-D7274EAB8547}" srcOrd="4" destOrd="0" presId="urn:microsoft.com/office/officeart/2005/8/layout/matrix1"/>
    <dgm:cxn modelId="{1B32A554-F916-47B9-8F80-C5ED721681B1}" type="presParOf" srcId="{67FE4A10-0DBD-47DE-BF74-6FBBA98888F1}" destId="{E52315AB-402D-4B0E-AF4D-EFC0C08035CE}" srcOrd="5" destOrd="0" presId="urn:microsoft.com/office/officeart/2005/8/layout/matrix1"/>
    <dgm:cxn modelId="{50D89513-1DAB-49B1-B91B-F7F7B9C18A75}" type="presParOf" srcId="{67FE4A10-0DBD-47DE-BF74-6FBBA98888F1}" destId="{A0731513-C4DB-4283-9929-3CC3AAC144CC}" srcOrd="6" destOrd="0" presId="urn:microsoft.com/office/officeart/2005/8/layout/matrix1"/>
    <dgm:cxn modelId="{B7E3A759-22D0-4483-BB7D-41A175D537D1}" type="presParOf" srcId="{67FE4A10-0DBD-47DE-BF74-6FBBA98888F1}" destId="{9BAEDB43-DEBB-48BE-9624-0A6C31AC7196}" srcOrd="7" destOrd="0" presId="urn:microsoft.com/office/officeart/2005/8/layout/matrix1"/>
    <dgm:cxn modelId="{0B08887B-BDD4-4181-A80B-929F4606E553}" type="presParOf" srcId="{8FBC3EBF-62D2-4A4F-ADE4-7FA0B762A569}" destId="{E7A23391-AC75-4D6C-826C-2AC07F9A6B76}"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D2B68F-A7B6-4EBF-A7BA-B3E8C31A6B7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F9961D37-E24B-495F-9672-B96931B849C3}">
      <dgm:prSet custT="1"/>
      <dgm:spPr/>
      <dgm:t>
        <a:bodyPr/>
        <a:lstStyle/>
        <a:p>
          <a:pPr algn="ctr">
            <a:lnSpc>
              <a:spcPct val="100000"/>
            </a:lnSpc>
            <a:spcAft>
              <a:spcPts val="0"/>
            </a:spcAft>
          </a:pPr>
          <a:r>
            <a:rPr lang="el-GR" sz="1800" b="1" dirty="0" smtClean="0">
              <a:solidFill>
                <a:schemeClr val="tx1"/>
              </a:solidFill>
              <a:latin typeface="Calibri" pitchFamily="34" charset="0"/>
            </a:rPr>
            <a:t> </a:t>
          </a:r>
          <a:r>
            <a:rPr lang="el-GR" sz="2000" b="1" dirty="0" smtClean="0">
              <a:solidFill>
                <a:schemeClr val="tx1"/>
              </a:solidFill>
              <a:latin typeface="Calibri" pitchFamily="34" charset="0"/>
            </a:rPr>
            <a:t>ESSnet1</a:t>
          </a:r>
          <a:r>
            <a:rPr lang="en-US" sz="2000" b="1" dirty="0" smtClean="0">
              <a:solidFill>
                <a:schemeClr val="tx1"/>
              </a:solidFill>
              <a:latin typeface="Calibri" pitchFamily="34" charset="0"/>
            </a:rPr>
            <a:t> </a:t>
          </a:r>
          <a:r>
            <a:rPr lang="el-GR" sz="2000" b="1" dirty="0" smtClean="0">
              <a:solidFill>
                <a:schemeClr val="tx1"/>
              </a:solidFill>
              <a:latin typeface="Calibri" pitchFamily="34" charset="0"/>
            </a:rPr>
            <a:t>SIMSTA</a:t>
          </a:r>
          <a:r>
            <a:rPr lang="en-US" sz="2000" b="1" dirty="0" smtClean="0">
              <a:solidFill>
                <a:schemeClr val="tx1"/>
              </a:solidFill>
              <a:latin typeface="Calibri" pitchFamily="34" charset="0"/>
            </a:rPr>
            <a:t>T</a:t>
          </a:r>
          <a:r>
            <a:rPr lang="el-GR" sz="2000" b="1" dirty="0" smtClean="0">
              <a:solidFill>
                <a:schemeClr val="tx1"/>
              </a:solidFill>
              <a:latin typeface="Calibri" pitchFamily="34" charset="0"/>
            </a:rPr>
            <a:t>, </a:t>
          </a:r>
        </a:p>
        <a:p>
          <a:pPr algn="ctr">
            <a:lnSpc>
              <a:spcPct val="100000"/>
            </a:lnSpc>
            <a:spcAft>
              <a:spcPts val="0"/>
            </a:spcAft>
          </a:pPr>
          <a:r>
            <a:rPr lang="el-GR" sz="2000" b="1" dirty="0" smtClean="0">
              <a:solidFill>
                <a:schemeClr val="tx1"/>
              </a:solidFill>
              <a:latin typeface="Calibri" pitchFamily="34" charset="0"/>
            </a:rPr>
            <a:t>Προετοιμασία για την πιλοτική ανταλλαγή μικροδεδομένων</a:t>
          </a:r>
          <a:endParaRPr lang="en-US" sz="2000" b="1" dirty="0" smtClean="0">
            <a:solidFill>
              <a:schemeClr val="tx1"/>
            </a:solidFill>
            <a:latin typeface="Calibri" pitchFamily="34" charset="0"/>
          </a:endParaRPr>
        </a:p>
      </dgm:t>
    </dgm:pt>
    <dgm:pt modelId="{8558C4F7-8827-4718-8089-C1307707293D}" type="parTrans" cxnId="{FE9DF1F2-646F-4232-9B9B-3A96407C3FC5}">
      <dgm:prSet/>
      <dgm:spPr/>
      <dgm:t>
        <a:bodyPr/>
        <a:lstStyle/>
        <a:p>
          <a:endParaRPr lang="el-GR"/>
        </a:p>
      </dgm:t>
    </dgm:pt>
    <dgm:pt modelId="{5DA2FEFC-B921-4D07-9571-F43B40D11BCF}" type="sibTrans" cxnId="{FE9DF1F2-646F-4232-9B9B-3A96407C3FC5}">
      <dgm:prSet/>
      <dgm:spPr/>
      <dgm:t>
        <a:bodyPr/>
        <a:lstStyle/>
        <a:p>
          <a:endParaRPr lang="el-GR"/>
        </a:p>
      </dgm:t>
    </dgm:pt>
    <dgm:pt modelId="{33DF0E83-5BD9-4F13-9DC0-745181A0F79A}">
      <dgm:prSet custT="1">
        <dgm:style>
          <a:lnRef idx="1">
            <a:schemeClr val="accent6"/>
          </a:lnRef>
          <a:fillRef idx="2">
            <a:schemeClr val="accent6"/>
          </a:fillRef>
          <a:effectRef idx="1">
            <a:schemeClr val="accent6"/>
          </a:effectRef>
          <a:fontRef idx="minor">
            <a:schemeClr val="dk1"/>
          </a:fontRef>
        </dgm:style>
      </dgm:prSet>
      <dgm:spPr/>
      <dgm:t>
        <a:bodyPr/>
        <a:lstStyle/>
        <a:p>
          <a:pPr algn="l"/>
          <a:r>
            <a:rPr lang="el-GR" sz="1800" b="1" dirty="0" smtClean="0">
              <a:solidFill>
                <a:schemeClr val="bg1"/>
              </a:solidFill>
              <a:latin typeface="Calibri" pitchFamily="34" charset="0"/>
            </a:rPr>
            <a:t>Δημιουργήθηκε  η οργανωτική και μεθοδολογική υποδομή των ανταλλαγών</a:t>
          </a:r>
          <a:endParaRPr lang="en-US" sz="1800" b="1" dirty="0" smtClean="0">
            <a:solidFill>
              <a:schemeClr val="bg1"/>
            </a:solidFill>
            <a:latin typeface="Calibri" pitchFamily="34" charset="0"/>
          </a:endParaRPr>
        </a:p>
      </dgm:t>
    </dgm:pt>
    <dgm:pt modelId="{B7007679-6F92-40BC-A4B2-443CCDAB0CE0}" type="parTrans" cxnId="{22AA9439-13BC-418B-A7FD-CEF3D9F4C505}">
      <dgm:prSet/>
      <dgm:spPr/>
      <dgm:t>
        <a:bodyPr/>
        <a:lstStyle/>
        <a:p>
          <a:endParaRPr lang="el-GR"/>
        </a:p>
      </dgm:t>
    </dgm:pt>
    <dgm:pt modelId="{C944DA83-9F03-4310-92F4-14D1011B8C2B}" type="sibTrans" cxnId="{22AA9439-13BC-418B-A7FD-CEF3D9F4C505}">
      <dgm:prSet/>
      <dgm:spPr/>
      <dgm:t>
        <a:bodyPr/>
        <a:lstStyle/>
        <a:p>
          <a:endParaRPr lang="el-GR"/>
        </a:p>
      </dgm:t>
    </dgm:pt>
    <dgm:pt modelId="{DB356A43-5D0F-4B80-BE39-55FAAB261A74}">
      <dgm:prSet custT="1">
        <dgm:style>
          <a:lnRef idx="1">
            <a:schemeClr val="accent6"/>
          </a:lnRef>
          <a:fillRef idx="2">
            <a:schemeClr val="accent6"/>
          </a:fillRef>
          <a:effectRef idx="1">
            <a:schemeClr val="accent6"/>
          </a:effectRef>
          <a:fontRef idx="minor">
            <a:schemeClr val="dk1"/>
          </a:fontRef>
        </dgm:style>
      </dgm:prSet>
      <dgm:spPr/>
      <dgm:t>
        <a:bodyPr/>
        <a:lstStyle/>
        <a:p>
          <a:r>
            <a:rPr lang="el-GR" sz="1800" b="1" dirty="0" smtClean="0">
              <a:solidFill>
                <a:schemeClr val="bg1"/>
              </a:solidFill>
              <a:latin typeface="Calibri" pitchFamily="34" charset="0"/>
            </a:rPr>
            <a:t>Δημιουργήθηκαν εφαρμογές πληροφορικής για την ανταλλαγή και υποδοχή των στοιχείων των Κ-Μ</a:t>
          </a:r>
        </a:p>
      </dgm:t>
    </dgm:pt>
    <dgm:pt modelId="{CC760FFC-CB48-470B-B69B-2A2487062B08}" type="parTrans" cxnId="{D11BA6F2-1796-440F-A51A-5A01821FB045}">
      <dgm:prSet/>
      <dgm:spPr/>
      <dgm:t>
        <a:bodyPr/>
        <a:lstStyle/>
        <a:p>
          <a:endParaRPr lang="el-GR"/>
        </a:p>
      </dgm:t>
    </dgm:pt>
    <dgm:pt modelId="{BDECD55B-075F-409D-BC8E-FA56DD0CAF3D}" type="sibTrans" cxnId="{D11BA6F2-1796-440F-A51A-5A01821FB045}">
      <dgm:prSet/>
      <dgm:spPr/>
      <dgm:t>
        <a:bodyPr/>
        <a:lstStyle/>
        <a:p>
          <a:endParaRPr lang="el-GR"/>
        </a:p>
      </dgm:t>
    </dgm:pt>
    <dgm:pt modelId="{5811952A-8A9E-4D4C-BD79-DBDA9E493383}" type="pres">
      <dgm:prSet presAssocID="{C1D2B68F-A7B6-4EBF-A7BA-B3E8C31A6B70}" presName="linear" presStyleCnt="0">
        <dgm:presLayoutVars>
          <dgm:animLvl val="lvl"/>
          <dgm:resizeHandles val="exact"/>
        </dgm:presLayoutVars>
      </dgm:prSet>
      <dgm:spPr/>
      <dgm:t>
        <a:bodyPr/>
        <a:lstStyle/>
        <a:p>
          <a:endParaRPr lang="el-GR"/>
        </a:p>
      </dgm:t>
    </dgm:pt>
    <dgm:pt modelId="{54400E9C-F058-4032-9AB2-55A40F048461}" type="pres">
      <dgm:prSet presAssocID="{F9961D37-E24B-495F-9672-B96931B849C3}" presName="parentText" presStyleLbl="node1" presStyleIdx="0" presStyleCnt="3" custScaleY="111355" custLinFactY="-12876" custLinFactNeighborX="1060" custLinFactNeighborY="-100000">
        <dgm:presLayoutVars>
          <dgm:chMax val="0"/>
          <dgm:bulletEnabled val="1"/>
        </dgm:presLayoutVars>
      </dgm:prSet>
      <dgm:spPr/>
      <dgm:t>
        <a:bodyPr/>
        <a:lstStyle/>
        <a:p>
          <a:endParaRPr lang="el-GR"/>
        </a:p>
      </dgm:t>
    </dgm:pt>
    <dgm:pt modelId="{928A70A1-831F-4165-AC88-2E0378EF76E5}" type="pres">
      <dgm:prSet presAssocID="{5DA2FEFC-B921-4D07-9571-F43B40D11BCF}" presName="spacer" presStyleCnt="0"/>
      <dgm:spPr/>
    </dgm:pt>
    <dgm:pt modelId="{93C464AC-DEAC-46FB-BF3D-EAD48FF12FDB}" type="pres">
      <dgm:prSet presAssocID="{33DF0E83-5BD9-4F13-9DC0-745181A0F79A}" presName="parentText" presStyleLbl="node1" presStyleIdx="1" presStyleCnt="3" custLinFactNeighborX="-708" custLinFactNeighborY="-22724">
        <dgm:presLayoutVars>
          <dgm:chMax val="0"/>
          <dgm:bulletEnabled val="1"/>
        </dgm:presLayoutVars>
      </dgm:prSet>
      <dgm:spPr/>
      <dgm:t>
        <a:bodyPr/>
        <a:lstStyle/>
        <a:p>
          <a:endParaRPr lang="el-GR"/>
        </a:p>
      </dgm:t>
    </dgm:pt>
    <dgm:pt modelId="{D1581786-C31D-45EB-BE40-1A40A44A34CE}" type="pres">
      <dgm:prSet presAssocID="{C944DA83-9F03-4310-92F4-14D1011B8C2B}" presName="spacer" presStyleCnt="0"/>
      <dgm:spPr/>
    </dgm:pt>
    <dgm:pt modelId="{33D493BE-AA6E-4AF5-873E-F15740390825}" type="pres">
      <dgm:prSet presAssocID="{DB356A43-5D0F-4B80-BE39-55FAAB261A74}" presName="parentText" presStyleLbl="node1" presStyleIdx="2" presStyleCnt="3">
        <dgm:presLayoutVars>
          <dgm:chMax val="0"/>
          <dgm:bulletEnabled val="1"/>
        </dgm:presLayoutVars>
      </dgm:prSet>
      <dgm:spPr/>
      <dgm:t>
        <a:bodyPr/>
        <a:lstStyle/>
        <a:p>
          <a:endParaRPr lang="el-GR"/>
        </a:p>
      </dgm:t>
    </dgm:pt>
  </dgm:ptLst>
  <dgm:cxnLst>
    <dgm:cxn modelId="{D11BA6F2-1796-440F-A51A-5A01821FB045}" srcId="{C1D2B68F-A7B6-4EBF-A7BA-B3E8C31A6B70}" destId="{DB356A43-5D0F-4B80-BE39-55FAAB261A74}" srcOrd="2" destOrd="0" parTransId="{CC760FFC-CB48-470B-B69B-2A2487062B08}" sibTransId="{BDECD55B-075F-409D-BC8E-FA56DD0CAF3D}"/>
    <dgm:cxn modelId="{729F21E0-E4D8-4290-8FAB-F48633DAE63C}" type="presOf" srcId="{33DF0E83-5BD9-4F13-9DC0-745181A0F79A}" destId="{93C464AC-DEAC-46FB-BF3D-EAD48FF12FDB}" srcOrd="0" destOrd="0" presId="urn:microsoft.com/office/officeart/2005/8/layout/vList2"/>
    <dgm:cxn modelId="{22AA9439-13BC-418B-A7FD-CEF3D9F4C505}" srcId="{C1D2B68F-A7B6-4EBF-A7BA-B3E8C31A6B70}" destId="{33DF0E83-5BD9-4F13-9DC0-745181A0F79A}" srcOrd="1" destOrd="0" parTransId="{B7007679-6F92-40BC-A4B2-443CCDAB0CE0}" sibTransId="{C944DA83-9F03-4310-92F4-14D1011B8C2B}"/>
    <dgm:cxn modelId="{BA21B849-8B7A-4CC2-91CA-852B53879CDB}" type="presOf" srcId="{F9961D37-E24B-495F-9672-B96931B849C3}" destId="{54400E9C-F058-4032-9AB2-55A40F048461}" srcOrd="0" destOrd="0" presId="urn:microsoft.com/office/officeart/2005/8/layout/vList2"/>
    <dgm:cxn modelId="{FEC87A32-F9C6-4635-9021-F02C15DA85AF}" type="presOf" srcId="{DB356A43-5D0F-4B80-BE39-55FAAB261A74}" destId="{33D493BE-AA6E-4AF5-873E-F15740390825}" srcOrd="0" destOrd="0" presId="urn:microsoft.com/office/officeart/2005/8/layout/vList2"/>
    <dgm:cxn modelId="{FE9DF1F2-646F-4232-9B9B-3A96407C3FC5}" srcId="{C1D2B68F-A7B6-4EBF-A7BA-B3E8C31A6B70}" destId="{F9961D37-E24B-495F-9672-B96931B849C3}" srcOrd="0" destOrd="0" parTransId="{8558C4F7-8827-4718-8089-C1307707293D}" sibTransId="{5DA2FEFC-B921-4D07-9571-F43B40D11BCF}"/>
    <dgm:cxn modelId="{F2BFB674-C245-4FD7-A689-08978C414F7D}" type="presOf" srcId="{C1D2B68F-A7B6-4EBF-A7BA-B3E8C31A6B70}" destId="{5811952A-8A9E-4D4C-BD79-DBDA9E493383}" srcOrd="0" destOrd="0" presId="urn:microsoft.com/office/officeart/2005/8/layout/vList2"/>
    <dgm:cxn modelId="{0039B3B4-566E-4983-9072-416B00E88A56}" type="presParOf" srcId="{5811952A-8A9E-4D4C-BD79-DBDA9E493383}" destId="{54400E9C-F058-4032-9AB2-55A40F048461}" srcOrd="0" destOrd="0" presId="urn:microsoft.com/office/officeart/2005/8/layout/vList2"/>
    <dgm:cxn modelId="{C777AB5D-8AA1-47BC-A1C6-ECDFF2B41E05}" type="presParOf" srcId="{5811952A-8A9E-4D4C-BD79-DBDA9E493383}" destId="{928A70A1-831F-4165-AC88-2E0378EF76E5}" srcOrd="1" destOrd="0" presId="urn:microsoft.com/office/officeart/2005/8/layout/vList2"/>
    <dgm:cxn modelId="{A37EED3E-55F1-4DE4-A530-E5C213FDD4BA}" type="presParOf" srcId="{5811952A-8A9E-4D4C-BD79-DBDA9E493383}" destId="{93C464AC-DEAC-46FB-BF3D-EAD48FF12FDB}" srcOrd="2" destOrd="0" presId="urn:microsoft.com/office/officeart/2005/8/layout/vList2"/>
    <dgm:cxn modelId="{3EFBB7C7-D298-486E-9211-7939F9B30809}" type="presParOf" srcId="{5811952A-8A9E-4D4C-BD79-DBDA9E493383}" destId="{D1581786-C31D-45EB-BE40-1A40A44A34CE}" srcOrd="3" destOrd="0" presId="urn:microsoft.com/office/officeart/2005/8/layout/vList2"/>
    <dgm:cxn modelId="{F8544087-61F2-4B55-B893-CAB00C89DA4F}" type="presParOf" srcId="{5811952A-8A9E-4D4C-BD79-DBDA9E493383}" destId="{33D493BE-AA6E-4AF5-873E-F15740390825}" srcOrd="4"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D2B68F-A7B6-4EBF-A7BA-B3E8C31A6B70}"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BB59E55D-1CA8-4371-AA73-A155DD7BDC50}">
      <dgm:prSet custT="1"/>
      <dgm:spPr/>
      <dgm:t>
        <a:bodyPr/>
        <a:lstStyle/>
        <a:p>
          <a:pPr algn="ctr">
            <a:lnSpc>
              <a:spcPct val="100000"/>
            </a:lnSpc>
            <a:spcAft>
              <a:spcPts val="0"/>
            </a:spcAft>
          </a:pPr>
          <a:r>
            <a:rPr lang="el-GR" sz="2000" b="1" dirty="0" smtClean="0">
              <a:solidFill>
                <a:schemeClr val="tx1"/>
              </a:solidFill>
              <a:latin typeface="Calibri" pitchFamily="34" charset="0"/>
            </a:rPr>
            <a:t>ESSnet2  SIMSTA</a:t>
          </a:r>
          <a:r>
            <a:rPr lang="en-US" sz="2000" b="1" dirty="0" smtClean="0">
              <a:solidFill>
                <a:schemeClr val="tx1"/>
              </a:solidFill>
              <a:latin typeface="Calibri" pitchFamily="34" charset="0"/>
            </a:rPr>
            <a:t>T</a:t>
          </a:r>
          <a:r>
            <a:rPr lang="el-GR" sz="2000" b="1" dirty="0" smtClean="0">
              <a:solidFill>
                <a:schemeClr val="tx1"/>
              </a:solidFill>
              <a:latin typeface="Calibri" pitchFamily="34" charset="0"/>
            </a:rPr>
            <a:t>, </a:t>
          </a:r>
        </a:p>
        <a:p>
          <a:pPr algn="ctr">
            <a:lnSpc>
              <a:spcPct val="100000"/>
            </a:lnSpc>
            <a:spcAft>
              <a:spcPts val="0"/>
            </a:spcAft>
          </a:pPr>
          <a:r>
            <a:rPr lang="el-GR" sz="2000" b="1" dirty="0" smtClean="0">
              <a:solidFill>
                <a:schemeClr val="tx1"/>
              </a:solidFill>
              <a:latin typeface="Calibri" pitchFamily="34" charset="0"/>
            </a:rPr>
            <a:t>Εφαρμογή της πιλοτικής ανταλλαγής μικροδεδομένων</a:t>
          </a:r>
        </a:p>
      </dgm:t>
    </dgm:pt>
    <dgm:pt modelId="{CFE9E5EC-2104-48BD-8B8F-B29DB8684BF6}" type="parTrans" cxnId="{CCEF136E-06E9-4A7F-A63C-913248B1F02D}">
      <dgm:prSet/>
      <dgm:spPr/>
      <dgm:t>
        <a:bodyPr/>
        <a:lstStyle/>
        <a:p>
          <a:endParaRPr lang="el-GR"/>
        </a:p>
      </dgm:t>
    </dgm:pt>
    <dgm:pt modelId="{BCB99B30-F715-4E1B-89FF-575E3030AE6F}" type="sibTrans" cxnId="{CCEF136E-06E9-4A7F-A63C-913248B1F02D}">
      <dgm:prSet/>
      <dgm:spPr/>
      <dgm:t>
        <a:bodyPr/>
        <a:lstStyle/>
        <a:p>
          <a:endParaRPr lang="el-GR"/>
        </a:p>
      </dgm:t>
    </dgm:pt>
    <dgm:pt modelId="{5343A1F1-5722-4230-B5DE-040878674E13}">
      <dgm:prSet custT="1">
        <dgm:style>
          <a:lnRef idx="1">
            <a:schemeClr val="accent1"/>
          </a:lnRef>
          <a:fillRef idx="2">
            <a:schemeClr val="accent1"/>
          </a:fillRef>
          <a:effectRef idx="1">
            <a:schemeClr val="accent1"/>
          </a:effectRef>
          <a:fontRef idx="minor">
            <a:schemeClr val="dk1"/>
          </a:fontRef>
        </dgm:style>
      </dgm:prSet>
      <dgm:spPr/>
      <dgm:t>
        <a:bodyPr/>
        <a:lstStyle/>
        <a:p>
          <a:pPr>
            <a:lnSpc>
              <a:spcPct val="100000"/>
            </a:lnSpc>
            <a:spcAft>
              <a:spcPts val="0"/>
            </a:spcAft>
          </a:pPr>
          <a:r>
            <a:rPr lang="el-GR" sz="1800" b="1" dirty="0" smtClean="0">
              <a:latin typeface="Calibri" pitchFamily="34" charset="0"/>
            </a:rPr>
            <a:t>Πραγματοποιήθηκε με επιτυχία η ανταλλαγή μικροδεδομένων (περίπου 1200 αρχεία)</a:t>
          </a:r>
          <a:r>
            <a:rPr lang="el-GR" sz="1800" b="1" dirty="0" smtClean="0">
              <a:solidFill>
                <a:schemeClr val="bg1"/>
              </a:solidFill>
              <a:latin typeface="Calibri" pitchFamily="34" charset="0"/>
            </a:rPr>
            <a:t> </a:t>
          </a:r>
        </a:p>
      </dgm:t>
    </dgm:pt>
    <dgm:pt modelId="{CC383A98-3549-47C6-943E-86EB83FE5CCE}" type="parTrans" cxnId="{3ED6216C-6783-4027-BCA9-53CE554D685A}">
      <dgm:prSet/>
      <dgm:spPr/>
      <dgm:t>
        <a:bodyPr/>
        <a:lstStyle/>
        <a:p>
          <a:endParaRPr lang="el-GR"/>
        </a:p>
      </dgm:t>
    </dgm:pt>
    <dgm:pt modelId="{53FC5773-D32B-4279-B8B8-91CBC8780A56}" type="sibTrans" cxnId="{3ED6216C-6783-4027-BCA9-53CE554D685A}">
      <dgm:prSet/>
      <dgm:spPr/>
      <dgm:t>
        <a:bodyPr/>
        <a:lstStyle/>
        <a:p>
          <a:endParaRPr lang="el-GR"/>
        </a:p>
      </dgm:t>
    </dgm:pt>
    <dgm:pt modelId="{1736F05D-BF02-48BE-B2E8-F51844CA80BD}">
      <dgm:prSet custT="1">
        <dgm:style>
          <a:lnRef idx="1">
            <a:schemeClr val="accent1"/>
          </a:lnRef>
          <a:fillRef idx="2">
            <a:schemeClr val="accent1"/>
          </a:fillRef>
          <a:effectRef idx="1">
            <a:schemeClr val="accent1"/>
          </a:effectRef>
          <a:fontRef idx="minor">
            <a:schemeClr val="dk1"/>
          </a:fontRef>
        </dgm:style>
      </dgm:prSet>
      <dgm:spPr/>
      <dgm:t>
        <a:bodyPr/>
        <a:lstStyle/>
        <a:p>
          <a:pPr>
            <a:lnSpc>
              <a:spcPct val="100000"/>
            </a:lnSpc>
            <a:spcAft>
              <a:spcPts val="0"/>
            </a:spcAft>
          </a:pPr>
          <a:r>
            <a:rPr lang="el-GR" sz="1800" b="1" dirty="0" smtClean="0">
              <a:solidFill>
                <a:schemeClr val="bg1"/>
              </a:solidFill>
              <a:latin typeface="Calibri" pitchFamily="34" charset="0"/>
            </a:rPr>
            <a:t>Διενεργήθηκαν εξειδικευμένες μεθοδολογικές και στατιστικές αναλύσεις. </a:t>
          </a:r>
        </a:p>
      </dgm:t>
    </dgm:pt>
    <dgm:pt modelId="{FB60AC62-9339-4C97-83F3-FA5102609FBD}" type="parTrans" cxnId="{BCCF7052-028D-436E-A217-314564EA825D}">
      <dgm:prSet/>
      <dgm:spPr/>
      <dgm:t>
        <a:bodyPr/>
        <a:lstStyle/>
        <a:p>
          <a:endParaRPr lang="el-GR"/>
        </a:p>
      </dgm:t>
    </dgm:pt>
    <dgm:pt modelId="{EE5E208D-E11D-4893-B12B-2A7EA41742FA}" type="sibTrans" cxnId="{BCCF7052-028D-436E-A217-314564EA825D}">
      <dgm:prSet/>
      <dgm:spPr/>
      <dgm:t>
        <a:bodyPr/>
        <a:lstStyle/>
        <a:p>
          <a:endParaRPr lang="el-GR"/>
        </a:p>
      </dgm:t>
    </dgm:pt>
    <dgm:pt modelId="{A081A399-DA67-4ADB-93DD-D57A564075A6}">
      <dgm:prSet custT="1">
        <dgm:style>
          <a:lnRef idx="1">
            <a:schemeClr val="accent1"/>
          </a:lnRef>
          <a:fillRef idx="2">
            <a:schemeClr val="accent1"/>
          </a:fillRef>
          <a:effectRef idx="1">
            <a:schemeClr val="accent1"/>
          </a:effectRef>
          <a:fontRef idx="minor">
            <a:schemeClr val="dk1"/>
          </a:fontRef>
        </dgm:style>
      </dgm:prSet>
      <dgm:spPr/>
      <dgm:t>
        <a:bodyPr/>
        <a:lstStyle/>
        <a:p>
          <a:pPr>
            <a:lnSpc>
              <a:spcPct val="100000"/>
            </a:lnSpc>
            <a:spcAft>
              <a:spcPts val="0"/>
            </a:spcAft>
          </a:pPr>
          <a:r>
            <a:rPr lang="el-GR" sz="1800" b="1" dirty="0" smtClean="0">
              <a:solidFill>
                <a:schemeClr val="bg1"/>
              </a:solidFill>
              <a:latin typeface="Calibri" pitchFamily="34" charset="0"/>
            </a:rPr>
            <a:t>Παρουσίαση των αποτελεσμάτων  όλων των Κ-Μ στην Ελλάδα,  </a:t>
          </a:r>
          <a:r>
            <a:rPr lang="en-US" sz="1800" b="1" dirty="0" smtClean="0">
              <a:solidFill>
                <a:schemeClr val="bg1"/>
              </a:solidFill>
              <a:latin typeface="Calibri" pitchFamily="34" charset="0"/>
            </a:rPr>
            <a:t>ESSnet</a:t>
          </a:r>
          <a:r>
            <a:rPr lang="el-GR" sz="1800" b="1" dirty="0" smtClean="0">
              <a:solidFill>
                <a:schemeClr val="bg1"/>
              </a:solidFill>
              <a:latin typeface="Calibri" pitchFamily="34" charset="0"/>
            </a:rPr>
            <a:t>2  - Νοέμβριος  2015, ΕΛΣΤΑΤ</a:t>
          </a:r>
        </a:p>
      </dgm:t>
    </dgm:pt>
    <dgm:pt modelId="{1896C1A9-5862-4104-AFEB-161489F459F8}" type="parTrans" cxnId="{963D82E8-3D1F-4495-A39C-DDF414F82D9C}">
      <dgm:prSet/>
      <dgm:spPr/>
      <dgm:t>
        <a:bodyPr/>
        <a:lstStyle/>
        <a:p>
          <a:endParaRPr lang="el-GR"/>
        </a:p>
      </dgm:t>
    </dgm:pt>
    <dgm:pt modelId="{7341B393-BC07-43AE-9DE6-6904BB36518C}" type="sibTrans" cxnId="{963D82E8-3D1F-4495-A39C-DDF414F82D9C}">
      <dgm:prSet/>
      <dgm:spPr/>
      <dgm:t>
        <a:bodyPr/>
        <a:lstStyle/>
        <a:p>
          <a:endParaRPr lang="el-GR"/>
        </a:p>
      </dgm:t>
    </dgm:pt>
    <dgm:pt modelId="{65F5C3D1-F68F-47EF-A37D-99510F2471FD}">
      <dgm:prSet custT="1">
        <dgm:style>
          <a:lnRef idx="1">
            <a:schemeClr val="accent1"/>
          </a:lnRef>
          <a:fillRef idx="2">
            <a:schemeClr val="accent1"/>
          </a:fillRef>
          <a:effectRef idx="1">
            <a:schemeClr val="accent1"/>
          </a:effectRef>
          <a:fontRef idx="minor">
            <a:schemeClr val="dk1"/>
          </a:fontRef>
        </dgm:style>
      </dgm:prSet>
      <dgm:spPr/>
      <dgm:t>
        <a:bodyPr/>
        <a:lstStyle/>
        <a:p>
          <a:pPr>
            <a:lnSpc>
              <a:spcPct val="100000"/>
            </a:lnSpc>
            <a:spcAft>
              <a:spcPts val="0"/>
            </a:spcAft>
          </a:pPr>
          <a:r>
            <a:rPr lang="el-GR" sz="1800" b="1" dirty="0" smtClean="0">
              <a:solidFill>
                <a:schemeClr val="bg1"/>
              </a:solidFill>
              <a:latin typeface="Calibri" pitchFamily="34" charset="0"/>
            </a:rPr>
            <a:t>Καταρτίστηκαν δείκτες αξιολόγησης και συγκριτικοί πίνακες των στοιχείων που ανταλλάχθηκαν. Τελική έκθεση αποτελεσμάτων. </a:t>
          </a:r>
        </a:p>
      </dgm:t>
    </dgm:pt>
    <dgm:pt modelId="{DEE3C904-E420-457A-A824-0BEEBE9E88CA}" type="parTrans" cxnId="{150F6A38-82DF-491E-8C24-8564347577B2}">
      <dgm:prSet/>
      <dgm:spPr/>
      <dgm:t>
        <a:bodyPr/>
        <a:lstStyle/>
        <a:p>
          <a:endParaRPr lang="el-GR"/>
        </a:p>
      </dgm:t>
    </dgm:pt>
    <dgm:pt modelId="{92618258-9AFE-4DAE-B60D-6FA29BAAB9B1}" type="sibTrans" cxnId="{150F6A38-82DF-491E-8C24-8564347577B2}">
      <dgm:prSet/>
      <dgm:spPr/>
      <dgm:t>
        <a:bodyPr/>
        <a:lstStyle/>
        <a:p>
          <a:endParaRPr lang="el-GR"/>
        </a:p>
      </dgm:t>
    </dgm:pt>
    <dgm:pt modelId="{5811952A-8A9E-4D4C-BD79-DBDA9E493383}" type="pres">
      <dgm:prSet presAssocID="{C1D2B68F-A7B6-4EBF-A7BA-B3E8C31A6B70}" presName="linear" presStyleCnt="0">
        <dgm:presLayoutVars>
          <dgm:animLvl val="lvl"/>
          <dgm:resizeHandles val="exact"/>
        </dgm:presLayoutVars>
      </dgm:prSet>
      <dgm:spPr/>
      <dgm:t>
        <a:bodyPr/>
        <a:lstStyle/>
        <a:p>
          <a:endParaRPr lang="el-GR"/>
        </a:p>
      </dgm:t>
    </dgm:pt>
    <dgm:pt modelId="{F96DCF2A-F6F8-4530-8D1E-595950D2D698}" type="pres">
      <dgm:prSet presAssocID="{BB59E55D-1CA8-4371-AA73-A155DD7BDC50}" presName="parentText" presStyleLbl="node1" presStyleIdx="0" presStyleCnt="5" custScaleY="140174" custLinFactY="-5058" custLinFactNeighborX="1728" custLinFactNeighborY="-100000">
        <dgm:presLayoutVars>
          <dgm:chMax val="0"/>
          <dgm:bulletEnabled val="1"/>
        </dgm:presLayoutVars>
      </dgm:prSet>
      <dgm:spPr/>
      <dgm:t>
        <a:bodyPr/>
        <a:lstStyle/>
        <a:p>
          <a:endParaRPr lang="el-GR"/>
        </a:p>
      </dgm:t>
    </dgm:pt>
    <dgm:pt modelId="{CB642ADB-0CC9-4BD9-92D1-2C5DFA863BB4}" type="pres">
      <dgm:prSet presAssocID="{BCB99B30-F715-4E1B-89FF-575E3030AE6F}" presName="spacer" presStyleCnt="0"/>
      <dgm:spPr/>
    </dgm:pt>
    <dgm:pt modelId="{BC310C29-3CD5-4A36-8786-524749951B9D}" type="pres">
      <dgm:prSet presAssocID="{5343A1F1-5722-4230-B5DE-040878674E13}" presName="parentText" presStyleLbl="node1" presStyleIdx="1" presStyleCnt="5">
        <dgm:presLayoutVars>
          <dgm:chMax val="0"/>
          <dgm:bulletEnabled val="1"/>
        </dgm:presLayoutVars>
      </dgm:prSet>
      <dgm:spPr/>
      <dgm:t>
        <a:bodyPr/>
        <a:lstStyle/>
        <a:p>
          <a:endParaRPr lang="el-GR"/>
        </a:p>
      </dgm:t>
    </dgm:pt>
    <dgm:pt modelId="{055AA5CD-B60F-4F3B-A9F8-E495A826FF63}" type="pres">
      <dgm:prSet presAssocID="{53FC5773-D32B-4279-B8B8-91CBC8780A56}" presName="spacer" presStyleCnt="0"/>
      <dgm:spPr/>
    </dgm:pt>
    <dgm:pt modelId="{167F67B2-5FF9-41B4-929C-D75FC1CFA767}" type="pres">
      <dgm:prSet presAssocID="{1736F05D-BF02-48BE-B2E8-F51844CA80BD}" presName="parentText" presStyleLbl="node1" presStyleIdx="2" presStyleCnt="5" custScaleY="87680">
        <dgm:presLayoutVars>
          <dgm:chMax val="0"/>
          <dgm:bulletEnabled val="1"/>
        </dgm:presLayoutVars>
      </dgm:prSet>
      <dgm:spPr/>
      <dgm:t>
        <a:bodyPr/>
        <a:lstStyle/>
        <a:p>
          <a:endParaRPr lang="el-GR"/>
        </a:p>
      </dgm:t>
    </dgm:pt>
    <dgm:pt modelId="{98E3C119-4EE3-4D18-8C0A-D1476C1AB253}" type="pres">
      <dgm:prSet presAssocID="{EE5E208D-E11D-4893-B12B-2A7EA41742FA}" presName="spacer" presStyleCnt="0"/>
      <dgm:spPr/>
    </dgm:pt>
    <dgm:pt modelId="{9D2B88B9-8961-4343-9C73-306723D79395}" type="pres">
      <dgm:prSet presAssocID="{65F5C3D1-F68F-47EF-A37D-99510F2471FD}" presName="parentText" presStyleLbl="node1" presStyleIdx="3" presStyleCnt="5">
        <dgm:presLayoutVars>
          <dgm:chMax val="0"/>
          <dgm:bulletEnabled val="1"/>
        </dgm:presLayoutVars>
      </dgm:prSet>
      <dgm:spPr/>
      <dgm:t>
        <a:bodyPr/>
        <a:lstStyle/>
        <a:p>
          <a:endParaRPr lang="el-GR"/>
        </a:p>
      </dgm:t>
    </dgm:pt>
    <dgm:pt modelId="{EC7A773B-5FD5-4FDC-A528-954DCA6DCE48}" type="pres">
      <dgm:prSet presAssocID="{92618258-9AFE-4DAE-B60D-6FA29BAAB9B1}" presName="spacer" presStyleCnt="0"/>
      <dgm:spPr/>
    </dgm:pt>
    <dgm:pt modelId="{E457D92D-CD4E-4D13-ACEA-E312386CBB87}" type="pres">
      <dgm:prSet presAssocID="{A081A399-DA67-4ADB-93DD-D57A564075A6}" presName="parentText" presStyleLbl="node1" presStyleIdx="4" presStyleCnt="5" custScaleY="83770">
        <dgm:presLayoutVars>
          <dgm:chMax val="0"/>
          <dgm:bulletEnabled val="1"/>
        </dgm:presLayoutVars>
      </dgm:prSet>
      <dgm:spPr/>
      <dgm:t>
        <a:bodyPr/>
        <a:lstStyle/>
        <a:p>
          <a:endParaRPr lang="el-GR"/>
        </a:p>
      </dgm:t>
    </dgm:pt>
  </dgm:ptLst>
  <dgm:cxnLst>
    <dgm:cxn modelId="{963D82E8-3D1F-4495-A39C-DDF414F82D9C}" srcId="{C1D2B68F-A7B6-4EBF-A7BA-B3E8C31A6B70}" destId="{A081A399-DA67-4ADB-93DD-D57A564075A6}" srcOrd="4" destOrd="0" parTransId="{1896C1A9-5862-4104-AFEB-161489F459F8}" sibTransId="{7341B393-BC07-43AE-9DE6-6904BB36518C}"/>
    <dgm:cxn modelId="{93D0B7A6-57E3-4682-B0A5-4E5AB1A70D35}" type="presOf" srcId="{C1D2B68F-A7B6-4EBF-A7BA-B3E8C31A6B70}" destId="{5811952A-8A9E-4D4C-BD79-DBDA9E493383}" srcOrd="0" destOrd="0" presId="urn:microsoft.com/office/officeart/2005/8/layout/vList2"/>
    <dgm:cxn modelId="{CCEF136E-06E9-4A7F-A63C-913248B1F02D}" srcId="{C1D2B68F-A7B6-4EBF-A7BA-B3E8C31A6B70}" destId="{BB59E55D-1CA8-4371-AA73-A155DD7BDC50}" srcOrd="0" destOrd="0" parTransId="{CFE9E5EC-2104-48BD-8B8F-B29DB8684BF6}" sibTransId="{BCB99B30-F715-4E1B-89FF-575E3030AE6F}"/>
    <dgm:cxn modelId="{594282FE-879C-4FFA-A49B-A95A42DBD70D}" type="presOf" srcId="{5343A1F1-5722-4230-B5DE-040878674E13}" destId="{BC310C29-3CD5-4A36-8786-524749951B9D}" srcOrd="0" destOrd="0" presId="urn:microsoft.com/office/officeart/2005/8/layout/vList2"/>
    <dgm:cxn modelId="{39680C32-0371-4295-95A1-7D60A48F111D}" type="presOf" srcId="{65F5C3D1-F68F-47EF-A37D-99510F2471FD}" destId="{9D2B88B9-8961-4343-9C73-306723D79395}" srcOrd="0" destOrd="0" presId="urn:microsoft.com/office/officeart/2005/8/layout/vList2"/>
    <dgm:cxn modelId="{3ED6216C-6783-4027-BCA9-53CE554D685A}" srcId="{C1D2B68F-A7B6-4EBF-A7BA-B3E8C31A6B70}" destId="{5343A1F1-5722-4230-B5DE-040878674E13}" srcOrd="1" destOrd="0" parTransId="{CC383A98-3549-47C6-943E-86EB83FE5CCE}" sibTransId="{53FC5773-D32B-4279-B8B8-91CBC8780A56}"/>
    <dgm:cxn modelId="{064056F1-00F7-442B-8DA1-4794191F63AB}" type="presOf" srcId="{1736F05D-BF02-48BE-B2E8-F51844CA80BD}" destId="{167F67B2-5FF9-41B4-929C-D75FC1CFA767}" srcOrd="0" destOrd="0" presId="urn:microsoft.com/office/officeart/2005/8/layout/vList2"/>
    <dgm:cxn modelId="{150F6A38-82DF-491E-8C24-8564347577B2}" srcId="{C1D2B68F-A7B6-4EBF-A7BA-B3E8C31A6B70}" destId="{65F5C3D1-F68F-47EF-A37D-99510F2471FD}" srcOrd="3" destOrd="0" parTransId="{DEE3C904-E420-457A-A824-0BEEBE9E88CA}" sibTransId="{92618258-9AFE-4DAE-B60D-6FA29BAAB9B1}"/>
    <dgm:cxn modelId="{D1F667F8-4170-4AB7-96F3-15DE73C22E1A}" type="presOf" srcId="{BB59E55D-1CA8-4371-AA73-A155DD7BDC50}" destId="{F96DCF2A-F6F8-4530-8D1E-595950D2D698}" srcOrd="0" destOrd="0" presId="urn:microsoft.com/office/officeart/2005/8/layout/vList2"/>
    <dgm:cxn modelId="{BCCF7052-028D-436E-A217-314564EA825D}" srcId="{C1D2B68F-A7B6-4EBF-A7BA-B3E8C31A6B70}" destId="{1736F05D-BF02-48BE-B2E8-F51844CA80BD}" srcOrd="2" destOrd="0" parTransId="{FB60AC62-9339-4C97-83F3-FA5102609FBD}" sibTransId="{EE5E208D-E11D-4893-B12B-2A7EA41742FA}"/>
    <dgm:cxn modelId="{A49BEF53-8625-42A5-AFDF-DD52C7937D85}" type="presOf" srcId="{A081A399-DA67-4ADB-93DD-D57A564075A6}" destId="{E457D92D-CD4E-4D13-ACEA-E312386CBB87}" srcOrd="0" destOrd="0" presId="urn:microsoft.com/office/officeart/2005/8/layout/vList2"/>
    <dgm:cxn modelId="{8CDBA765-16AB-4831-8DFA-FEE2DC2C3250}" type="presParOf" srcId="{5811952A-8A9E-4D4C-BD79-DBDA9E493383}" destId="{F96DCF2A-F6F8-4530-8D1E-595950D2D698}" srcOrd="0" destOrd="0" presId="urn:microsoft.com/office/officeart/2005/8/layout/vList2"/>
    <dgm:cxn modelId="{73E237DB-447F-4173-8770-3E78B0793445}" type="presParOf" srcId="{5811952A-8A9E-4D4C-BD79-DBDA9E493383}" destId="{CB642ADB-0CC9-4BD9-92D1-2C5DFA863BB4}" srcOrd="1" destOrd="0" presId="urn:microsoft.com/office/officeart/2005/8/layout/vList2"/>
    <dgm:cxn modelId="{94707697-91FD-4C4C-A387-AB73DCC604EC}" type="presParOf" srcId="{5811952A-8A9E-4D4C-BD79-DBDA9E493383}" destId="{BC310C29-3CD5-4A36-8786-524749951B9D}" srcOrd="2" destOrd="0" presId="urn:microsoft.com/office/officeart/2005/8/layout/vList2"/>
    <dgm:cxn modelId="{47C7DF50-BA43-4972-94AF-C55A4E4E37FF}" type="presParOf" srcId="{5811952A-8A9E-4D4C-BD79-DBDA9E493383}" destId="{055AA5CD-B60F-4F3B-A9F8-E495A826FF63}" srcOrd="3" destOrd="0" presId="urn:microsoft.com/office/officeart/2005/8/layout/vList2"/>
    <dgm:cxn modelId="{2FF7CC65-2D2B-48C3-B35A-AD3094C19684}" type="presParOf" srcId="{5811952A-8A9E-4D4C-BD79-DBDA9E493383}" destId="{167F67B2-5FF9-41B4-929C-D75FC1CFA767}" srcOrd="4" destOrd="0" presId="urn:microsoft.com/office/officeart/2005/8/layout/vList2"/>
    <dgm:cxn modelId="{5AE54A97-B65B-46E9-AE25-A4139A198073}" type="presParOf" srcId="{5811952A-8A9E-4D4C-BD79-DBDA9E493383}" destId="{98E3C119-4EE3-4D18-8C0A-D1476C1AB253}" srcOrd="5" destOrd="0" presId="urn:microsoft.com/office/officeart/2005/8/layout/vList2"/>
    <dgm:cxn modelId="{50426FE5-0EF9-4E61-8F5D-191DA580D76B}" type="presParOf" srcId="{5811952A-8A9E-4D4C-BD79-DBDA9E493383}" destId="{9D2B88B9-8961-4343-9C73-306723D79395}" srcOrd="6" destOrd="0" presId="urn:microsoft.com/office/officeart/2005/8/layout/vList2"/>
    <dgm:cxn modelId="{D1C3C937-C4BF-42A4-A68A-0074B4B61CD0}" type="presParOf" srcId="{5811952A-8A9E-4D4C-BD79-DBDA9E493383}" destId="{EC7A773B-5FD5-4FDC-A528-954DCA6DCE48}" srcOrd="7" destOrd="0" presId="urn:microsoft.com/office/officeart/2005/8/layout/vList2"/>
    <dgm:cxn modelId="{C5E50696-7BCE-4B22-B776-EC1440080CE1}" type="presParOf" srcId="{5811952A-8A9E-4D4C-BD79-DBDA9E493383}" destId="{E457D92D-CD4E-4D13-ACEA-E312386CBB87}" srcOrd="8" destOrd="0" presId="urn:microsoft.com/office/officeart/2005/8/layout/vList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D2B68F-A7B6-4EBF-A7BA-B3E8C31A6B70}" type="doc">
      <dgm:prSet loTypeId="urn:microsoft.com/office/officeart/2005/8/layout/vList2" loCatId="list" qsTypeId="urn:microsoft.com/office/officeart/2005/8/quickstyle/simple2" qsCatId="simple" csTypeId="urn:microsoft.com/office/officeart/2005/8/colors/accent1_2" csCatId="accent1" phldr="1"/>
      <dgm:spPr/>
      <dgm:t>
        <a:bodyPr/>
        <a:lstStyle/>
        <a:p>
          <a:endParaRPr lang="el-GR"/>
        </a:p>
      </dgm:t>
    </dgm:pt>
    <dgm:pt modelId="{F9961D37-E24B-495F-9672-B96931B849C3}">
      <dgm:prSet custT="1"/>
      <dgm:spPr/>
      <dgm:t>
        <a:bodyPr/>
        <a:lstStyle/>
        <a:p>
          <a:r>
            <a:rPr lang="el-GR" sz="2400" b="1" dirty="0" smtClean="0">
              <a:latin typeface="Calibri" pitchFamily="34" charset="0"/>
            </a:rPr>
            <a:t>Ιανουάριος 2013 - Φεβρουάριος 2015 (Ιστορικά Στοιχεία)</a:t>
          </a:r>
        </a:p>
      </dgm:t>
    </dgm:pt>
    <dgm:pt modelId="{8558C4F7-8827-4718-8089-C1307707293D}" type="parTrans" cxnId="{FE9DF1F2-646F-4232-9B9B-3A96407C3FC5}">
      <dgm:prSet/>
      <dgm:spPr/>
      <dgm:t>
        <a:bodyPr/>
        <a:lstStyle/>
        <a:p>
          <a:endParaRPr lang="el-GR"/>
        </a:p>
      </dgm:t>
    </dgm:pt>
    <dgm:pt modelId="{5DA2FEFC-B921-4D07-9571-F43B40D11BCF}" type="sibTrans" cxnId="{FE9DF1F2-646F-4232-9B9B-3A96407C3FC5}">
      <dgm:prSet/>
      <dgm:spPr/>
      <dgm:t>
        <a:bodyPr/>
        <a:lstStyle/>
        <a:p>
          <a:endParaRPr lang="el-GR"/>
        </a:p>
      </dgm:t>
    </dgm:pt>
    <dgm:pt modelId="{82AB5D59-A380-4548-85D5-29028FEC4004}">
      <dgm:prSet custT="1"/>
      <dgm:spPr/>
      <dgm:t>
        <a:bodyPr/>
        <a:lstStyle/>
        <a:p>
          <a:r>
            <a:rPr lang="el-GR" sz="2400" b="1" dirty="0" smtClean="0">
              <a:latin typeface="Calibri" pitchFamily="34" charset="0"/>
            </a:rPr>
            <a:t>Μάρτιος 2015 – Ιούλιος 2016 (Διαβίβαση σε πραγματικό χρόνο κατάρτισης των στατιστικών) </a:t>
          </a:r>
        </a:p>
      </dgm:t>
    </dgm:pt>
    <dgm:pt modelId="{1BA8E678-8B14-45C9-B5BF-7D6025763CBF}" type="parTrans" cxnId="{D33D1A94-25B3-42D9-8BC8-DCC8FC056F21}">
      <dgm:prSet/>
      <dgm:spPr/>
      <dgm:t>
        <a:bodyPr/>
        <a:lstStyle/>
        <a:p>
          <a:endParaRPr lang="el-GR"/>
        </a:p>
      </dgm:t>
    </dgm:pt>
    <dgm:pt modelId="{A0B490EC-F42E-49BB-A005-F9530A116323}" type="sibTrans" cxnId="{D33D1A94-25B3-42D9-8BC8-DCC8FC056F21}">
      <dgm:prSet/>
      <dgm:spPr/>
      <dgm:t>
        <a:bodyPr/>
        <a:lstStyle/>
        <a:p>
          <a:endParaRPr lang="el-GR"/>
        </a:p>
      </dgm:t>
    </dgm:pt>
    <dgm:pt modelId="{5811952A-8A9E-4D4C-BD79-DBDA9E493383}" type="pres">
      <dgm:prSet presAssocID="{C1D2B68F-A7B6-4EBF-A7BA-B3E8C31A6B70}" presName="linear" presStyleCnt="0">
        <dgm:presLayoutVars>
          <dgm:animLvl val="lvl"/>
          <dgm:resizeHandles val="exact"/>
        </dgm:presLayoutVars>
      </dgm:prSet>
      <dgm:spPr/>
      <dgm:t>
        <a:bodyPr/>
        <a:lstStyle/>
        <a:p>
          <a:endParaRPr lang="el-GR"/>
        </a:p>
      </dgm:t>
    </dgm:pt>
    <dgm:pt modelId="{54400E9C-F058-4032-9AB2-55A40F048461}" type="pres">
      <dgm:prSet presAssocID="{F9961D37-E24B-495F-9672-B96931B849C3}" presName="parentText" presStyleLbl="node1" presStyleIdx="0" presStyleCnt="2" custLinFactNeighborY="-5984">
        <dgm:presLayoutVars>
          <dgm:chMax val="0"/>
          <dgm:bulletEnabled val="1"/>
        </dgm:presLayoutVars>
      </dgm:prSet>
      <dgm:spPr/>
      <dgm:t>
        <a:bodyPr/>
        <a:lstStyle/>
        <a:p>
          <a:endParaRPr lang="el-GR"/>
        </a:p>
      </dgm:t>
    </dgm:pt>
    <dgm:pt modelId="{928A70A1-831F-4165-AC88-2E0378EF76E5}" type="pres">
      <dgm:prSet presAssocID="{5DA2FEFC-B921-4D07-9571-F43B40D11BCF}" presName="spacer" presStyleCnt="0"/>
      <dgm:spPr/>
      <dgm:t>
        <a:bodyPr/>
        <a:lstStyle/>
        <a:p>
          <a:endParaRPr lang="el-GR"/>
        </a:p>
      </dgm:t>
    </dgm:pt>
    <dgm:pt modelId="{4EAF54A6-C113-491A-AB15-11F2D1144E64}" type="pres">
      <dgm:prSet presAssocID="{82AB5D59-A380-4548-85D5-29028FEC4004}" presName="parentText" presStyleLbl="node1" presStyleIdx="1" presStyleCnt="2" custLinFactNeighborY="83565">
        <dgm:presLayoutVars>
          <dgm:chMax val="0"/>
          <dgm:bulletEnabled val="1"/>
        </dgm:presLayoutVars>
      </dgm:prSet>
      <dgm:spPr/>
      <dgm:t>
        <a:bodyPr/>
        <a:lstStyle/>
        <a:p>
          <a:endParaRPr lang="el-GR"/>
        </a:p>
      </dgm:t>
    </dgm:pt>
  </dgm:ptLst>
  <dgm:cxnLst>
    <dgm:cxn modelId="{F5C078AE-47DE-4C44-958A-FF3CAA60E116}" type="presOf" srcId="{82AB5D59-A380-4548-85D5-29028FEC4004}" destId="{4EAF54A6-C113-491A-AB15-11F2D1144E64}" srcOrd="0" destOrd="0" presId="urn:microsoft.com/office/officeart/2005/8/layout/vList2"/>
    <dgm:cxn modelId="{FE9DF1F2-646F-4232-9B9B-3A96407C3FC5}" srcId="{C1D2B68F-A7B6-4EBF-A7BA-B3E8C31A6B70}" destId="{F9961D37-E24B-495F-9672-B96931B849C3}" srcOrd="0" destOrd="0" parTransId="{8558C4F7-8827-4718-8089-C1307707293D}" sibTransId="{5DA2FEFC-B921-4D07-9571-F43B40D11BCF}"/>
    <dgm:cxn modelId="{D33D1A94-25B3-42D9-8BC8-DCC8FC056F21}" srcId="{C1D2B68F-A7B6-4EBF-A7BA-B3E8C31A6B70}" destId="{82AB5D59-A380-4548-85D5-29028FEC4004}" srcOrd="1" destOrd="0" parTransId="{1BA8E678-8B14-45C9-B5BF-7D6025763CBF}" sibTransId="{A0B490EC-F42E-49BB-A005-F9530A116323}"/>
    <dgm:cxn modelId="{195109A6-0BE3-44D7-BA1A-03AF4942E644}" type="presOf" srcId="{C1D2B68F-A7B6-4EBF-A7BA-B3E8C31A6B70}" destId="{5811952A-8A9E-4D4C-BD79-DBDA9E493383}" srcOrd="0" destOrd="0" presId="urn:microsoft.com/office/officeart/2005/8/layout/vList2"/>
    <dgm:cxn modelId="{D950CE85-65E6-4B02-A89E-D240EAEABAE1}" type="presOf" srcId="{F9961D37-E24B-495F-9672-B96931B849C3}" destId="{54400E9C-F058-4032-9AB2-55A40F048461}" srcOrd="0" destOrd="0" presId="urn:microsoft.com/office/officeart/2005/8/layout/vList2"/>
    <dgm:cxn modelId="{AB7DF893-889C-4DA6-AE44-37A6DCB75B02}" type="presParOf" srcId="{5811952A-8A9E-4D4C-BD79-DBDA9E493383}" destId="{54400E9C-F058-4032-9AB2-55A40F048461}" srcOrd="0" destOrd="0" presId="urn:microsoft.com/office/officeart/2005/8/layout/vList2"/>
    <dgm:cxn modelId="{D5E6A1A5-4F05-4D6F-9827-839C524620EA}" type="presParOf" srcId="{5811952A-8A9E-4D4C-BD79-DBDA9E493383}" destId="{928A70A1-831F-4165-AC88-2E0378EF76E5}" srcOrd="1" destOrd="0" presId="urn:microsoft.com/office/officeart/2005/8/layout/vList2"/>
    <dgm:cxn modelId="{734BB91F-EC0F-4405-9876-E10B7D080374}" type="presParOf" srcId="{5811952A-8A9E-4D4C-BD79-DBDA9E493383}" destId="{4EAF54A6-C113-491A-AB15-11F2D1144E64}" srcOrd="2"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B954999-17E9-4933-903A-3F28DB43144F}" type="doc">
      <dgm:prSet loTypeId="urn:microsoft.com/office/officeart/2005/8/layout/hierarchy3" loCatId="list" qsTypeId="urn:microsoft.com/office/officeart/2005/8/quickstyle/3d3" qsCatId="3D" csTypeId="urn:microsoft.com/office/officeart/2005/8/colors/accent1_2" csCatId="accent1" phldr="1"/>
      <dgm:spPr/>
      <dgm:t>
        <a:bodyPr/>
        <a:lstStyle/>
        <a:p>
          <a:endParaRPr lang="el-GR"/>
        </a:p>
      </dgm:t>
    </dgm:pt>
    <dgm:pt modelId="{D65970C3-4982-4579-96B9-8D4F995CE758}">
      <dgm:prSet phldrT="[Text]" custT="1"/>
      <dgm:spPr/>
      <dgm:t>
        <a:bodyPr/>
        <a:lstStyle/>
        <a:p>
          <a:r>
            <a:rPr lang="el-GR" sz="1600" dirty="0" smtClean="0"/>
            <a:t>Εννέα  (9) Κ-Μ (</a:t>
          </a:r>
          <a:r>
            <a:rPr lang="en-US" sz="1600" dirty="0" smtClean="0"/>
            <a:t>AT, EE, FR, IT, LT, LV, PT, SL, SK</a:t>
          </a:r>
          <a:r>
            <a:rPr lang="el-GR" sz="1600" dirty="0" smtClean="0"/>
            <a:t>) εμφανίζουν ικανοποιητικό βαθμό αντιστοίχησης </a:t>
          </a:r>
          <a:endParaRPr lang="el-GR" sz="1600" b="1" dirty="0">
            <a:latin typeface="+mn-lt"/>
          </a:endParaRPr>
        </a:p>
      </dgm:t>
    </dgm:pt>
    <dgm:pt modelId="{E7906B6C-F614-4446-93A2-FDEB9A288FFC}" type="parTrans" cxnId="{1B672D3C-ED1C-485D-B0B8-0D632C5AB852}">
      <dgm:prSet/>
      <dgm:spPr/>
      <dgm:t>
        <a:bodyPr/>
        <a:lstStyle/>
        <a:p>
          <a:endParaRPr lang="el-GR"/>
        </a:p>
      </dgm:t>
    </dgm:pt>
    <dgm:pt modelId="{A37C4F83-218E-42EF-B0ED-FD6FDD90E7B9}" type="sibTrans" cxnId="{1B672D3C-ED1C-485D-B0B8-0D632C5AB852}">
      <dgm:prSet/>
      <dgm:spPr/>
      <dgm:t>
        <a:bodyPr/>
        <a:lstStyle/>
        <a:p>
          <a:endParaRPr lang="el-GR"/>
        </a:p>
      </dgm:t>
    </dgm:pt>
    <dgm:pt modelId="{32F2858E-D640-4236-9EFF-DE67A6C08BAB}">
      <dgm:prSet phldrT="[Text]" custT="1"/>
      <dgm:spPr/>
      <dgm:t>
        <a:bodyPr/>
        <a:lstStyle/>
        <a:p>
          <a:r>
            <a:rPr lang="en-US" sz="1600" dirty="0" smtClean="0"/>
            <a:t>0.8</a:t>
          </a:r>
          <a:r>
            <a:rPr lang="el-GR" sz="1600" dirty="0" smtClean="0"/>
            <a:t>&lt;</a:t>
          </a:r>
          <a:r>
            <a:rPr lang="en-US" sz="1600" b="0" dirty="0" smtClean="0"/>
            <a:t>I</a:t>
          </a:r>
          <a:r>
            <a:rPr lang="en-US" sz="1600" b="0" baseline="-25000" dirty="0" smtClean="0"/>
            <a:t>2</a:t>
          </a:r>
          <a:r>
            <a:rPr lang="en-US" sz="1600" b="0" dirty="0" smtClean="0"/>
            <a:t> </a:t>
          </a:r>
          <a:r>
            <a:rPr lang="el-GR" sz="1600" dirty="0" smtClean="0"/>
            <a:t>&lt;</a:t>
          </a:r>
          <a:r>
            <a:rPr lang="en-US" sz="1600" dirty="0" smtClean="0"/>
            <a:t>1.2</a:t>
          </a:r>
          <a:endParaRPr lang="el-GR" sz="1600" b="1" dirty="0">
            <a:latin typeface="+mn-lt"/>
          </a:endParaRPr>
        </a:p>
      </dgm:t>
    </dgm:pt>
    <dgm:pt modelId="{0E7B9E01-7865-4CFC-B598-85F8EB659B73}" type="parTrans" cxnId="{ED0B156C-DA79-444B-BF88-D0691735845E}">
      <dgm:prSet/>
      <dgm:spPr/>
      <dgm:t>
        <a:bodyPr/>
        <a:lstStyle/>
        <a:p>
          <a:endParaRPr lang="el-GR"/>
        </a:p>
      </dgm:t>
    </dgm:pt>
    <dgm:pt modelId="{87FBE3C4-A731-410D-82AA-51A7320FA2BE}" type="sibTrans" cxnId="{ED0B156C-DA79-444B-BF88-D0691735845E}">
      <dgm:prSet/>
      <dgm:spPr/>
      <dgm:t>
        <a:bodyPr/>
        <a:lstStyle/>
        <a:p>
          <a:endParaRPr lang="el-GR"/>
        </a:p>
      </dgm:t>
    </dgm:pt>
    <dgm:pt modelId="{B423761E-D48A-40BF-B093-C8CCCBC698FA}">
      <dgm:prSet phldrT="[Text]" custT="1"/>
      <dgm:spPr/>
      <dgm:t>
        <a:bodyPr/>
        <a:lstStyle/>
        <a:p>
          <a:r>
            <a:rPr lang="el-GR" sz="1600" dirty="0" smtClean="0"/>
            <a:t>Έξι(6) Κ-Μ</a:t>
          </a:r>
          <a:r>
            <a:rPr lang="en-US" sz="1600" dirty="0" smtClean="0"/>
            <a:t> (BG, DK, FI, LU, MT, PL)</a:t>
          </a:r>
          <a:endParaRPr lang="el-GR" sz="1600" b="1" dirty="0">
            <a:latin typeface="+mn-lt"/>
          </a:endParaRPr>
        </a:p>
      </dgm:t>
    </dgm:pt>
    <dgm:pt modelId="{809B5357-9F0A-43D8-8A5F-A70E54C35668}" type="parTrans" cxnId="{28D94A85-77D5-4BDB-8519-121390CC3210}">
      <dgm:prSet/>
      <dgm:spPr/>
      <dgm:t>
        <a:bodyPr/>
        <a:lstStyle/>
        <a:p>
          <a:endParaRPr lang="el-GR"/>
        </a:p>
      </dgm:t>
    </dgm:pt>
    <dgm:pt modelId="{6E512213-A4CE-43AA-8505-6EB228A66BD9}" type="sibTrans" cxnId="{28D94A85-77D5-4BDB-8519-121390CC3210}">
      <dgm:prSet/>
      <dgm:spPr/>
      <dgm:t>
        <a:bodyPr/>
        <a:lstStyle/>
        <a:p>
          <a:endParaRPr lang="el-GR"/>
        </a:p>
      </dgm:t>
    </dgm:pt>
    <dgm:pt modelId="{8E10BCE0-B5B0-4E22-8CDA-7B03FE559884}">
      <dgm:prSet phldrT="[Text]" custT="1"/>
      <dgm:spPr/>
      <dgm:t>
        <a:bodyPr/>
        <a:lstStyle/>
        <a:p>
          <a:r>
            <a:rPr lang="el-GR" sz="1600" dirty="0" smtClean="0"/>
            <a:t>&gt;</a:t>
          </a:r>
          <a:r>
            <a:rPr lang="en-US" sz="1600" dirty="0" smtClean="0"/>
            <a:t> 1.2, </a:t>
          </a:r>
          <a:r>
            <a:rPr lang="el-GR" sz="1600" dirty="0" smtClean="0"/>
            <a:t>όπου ΜΤ = 4.31</a:t>
          </a:r>
          <a:endParaRPr lang="el-GR" sz="1600" b="1" dirty="0">
            <a:latin typeface="+mn-lt"/>
          </a:endParaRPr>
        </a:p>
      </dgm:t>
    </dgm:pt>
    <dgm:pt modelId="{A7CA544E-CE67-4B57-9557-AD97A1226354}" type="parTrans" cxnId="{6E625439-C821-4601-B610-28662E3C5DC9}">
      <dgm:prSet/>
      <dgm:spPr/>
      <dgm:t>
        <a:bodyPr/>
        <a:lstStyle/>
        <a:p>
          <a:endParaRPr lang="el-GR"/>
        </a:p>
      </dgm:t>
    </dgm:pt>
    <dgm:pt modelId="{8FBF978A-8EB0-4A50-A6F6-1EE3B6C78013}" type="sibTrans" cxnId="{6E625439-C821-4601-B610-28662E3C5DC9}">
      <dgm:prSet/>
      <dgm:spPr/>
      <dgm:t>
        <a:bodyPr/>
        <a:lstStyle/>
        <a:p>
          <a:endParaRPr lang="el-GR"/>
        </a:p>
      </dgm:t>
    </dgm:pt>
    <dgm:pt modelId="{C7AFEEC6-67FD-4683-9164-C4E28C2652A8}">
      <dgm:prSet phldrT="[Text]" custT="1"/>
      <dgm:spPr/>
      <dgm:t>
        <a:bodyPr/>
        <a:lstStyle/>
        <a:p>
          <a:r>
            <a:rPr lang="el-GR" sz="1600" dirty="0" smtClean="0"/>
            <a:t>Δύο (2) Κ-Μ</a:t>
          </a:r>
          <a:r>
            <a:rPr lang="en-US" sz="1600" dirty="0" smtClean="0"/>
            <a:t> (HR, RO)</a:t>
          </a:r>
          <a:endParaRPr lang="el-GR" sz="1600" b="1" dirty="0">
            <a:latin typeface="+mn-lt"/>
          </a:endParaRPr>
        </a:p>
      </dgm:t>
    </dgm:pt>
    <dgm:pt modelId="{A4F7401B-9848-4314-808D-3D0455674168}" type="parTrans" cxnId="{DC3743EC-DBC6-4736-9A27-EEBDB4E09CCB}">
      <dgm:prSet/>
      <dgm:spPr/>
      <dgm:t>
        <a:bodyPr/>
        <a:lstStyle/>
        <a:p>
          <a:endParaRPr lang="el-GR"/>
        </a:p>
      </dgm:t>
    </dgm:pt>
    <dgm:pt modelId="{4C832F45-BD52-4788-BA9F-104301DFAB99}" type="sibTrans" cxnId="{DC3743EC-DBC6-4736-9A27-EEBDB4E09CCB}">
      <dgm:prSet/>
      <dgm:spPr/>
      <dgm:t>
        <a:bodyPr/>
        <a:lstStyle/>
        <a:p>
          <a:endParaRPr lang="el-GR"/>
        </a:p>
      </dgm:t>
    </dgm:pt>
    <dgm:pt modelId="{ECE040E0-630C-44DD-8C1A-957454358771}">
      <dgm:prSet phldrT="[Text]" custT="1"/>
      <dgm:spPr/>
      <dgm:t>
        <a:bodyPr/>
        <a:lstStyle/>
        <a:p>
          <a:r>
            <a:rPr lang="en-US" sz="1600" dirty="0" smtClean="0"/>
            <a:t>below 0.8</a:t>
          </a:r>
          <a:endParaRPr lang="el-GR" sz="1600" b="1" dirty="0">
            <a:latin typeface="+mn-lt"/>
          </a:endParaRPr>
        </a:p>
      </dgm:t>
    </dgm:pt>
    <dgm:pt modelId="{CD06C639-6854-4410-BC39-B168E5B2E8CE}" type="parTrans" cxnId="{85BCC682-F81D-4E13-99FF-CC2039A81E33}">
      <dgm:prSet/>
      <dgm:spPr/>
      <dgm:t>
        <a:bodyPr/>
        <a:lstStyle/>
        <a:p>
          <a:endParaRPr lang="el-GR"/>
        </a:p>
      </dgm:t>
    </dgm:pt>
    <dgm:pt modelId="{77C4ACE9-F633-4393-B1C7-4B35E465F205}" type="sibTrans" cxnId="{85BCC682-F81D-4E13-99FF-CC2039A81E33}">
      <dgm:prSet/>
      <dgm:spPr/>
      <dgm:t>
        <a:bodyPr/>
        <a:lstStyle/>
        <a:p>
          <a:endParaRPr lang="el-GR"/>
        </a:p>
      </dgm:t>
    </dgm:pt>
    <dgm:pt modelId="{ED222D89-8141-414D-937E-2AF08A31D228}" type="pres">
      <dgm:prSet presAssocID="{1B954999-17E9-4933-903A-3F28DB43144F}" presName="diagram" presStyleCnt="0">
        <dgm:presLayoutVars>
          <dgm:chPref val="1"/>
          <dgm:dir/>
          <dgm:animOne val="branch"/>
          <dgm:animLvl val="lvl"/>
          <dgm:resizeHandles/>
        </dgm:presLayoutVars>
      </dgm:prSet>
      <dgm:spPr/>
      <dgm:t>
        <a:bodyPr/>
        <a:lstStyle/>
        <a:p>
          <a:endParaRPr lang="el-GR"/>
        </a:p>
      </dgm:t>
    </dgm:pt>
    <dgm:pt modelId="{C37D23C5-406B-4EED-8461-435100FEFCB3}" type="pres">
      <dgm:prSet presAssocID="{D65970C3-4982-4579-96B9-8D4F995CE758}" presName="root" presStyleCnt="0"/>
      <dgm:spPr/>
    </dgm:pt>
    <dgm:pt modelId="{5FBC07F7-DC71-4850-8633-1C65EDEB9D2A}" type="pres">
      <dgm:prSet presAssocID="{D65970C3-4982-4579-96B9-8D4F995CE758}" presName="rootComposite" presStyleCnt="0"/>
      <dgm:spPr/>
    </dgm:pt>
    <dgm:pt modelId="{4ACF5ECF-A7D8-46DD-AC92-B5552632FEF2}" type="pres">
      <dgm:prSet presAssocID="{D65970C3-4982-4579-96B9-8D4F995CE758}" presName="rootText" presStyleLbl="node1" presStyleIdx="0" presStyleCnt="3" custScaleX="539277" custScaleY="515372"/>
      <dgm:spPr/>
      <dgm:t>
        <a:bodyPr/>
        <a:lstStyle/>
        <a:p>
          <a:endParaRPr lang="el-GR"/>
        </a:p>
      </dgm:t>
    </dgm:pt>
    <dgm:pt modelId="{DDF90D8F-6EFF-4FF4-AED5-D0077DED930E}" type="pres">
      <dgm:prSet presAssocID="{D65970C3-4982-4579-96B9-8D4F995CE758}" presName="rootConnector" presStyleLbl="node1" presStyleIdx="0" presStyleCnt="3"/>
      <dgm:spPr/>
      <dgm:t>
        <a:bodyPr/>
        <a:lstStyle/>
        <a:p>
          <a:endParaRPr lang="el-GR"/>
        </a:p>
      </dgm:t>
    </dgm:pt>
    <dgm:pt modelId="{F779B1DC-5C22-44DA-83D3-B01F784A46F5}" type="pres">
      <dgm:prSet presAssocID="{D65970C3-4982-4579-96B9-8D4F995CE758}" presName="childShape" presStyleCnt="0"/>
      <dgm:spPr/>
    </dgm:pt>
    <dgm:pt modelId="{09459DD3-8981-448C-A277-0F51087A6F33}" type="pres">
      <dgm:prSet presAssocID="{0E7B9E01-7865-4CFC-B598-85F8EB659B73}" presName="Name13" presStyleLbl="parChTrans1D2" presStyleIdx="0" presStyleCnt="3"/>
      <dgm:spPr/>
      <dgm:t>
        <a:bodyPr/>
        <a:lstStyle/>
        <a:p>
          <a:endParaRPr lang="el-GR"/>
        </a:p>
      </dgm:t>
    </dgm:pt>
    <dgm:pt modelId="{A6BD12B1-836D-41EF-B78A-9416B7D2E7A1}" type="pres">
      <dgm:prSet presAssocID="{32F2858E-D640-4236-9EFF-DE67A6C08BAB}" presName="childText" presStyleLbl="bgAcc1" presStyleIdx="0" presStyleCnt="3" custScaleX="428552" custScaleY="343271">
        <dgm:presLayoutVars>
          <dgm:bulletEnabled val="1"/>
        </dgm:presLayoutVars>
      </dgm:prSet>
      <dgm:spPr/>
      <dgm:t>
        <a:bodyPr/>
        <a:lstStyle/>
        <a:p>
          <a:endParaRPr lang="el-GR"/>
        </a:p>
      </dgm:t>
    </dgm:pt>
    <dgm:pt modelId="{0F6F3423-FE1E-4B3B-9BC2-6F939B2EFE3A}" type="pres">
      <dgm:prSet presAssocID="{B423761E-D48A-40BF-B093-C8CCCBC698FA}" presName="root" presStyleCnt="0"/>
      <dgm:spPr/>
    </dgm:pt>
    <dgm:pt modelId="{F4AFB372-1E90-4D3F-AA7A-98B47ACABD88}" type="pres">
      <dgm:prSet presAssocID="{B423761E-D48A-40BF-B093-C8CCCBC698FA}" presName="rootComposite" presStyleCnt="0"/>
      <dgm:spPr/>
    </dgm:pt>
    <dgm:pt modelId="{626FA6BC-2A42-4AE6-8EC2-2A1C40EC60B6}" type="pres">
      <dgm:prSet presAssocID="{B423761E-D48A-40BF-B093-C8CCCBC698FA}" presName="rootText" presStyleLbl="node1" presStyleIdx="1" presStyleCnt="3" custScaleX="269431" custScaleY="452243"/>
      <dgm:spPr/>
      <dgm:t>
        <a:bodyPr/>
        <a:lstStyle/>
        <a:p>
          <a:endParaRPr lang="el-GR"/>
        </a:p>
      </dgm:t>
    </dgm:pt>
    <dgm:pt modelId="{08A87B00-FFAB-4D96-A314-1240D7CF0616}" type="pres">
      <dgm:prSet presAssocID="{B423761E-D48A-40BF-B093-C8CCCBC698FA}" presName="rootConnector" presStyleLbl="node1" presStyleIdx="1" presStyleCnt="3"/>
      <dgm:spPr/>
      <dgm:t>
        <a:bodyPr/>
        <a:lstStyle/>
        <a:p>
          <a:endParaRPr lang="el-GR"/>
        </a:p>
      </dgm:t>
    </dgm:pt>
    <dgm:pt modelId="{A84A3111-B5CD-4596-97E7-56DB19DD3B15}" type="pres">
      <dgm:prSet presAssocID="{B423761E-D48A-40BF-B093-C8CCCBC698FA}" presName="childShape" presStyleCnt="0"/>
      <dgm:spPr/>
    </dgm:pt>
    <dgm:pt modelId="{A487A2F9-0D58-4692-BE59-AA5D5225E430}" type="pres">
      <dgm:prSet presAssocID="{A7CA544E-CE67-4B57-9557-AD97A1226354}" presName="Name13" presStyleLbl="parChTrans1D2" presStyleIdx="1" presStyleCnt="3"/>
      <dgm:spPr/>
      <dgm:t>
        <a:bodyPr/>
        <a:lstStyle/>
        <a:p>
          <a:endParaRPr lang="el-GR"/>
        </a:p>
      </dgm:t>
    </dgm:pt>
    <dgm:pt modelId="{D68E6F18-CFF9-48BF-B68E-FD3B37EF8BDD}" type="pres">
      <dgm:prSet presAssocID="{8E10BCE0-B5B0-4E22-8CDA-7B03FE559884}" presName="childText" presStyleLbl="bgAcc1" presStyleIdx="1" presStyleCnt="3" custScaleX="277695" custScaleY="333573">
        <dgm:presLayoutVars>
          <dgm:bulletEnabled val="1"/>
        </dgm:presLayoutVars>
      </dgm:prSet>
      <dgm:spPr/>
      <dgm:t>
        <a:bodyPr/>
        <a:lstStyle/>
        <a:p>
          <a:endParaRPr lang="el-GR"/>
        </a:p>
      </dgm:t>
    </dgm:pt>
    <dgm:pt modelId="{B70C231F-8CFD-4DC3-9442-78CDF6159271}" type="pres">
      <dgm:prSet presAssocID="{C7AFEEC6-67FD-4683-9164-C4E28C2652A8}" presName="root" presStyleCnt="0"/>
      <dgm:spPr/>
    </dgm:pt>
    <dgm:pt modelId="{FBD51F62-6D67-4F9A-BD0A-8B7180FE548C}" type="pres">
      <dgm:prSet presAssocID="{C7AFEEC6-67FD-4683-9164-C4E28C2652A8}" presName="rootComposite" presStyleCnt="0"/>
      <dgm:spPr/>
    </dgm:pt>
    <dgm:pt modelId="{E3BBAC31-E5A9-4794-9942-65BA547D805D}" type="pres">
      <dgm:prSet presAssocID="{C7AFEEC6-67FD-4683-9164-C4E28C2652A8}" presName="rootText" presStyleLbl="node1" presStyleIdx="2" presStyleCnt="3" custScaleX="235952" custScaleY="488472"/>
      <dgm:spPr/>
      <dgm:t>
        <a:bodyPr/>
        <a:lstStyle/>
        <a:p>
          <a:endParaRPr lang="el-GR"/>
        </a:p>
      </dgm:t>
    </dgm:pt>
    <dgm:pt modelId="{4572D32F-D5BE-411D-84CE-72202949BA02}" type="pres">
      <dgm:prSet presAssocID="{C7AFEEC6-67FD-4683-9164-C4E28C2652A8}" presName="rootConnector" presStyleLbl="node1" presStyleIdx="2" presStyleCnt="3"/>
      <dgm:spPr/>
      <dgm:t>
        <a:bodyPr/>
        <a:lstStyle/>
        <a:p>
          <a:endParaRPr lang="el-GR"/>
        </a:p>
      </dgm:t>
    </dgm:pt>
    <dgm:pt modelId="{126B42DD-6B7E-4D11-A337-D45687408993}" type="pres">
      <dgm:prSet presAssocID="{C7AFEEC6-67FD-4683-9164-C4E28C2652A8}" presName="childShape" presStyleCnt="0"/>
      <dgm:spPr/>
    </dgm:pt>
    <dgm:pt modelId="{6262EE78-2A6E-4770-A78D-3CE3A7F9F5EF}" type="pres">
      <dgm:prSet presAssocID="{CD06C639-6854-4410-BC39-B168E5B2E8CE}" presName="Name13" presStyleLbl="parChTrans1D2" presStyleIdx="2" presStyleCnt="3"/>
      <dgm:spPr/>
      <dgm:t>
        <a:bodyPr/>
        <a:lstStyle/>
        <a:p>
          <a:endParaRPr lang="el-GR"/>
        </a:p>
      </dgm:t>
    </dgm:pt>
    <dgm:pt modelId="{AE06056A-6605-4243-8A5D-CB02151EB7AF}" type="pres">
      <dgm:prSet presAssocID="{ECE040E0-630C-44DD-8C1A-957454358771}" presName="childText" presStyleLbl="bgAcc1" presStyleIdx="2" presStyleCnt="3" custScaleX="295424" custScaleY="325063">
        <dgm:presLayoutVars>
          <dgm:bulletEnabled val="1"/>
        </dgm:presLayoutVars>
      </dgm:prSet>
      <dgm:spPr/>
      <dgm:t>
        <a:bodyPr/>
        <a:lstStyle/>
        <a:p>
          <a:endParaRPr lang="el-GR"/>
        </a:p>
      </dgm:t>
    </dgm:pt>
  </dgm:ptLst>
  <dgm:cxnLst>
    <dgm:cxn modelId="{28AA5BBB-C967-4394-BF87-5E294F578032}" type="presOf" srcId="{A7CA544E-CE67-4B57-9557-AD97A1226354}" destId="{A487A2F9-0D58-4692-BE59-AA5D5225E430}" srcOrd="0" destOrd="0" presId="urn:microsoft.com/office/officeart/2005/8/layout/hierarchy3"/>
    <dgm:cxn modelId="{988B5833-B3E4-40C1-B951-7B6E7D2A1E83}" type="presOf" srcId="{0E7B9E01-7865-4CFC-B598-85F8EB659B73}" destId="{09459DD3-8981-448C-A277-0F51087A6F33}" srcOrd="0" destOrd="0" presId="urn:microsoft.com/office/officeart/2005/8/layout/hierarchy3"/>
    <dgm:cxn modelId="{ED0B156C-DA79-444B-BF88-D0691735845E}" srcId="{D65970C3-4982-4579-96B9-8D4F995CE758}" destId="{32F2858E-D640-4236-9EFF-DE67A6C08BAB}" srcOrd="0" destOrd="0" parTransId="{0E7B9E01-7865-4CFC-B598-85F8EB659B73}" sibTransId="{87FBE3C4-A731-410D-82AA-51A7320FA2BE}"/>
    <dgm:cxn modelId="{DC3743EC-DBC6-4736-9A27-EEBDB4E09CCB}" srcId="{1B954999-17E9-4933-903A-3F28DB43144F}" destId="{C7AFEEC6-67FD-4683-9164-C4E28C2652A8}" srcOrd="2" destOrd="0" parTransId="{A4F7401B-9848-4314-808D-3D0455674168}" sibTransId="{4C832F45-BD52-4788-BA9F-104301DFAB99}"/>
    <dgm:cxn modelId="{28D94A85-77D5-4BDB-8519-121390CC3210}" srcId="{1B954999-17E9-4933-903A-3F28DB43144F}" destId="{B423761E-D48A-40BF-B093-C8CCCBC698FA}" srcOrd="1" destOrd="0" parTransId="{809B5357-9F0A-43D8-8A5F-A70E54C35668}" sibTransId="{6E512213-A4CE-43AA-8505-6EB228A66BD9}"/>
    <dgm:cxn modelId="{84522261-D330-4478-B445-B6B1C0D12936}" type="presOf" srcId="{C7AFEEC6-67FD-4683-9164-C4E28C2652A8}" destId="{E3BBAC31-E5A9-4794-9942-65BA547D805D}" srcOrd="0" destOrd="0" presId="urn:microsoft.com/office/officeart/2005/8/layout/hierarchy3"/>
    <dgm:cxn modelId="{FF59E548-882E-4062-9120-8E88731198EC}" type="presOf" srcId="{8E10BCE0-B5B0-4E22-8CDA-7B03FE559884}" destId="{D68E6F18-CFF9-48BF-B68E-FD3B37EF8BDD}" srcOrd="0" destOrd="0" presId="urn:microsoft.com/office/officeart/2005/8/layout/hierarchy3"/>
    <dgm:cxn modelId="{1B672D3C-ED1C-485D-B0B8-0D632C5AB852}" srcId="{1B954999-17E9-4933-903A-3F28DB43144F}" destId="{D65970C3-4982-4579-96B9-8D4F995CE758}" srcOrd="0" destOrd="0" parTransId="{E7906B6C-F614-4446-93A2-FDEB9A288FFC}" sibTransId="{A37C4F83-218E-42EF-B0ED-FD6FDD90E7B9}"/>
    <dgm:cxn modelId="{F4D6E370-6FC8-470E-9C9F-DDDA184A5790}" type="presOf" srcId="{32F2858E-D640-4236-9EFF-DE67A6C08BAB}" destId="{A6BD12B1-836D-41EF-B78A-9416B7D2E7A1}" srcOrd="0" destOrd="0" presId="urn:microsoft.com/office/officeart/2005/8/layout/hierarchy3"/>
    <dgm:cxn modelId="{1ED60BAA-3DE6-431C-89F3-02A680CAAF63}" type="presOf" srcId="{D65970C3-4982-4579-96B9-8D4F995CE758}" destId="{4ACF5ECF-A7D8-46DD-AC92-B5552632FEF2}" srcOrd="0" destOrd="0" presId="urn:microsoft.com/office/officeart/2005/8/layout/hierarchy3"/>
    <dgm:cxn modelId="{A62319AF-0116-4EC9-9E96-6365E8906F16}" type="presOf" srcId="{D65970C3-4982-4579-96B9-8D4F995CE758}" destId="{DDF90D8F-6EFF-4FF4-AED5-D0077DED930E}" srcOrd="1" destOrd="0" presId="urn:microsoft.com/office/officeart/2005/8/layout/hierarchy3"/>
    <dgm:cxn modelId="{C5811D2B-7E7F-45F0-96A2-9E77C54E27EA}" type="presOf" srcId="{B423761E-D48A-40BF-B093-C8CCCBC698FA}" destId="{08A87B00-FFAB-4D96-A314-1240D7CF0616}" srcOrd="1" destOrd="0" presId="urn:microsoft.com/office/officeart/2005/8/layout/hierarchy3"/>
    <dgm:cxn modelId="{11FBBA8D-00BB-440B-9A01-6485D4E8135F}" type="presOf" srcId="{B423761E-D48A-40BF-B093-C8CCCBC698FA}" destId="{626FA6BC-2A42-4AE6-8EC2-2A1C40EC60B6}" srcOrd="0" destOrd="0" presId="urn:microsoft.com/office/officeart/2005/8/layout/hierarchy3"/>
    <dgm:cxn modelId="{96000BB9-F67A-4C61-B70B-8E00CE159622}" type="presOf" srcId="{1B954999-17E9-4933-903A-3F28DB43144F}" destId="{ED222D89-8141-414D-937E-2AF08A31D228}" srcOrd="0" destOrd="0" presId="urn:microsoft.com/office/officeart/2005/8/layout/hierarchy3"/>
    <dgm:cxn modelId="{2A3FBC22-1755-454C-B7C5-6AD1BF15E252}" type="presOf" srcId="{CD06C639-6854-4410-BC39-B168E5B2E8CE}" destId="{6262EE78-2A6E-4770-A78D-3CE3A7F9F5EF}" srcOrd="0" destOrd="0" presId="urn:microsoft.com/office/officeart/2005/8/layout/hierarchy3"/>
    <dgm:cxn modelId="{7EB60D68-2105-428A-9749-B3A5A805E395}" type="presOf" srcId="{C7AFEEC6-67FD-4683-9164-C4E28C2652A8}" destId="{4572D32F-D5BE-411D-84CE-72202949BA02}" srcOrd="1" destOrd="0" presId="urn:microsoft.com/office/officeart/2005/8/layout/hierarchy3"/>
    <dgm:cxn modelId="{6E625439-C821-4601-B610-28662E3C5DC9}" srcId="{B423761E-D48A-40BF-B093-C8CCCBC698FA}" destId="{8E10BCE0-B5B0-4E22-8CDA-7B03FE559884}" srcOrd="0" destOrd="0" parTransId="{A7CA544E-CE67-4B57-9557-AD97A1226354}" sibTransId="{8FBF978A-8EB0-4A50-A6F6-1EE3B6C78013}"/>
    <dgm:cxn modelId="{85BCC682-F81D-4E13-99FF-CC2039A81E33}" srcId="{C7AFEEC6-67FD-4683-9164-C4E28C2652A8}" destId="{ECE040E0-630C-44DD-8C1A-957454358771}" srcOrd="0" destOrd="0" parTransId="{CD06C639-6854-4410-BC39-B168E5B2E8CE}" sibTransId="{77C4ACE9-F633-4393-B1C7-4B35E465F205}"/>
    <dgm:cxn modelId="{A2EA5A7B-1085-4668-8E75-67DDCDBBB29C}" type="presOf" srcId="{ECE040E0-630C-44DD-8C1A-957454358771}" destId="{AE06056A-6605-4243-8A5D-CB02151EB7AF}" srcOrd="0" destOrd="0" presId="urn:microsoft.com/office/officeart/2005/8/layout/hierarchy3"/>
    <dgm:cxn modelId="{5E196D69-6E7C-4F23-BCC8-7330FE47CC97}" type="presParOf" srcId="{ED222D89-8141-414D-937E-2AF08A31D228}" destId="{C37D23C5-406B-4EED-8461-435100FEFCB3}" srcOrd="0" destOrd="0" presId="urn:microsoft.com/office/officeart/2005/8/layout/hierarchy3"/>
    <dgm:cxn modelId="{DAB6E146-04EA-4C25-845A-503755766E84}" type="presParOf" srcId="{C37D23C5-406B-4EED-8461-435100FEFCB3}" destId="{5FBC07F7-DC71-4850-8633-1C65EDEB9D2A}" srcOrd="0" destOrd="0" presId="urn:microsoft.com/office/officeart/2005/8/layout/hierarchy3"/>
    <dgm:cxn modelId="{FB679371-2526-4546-8CB3-F7362F3B6E43}" type="presParOf" srcId="{5FBC07F7-DC71-4850-8633-1C65EDEB9D2A}" destId="{4ACF5ECF-A7D8-46DD-AC92-B5552632FEF2}" srcOrd="0" destOrd="0" presId="urn:microsoft.com/office/officeart/2005/8/layout/hierarchy3"/>
    <dgm:cxn modelId="{9858AFE5-D4D2-4102-97AB-1DCB18CBDB82}" type="presParOf" srcId="{5FBC07F7-DC71-4850-8633-1C65EDEB9D2A}" destId="{DDF90D8F-6EFF-4FF4-AED5-D0077DED930E}" srcOrd="1" destOrd="0" presId="urn:microsoft.com/office/officeart/2005/8/layout/hierarchy3"/>
    <dgm:cxn modelId="{B0894742-BA53-41CD-BC72-444109B7F06C}" type="presParOf" srcId="{C37D23C5-406B-4EED-8461-435100FEFCB3}" destId="{F779B1DC-5C22-44DA-83D3-B01F784A46F5}" srcOrd="1" destOrd="0" presId="urn:microsoft.com/office/officeart/2005/8/layout/hierarchy3"/>
    <dgm:cxn modelId="{5FA030D3-A8F6-4357-A662-BB957B90C61A}" type="presParOf" srcId="{F779B1DC-5C22-44DA-83D3-B01F784A46F5}" destId="{09459DD3-8981-448C-A277-0F51087A6F33}" srcOrd="0" destOrd="0" presId="urn:microsoft.com/office/officeart/2005/8/layout/hierarchy3"/>
    <dgm:cxn modelId="{AA6417E9-3752-4B46-8CDE-7B9E30C52B99}" type="presParOf" srcId="{F779B1DC-5C22-44DA-83D3-B01F784A46F5}" destId="{A6BD12B1-836D-41EF-B78A-9416B7D2E7A1}" srcOrd="1" destOrd="0" presId="urn:microsoft.com/office/officeart/2005/8/layout/hierarchy3"/>
    <dgm:cxn modelId="{8959C276-C805-4DAB-8E4C-7E3A1BDA8A06}" type="presParOf" srcId="{ED222D89-8141-414D-937E-2AF08A31D228}" destId="{0F6F3423-FE1E-4B3B-9BC2-6F939B2EFE3A}" srcOrd="1" destOrd="0" presId="urn:microsoft.com/office/officeart/2005/8/layout/hierarchy3"/>
    <dgm:cxn modelId="{DB922C7C-C8AA-455B-A5F0-F78F00507743}" type="presParOf" srcId="{0F6F3423-FE1E-4B3B-9BC2-6F939B2EFE3A}" destId="{F4AFB372-1E90-4D3F-AA7A-98B47ACABD88}" srcOrd="0" destOrd="0" presId="urn:microsoft.com/office/officeart/2005/8/layout/hierarchy3"/>
    <dgm:cxn modelId="{85AB8FCF-C457-4E7D-A789-DEF7465C6845}" type="presParOf" srcId="{F4AFB372-1E90-4D3F-AA7A-98B47ACABD88}" destId="{626FA6BC-2A42-4AE6-8EC2-2A1C40EC60B6}" srcOrd="0" destOrd="0" presId="urn:microsoft.com/office/officeart/2005/8/layout/hierarchy3"/>
    <dgm:cxn modelId="{4D6264B0-84FB-4C9C-9AD2-D7FBC8799D11}" type="presParOf" srcId="{F4AFB372-1E90-4D3F-AA7A-98B47ACABD88}" destId="{08A87B00-FFAB-4D96-A314-1240D7CF0616}" srcOrd="1" destOrd="0" presId="urn:microsoft.com/office/officeart/2005/8/layout/hierarchy3"/>
    <dgm:cxn modelId="{AB51C525-900B-452B-B1E7-B3A7237A6E24}" type="presParOf" srcId="{0F6F3423-FE1E-4B3B-9BC2-6F939B2EFE3A}" destId="{A84A3111-B5CD-4596-97E7-56DB19DD3B15}" srcOrd="1" destOrd="0" presId="urn:microsoft.com/office/officeart/2005/8/layout/hierarchy3"/>
    <dgm:cxn modelId="{BD7133E9-FAE5-4B54-B4F0-3D15DF369CC8}" type="presParOf" srcId="{A84A3111-B5CD-4596-97E7-56DB19DD3B15}" destId="{A487A2F9-0D58-4692-BE59-AA5D5225E430}" srcOrd="0" destOrd="0" presId="urn:microsoft.com/office/officeart/2005/8/layout/hierarchy3"/>
    <dgm:cxn modelId="{0BD4E15E-456E-431C-8E54-5F1DC15B0A35}" type="presParOf" srcId="{A84A3111-B5CD-4596-97E7-56DB19DD3B15}" destId="{D68E6F18-CFF9-48BF-B68E-FD3B37EF8BDD}" srcOrd="1" destOrd="0" presId="urn:microsoft.com/office/officeart/2005/8/layout/hierarchy3"/>
    <dgm:cxn modelId="{8BE5BB54-8CE0-4066-8595-E5881BE36ADC}" type="presParOf" srcId="{ED222D89-8141-414D-937E-2AF08A31D228}" destId="{B70C231F-8CFD-4DC3-9442-78CDF6159271}" srcOrd="2" destOrd="0" presId="urn:microsoft.com/office/officeart/2005/8/layout/hierarchy3"/>
    <dgm:cxn modelId="{0ADA395D-2971-4A45-8E59-62CE108D646A}" type="presParOf" srcId="{B70C231F-8CFD-4DC3-9442-78CDF6159271}" destId="{FBD51F62-6D67-4F9A-BD0A-8B7180FE548C}" srcOrd="0" destOrd="0" presId="urn:microsoft.com/office/officeart/2005/8/layout/hierarchy3"/>
    <dgm:cxn modelId="{358CE51B-28D1-485F-AB52-AA1EB2F78A2E}" type="presParOf" srcId="{FBD51F62-6D67-4F9A-BD0A-8B7180FE548C}" destId="{E3BBAC31-E5A9-4794-9942-65BA547D805D}" srcOrd="0" destOrd="0" presId="urn:microsoft.com/office/officeart/2005/8/layout/hierarchy3"/>
    <dgm:cxn modelId="{16D70308-8C31-42A9-8EAF-94DA617F26C7}" type="presParOf" srcId="{FBD51F62-6D67-4F9A-BD0A-8B7180FE548C}" destId="{4572D32F-D5BE-411D-84CE-72202949BA02}" srcOrd="1" destOrd="0" presId="urn:microsoft.com/office/officeart/2005/8/layout/hierarchy3"/>
    <dgm:cxn modelId="{30AA9154-6E24-4F66-84AB-3A281C0AFFFB}" type="presParOf" srcId="{B70C231F-8CFD-4DC3-9442-78CDF6159271}" destId="{126B42DD-6B7E-4D11-A337-D45687408993}" srcOrd="1" destOrd="0" presId="urn:microsoft.com/office/officeart/2005/8/layout/hierarchy3"/>
    <dgm:cxn modelId="{5F1ACF31-06CD-4D0F-AF2B-03CF999549FD}" type="presParOf" srcId="{126B42DD-6B7E-4D11-A337-D45687408993}" destId="{6262EE78-2A6E-4770-A78D-3CE3A7F9F5EF}" srcOrd="0" destOrd="0" presId="urn:microsoft.com/office/officeart/2005/8/layout/hierarchy3"/>
    <dgm:cxn modelId="{FF33AD34-4CE0-46FF-A0A2-76B6F5103E31}" type="presParOf" srcId="{126B42DD-6B7E-4D11-A337-D45687408993}" destId="{AE06056A-6605-4243-8A5D-CB02151EB7AF}" srcOrd="1" destOrd="0" presId="urn:microsoft.com/office/officeart/2005/8/layout/hierarchy3"/>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5850051-DA9F-4E39-B421-9B9083F44D3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l-GR"/>
        </a:p>
      </dgm:t>
    </dgm:pt>
    <dgm:pt modelId="{89AD6B3B-E839-4D72-BE6B-9F31F341E0B5}">
      <dgm:prSet phldrT="[Text]" custT="1"/>
      <dgm:spPr/>
      <dgm:t>
        <a:bodyPr/>
        <a:lstStyle/>
        <a:p>
          <a:r>
            <a:rPr lang="el-GR" sz="2000" dirty="0" smtClean="0"/>
            <a:t>Ο Συντελεστής Συσχέτισης των αξιών των κοινών επιχειρήσεων  (</a:t>
          </a:r>
          <a:r>
            <a:rPr lang="en-US" sz="2000" i="1" dirty="0" err="1" smtClean="0"/>
            <a:t>Corr</a:t>
          </a:r>
          <a:r>
            <a:rPr lang="en-US" sz="2000" i="0" dirty="0" smtClean="0"/>
            <a:t>)</a:t>
          </a:r>
          <a:r>
            <a:rPr lang="el-GR" sz="2000" i="0" dirty="0" smtClean="0"/>
            <a:t> μεταξύ των στοιχείων που συλλέχθηκαν από την Ελλάδα   σε σχέση με τα στοιχεία που λήφθηκαν μέσω ανταλλαγής από τα άλλα Κ-Μ, </a:t>
          </a:r>
          <a:r>
            <a:rPr lang="en-US" sz="2000" i="0" dirty="0" smtClean="0"/>
            <a:t> </a:t>
          </a:r>
          <a:r>
            <a:rPr lang="el-GR" sz="2000" dirty="0" smtClean="0"/>
            <a:t>κυμαίνεται : </a:t>
          </a:r>
          <a:endParaRPr lang="el-GR" sz="2000" dirty="0"/>
        </a:p>
      </dgm:t>
    </dgm:pt>
    <dgm:pt modelId="{4C463BE0-3FDF-464E-A5F9-02E1E10D017D}" type="parTrans" cxnId="{A0994010-FFF8-4635-ABD0-3F3C6746A336}">
      <dgm:prSet/>
      <dgm:spPr/>
      <dgm:t>
        <a:bodyPr/>
        <a:lstStyle/>
        <a:p>
          <a:endParaRPr lang="el-GR"/>
        </a:p>
      </dgm:t>
    </dgm:pt>
    <dgm:pt modelId="{EF602646-F2FB-4DB3-9C05-28A64418F8F5}" type="sibTrans" cxnId="{A0994010-FFF8-4635-ABD0-3F3C6746A336}">
      <dgm:prSet/>
      <dgm:spPr/>
      <dgm:t>
        <a:bodyPr/>
        <a:lstStyle/>
        <a:p>
          <a:endParaRPr lang="el-GR"/>
        </a:p>
      </dgm:t>
    </dgm:pt>
    <dgm:pt modelId="{4EF3F347-A569-4C38-9168-FA243AF45194}">
      <dgm:prSet custT="1"/>
      <dgm:spPr/>
      <dgm:t>
        <a:bodyPr/>
        <a:lstStyle/>
        <a:p>
          <a:r>
            <a:rPr lang="en-US" sz="1600" dirty="0" smtClean="0"/>
            <a:t> </a:t>
          </a:r>
          <a:r>
            <a:rPr lang="en-US" sz="2000" dirty="0" smtClean="0"/>
            <a:t>0.5 &lt; </a:t>
          </a:r>
          <a:r>
            <a:rPr lang="en-US" sz="2000" i="1" dirty="0" err="1" smtClean="0"/>
            <a:t>Corr</a:t>
          </a:r>
          <a:r>
            <a:rPr lang="en-US" sz="2000" i="1" dirty="0" smtClean="0"/>
            <a:t> &lt;</a:t>
          </a:r>
          <a:r>
            <a:rPr lang="en-US" sz="2000" dirty="0" smtClean="0"/>
            <a:t>0.75 </a:t>
          </a:r>
          <a:r>
            <a:rPr lang="el-GR" sz="2000" dirty="0" smtClean="0"/>
            <a:t>για δύο Κ-Μ </a:t>
          </a:r>
          <a:endParaRPr lang="el-GR" sz="2000" dirty="0"/>
        </a:p>
      </dgm:t>
    </dgm:pt>
    <dgm:pt modelId="{C5593DCD-E8C2-4FFF-ADF3-69498E9DFF2B}" type="parTrans" cxnId="{E4621DC4-AE1C-4B1E-AA12-3F8FD9011428}">
      <dgm:prSet/>
      <dgm:spPr/>
      <dgm:t>
        <a:bodyPr/>
        <a:lstStyle/>
        <a:p>
          <a:endParaRPr lang="el-GR"/>
        </a:p>
      </dgm:t>
    </dgm:pt>
    <dgm:pt modelId="{1D60FFBE-5AD8-4CE9-863A-2EA5788D395C}" type="sibTrans" cxnId="{E4621DC4-AE1C-4B1E-AA12-3F8FD9011428}">
      <dgm:prSet/>
      <dgm:spPr/>
      <dgm:t>
        <a:bodyPr/>
        <a:lstStyle/>
        <a:p>
          <a:endParaRPr lang="el-GR"/>
        </a:p>
      </dgm:t>
    </dgm:pt>
    <dgm:pt modelId="{A7CBADB0-35B1-49C7-B2C7-87C7589EEC33}">
      <dgm:prSet custT="1"/>
      <dgm:spPr/>
      <dgm:t>
        <a:bodyPr/>
        <a:lstStyle/>
        <a:p>
          <a:r>
            <a:rPr lang="en-US" sz="2000" dirty="0" smtClean="0"/>
            <a:t>0.75</a:t>
          </a:r>
          <a:r>
            <a:rPr lang="el-GR" sz="2000" dirty="0" smtClean="0"/>
            <a:t>&lt;</a:t>
          </a:r>
          <a:r>
            <a:rPr lang="en-US" sz="2000" dirty="0" smtClean="0"/>
            <a:t> </a:t>
          </a:r>
          <a:r>
            <a:rPr lang="en-US" sz="2000" i="1" dirty="0" err="1" smtClean="0"/>
            <a:t>Corr</a:t>
          </a:r>
          <a:r>
            <a:rPr lang="en-US" sz="2000" i="1" dirty="0" smtClean="0"/>
            <a:t> </a:t>
          </a:r>
          <a:r>
            <a:rPr lang="en-US" sz="2000" dirty="0" smtClean="0"/>
            <a:t>&lt;1 </a:t>
          </a:r>
          <a:r>
            <a:rPr lang="el-GR" sz="2000" dirty="0" smtClean="0"/>
            <a:t>για την πλειοψηφία των Κ-Μ</a:t>
          </a:r>
          <a:endParaRPr lang="el-GR" sz="2000" dirty="0"/>
        </a:p>
      </dgm:t>
    </dgm:pt>
    <dgm:pt modelId="{97A4BA9C-C908-4822-AFE9-6362FAF54796}" type="parTrans" cxnId="{E31EDA32-2C9F-43D3-8D08-EB63D7E3C33D}">
      <dgm:prSet/>
      <dgm:spPr/>
      <dgm:t>
        <a:bodyPr/>
        <a:lstStyle/>
        <a:p>
          <a:endParaRPr lang="el-GR"/>
        </a:p>
      </dgm:t>
    </dgm:pt>
    <dgm:pt modelId="{496BA3C2-5300-425A-86C2-5A1DCA640A31}" type="sibTrans" cxnId="{E31EDA32-2C9F-43D3-8D08-EB63D7E3C33D}">
      <dgm:prSet/>
      <dgm:spPr/>
      <dgm:t>
        <a:bodyPr/>
        <a:lstStyle/>
        <a:p>
          <a:endParaRPr lang="el-GR"/>
        </a:p>
      </dgm:t>
    </dgm:pt>
    <dgm:pt modelId="{6AEC4095-4FC1-4857-9444-38E93869361B}">
      <dgm:prSet custT="1"/>
      <dgm:spPr/>
      <dgm:t>
        <a:bodyPr/>
        <a:lstStyle/>
        <a:p>
          <a:r>
            <a:rPr lang="en-US" sz="2000" i="1" dirty="0" err="1" smtClean="0"/>
            <a:t>Corr</a:t>
          </a:r>
          <a:r>
            <a:rPr lang="en-US" sz="2000" i="1" dirty="0" smtClean="0"/>
            <a:t> </a:t>
          </a:r>
          <a:r>
            <a:rPr lang="el-GR" sz="2000" dirty="0" smtClean="0"/>
            <a:t>&lt;0.5 για τη Μάλτα</a:t>
          </a:r>
          <a:endParaRPr lang="el-GR" sz="2000" dirty="0"/>
        </a:p>
      </dgm:t>
    </dgm:pt>
    <dgm:pt modelId="{8BF16FB4-7E4B-4AE5-BAC0-95CF7C55B1F3}" type="parTrans" cxnId="{C8969305-C8A4-492A-B22F-DF280AEB45EC}">
      <dgm:prSet/>
      <dgm:spPr/>
      <dgm:t>
        <a:bodyPr/>
        <a:lstStyle/>
        <a:p>
          <a:endParaRPr lang="el-GR"/>
        </a:p>
      </dgm:t>
    </dgm:pt>
    <dgm:pt modelId="{F0920298-94D9-465C-9A8A-BBA3165977E0}" type="sibTrans" cxnId="{C8969305-C8A4-492A-B22F-DF280AEB45EC}">
      <dgm:prSet/>
      <dgm:spPr/>
      <dgm:t>
        <a:bodyPr/>
        <a:lstStyle/>
        <a:p>
          <a:endParaRPr lang="el-GR"/>
        </a:p>
      </dgm:t>
    </dgm:pt>
    <dgm:pt modelId="{F5D1DAA5-CDAD-46EC-A39C-1C16ABCF600F}" type="pres">
      <dgm:prSet presAssocID="{15850051-DA9F-4E39-B421-9B9083F44D3A}" presName="linear" presStyleCnt="0">
        <dgm:presLayoutVars>
          <dgm:animLvl val="lvl"/>
          <dgm:resizeHandles val="exact"/>
        </dgm:presLayoutVars>
      </dgm:prSet>
      <dgm:spPr/>
      <dgm:t>
        <a:bodyPr/>
        <a:lstStyle/>
        <a:p>
          <a:endParaRPr lang="el-GR"/>
        </a:p>
      </dgm:t>
    </dgm:pt>
    <dgm:pt modelId="{89DEF33D-3180-4D37-8383-9FCAF7A7D5BA}" type="pres">
      <dgm:prSet presAssocID="{89AD6B3B-E839-4D72-BE6B-9F31F341E0B5}" presName="parentText" presStyleLbl="node1" presStyleIdx="0" presStyleCnt="4" custScaleY="176366">
        <dgm:presLayoutVars>
          <dgm:chMax val="0"/>
          <dgm:bulletEnabled val="1"/>
        </dgm:presLayoutVars>
      </dgm:prSet>
      <dgm:spPr/>
      <dgm:t>
        <a:bodyPr/>
        <a:lstStyle/>
        <a:p>
          <a:endParaRPr lang="el-GR"/>
        </a:p>
      </dgm:t>
    </dgm:pt>
    <dgm:pt modelId="{E62C650D-40B3-4334-85A4-A4A4042782E0}" type="pres">
      <dgm:prSet presAssocID="{EF602646-F2FB-4DB3-9C05-28A64418F8F5}" presName="spacer" presStyleCnt="0"/>
      <dgm:spPr/>
    </dgm:pt>
    <dgm:pt modelId="{6CE61D75-5131-43DE-8255-2F92E69B09B2}" type="pres">
      <dgm:prSet presAssocID="{A7CBADB0-35B1-49C7-B2C7-87C7589EEC33}" presName="parentText" presStyleLbl="node1" presStyleIdx="1" presStyleCnt="4" custScaleY="53771" custLinFactNeighborY="38641">
        <dgm:presLayoutVars>
          <dgm:chMax val="0"/>
          <dgm:bulletEnabled val="1"/>
        </dgm:presLayoutVars>
      </dgm:prSet>
      <dgm:spPr/>
      <dgm:t>
        <a:bodyPr/>
        <a:lstStyle/>
        <a:p>
          <a:endParaRPr lang="el-GR"/>
        </a:p>
      </dgm:t>
    </dgm:pt>
    <dgm:pt modelId="{D6CF3579-6EDD-4304-AA0A-4262BBE7F18C}" type="pres">
      <dgm:prSet presAssocID="{496BA3C2-5300-425A-86C2-5A1DCA640A31}" presName="spacer" presStyleCnt="0"/>
      <dgm:spPr/>
    </dgm:pt>
    <dgm:pt modelId="{D6A3D4D5-4A8C-4345-82E4-693174C49EBF}" type="pres">
      <dgm:prSet presAssocID="{4EF3F347-A569-4C38-9168-FA243AF45194}" presName="parentText" presStyleLbl="node1" presStyleIdx="2" presStyleCnt="4" custScaleX="100000" custScaleY="57903">
        <dgm:presLayoutVars>
          <dgm:chMax val="0"/>
          <dgm:bulletEnabled val="1"/>
        </dgm:presLayoutVars>
      </dgm:prSet>
      <dgm:spPr/>
      <dgm:t>
        <a:bodyPr/>
        <a:lstStyle/>
        <a:p>
          <a:endParaRPr lang="el-GR"/>
        </a:p>
      </dgm:t>
    </dgm:pt>
    <dgm:pt modelId="{B2617956-ACFB-4CA4-8C21-137FAF31195A}" type="pres">
      <dgm:prSet presAssocID="{1D60FFBE-5AD8-4CE9-863A-2EA5788D395C}" presName="spacer" presStyleCnt="0"/>
      <dgm:spPr/>
    </dgm:pt>
    <dgm:pt modelId="{E83BC768-215B-47DB-8D77-8F74B9008B54}" type="pres">
      <dgm:prSet presAssocID="{6AEC4095-4FC1-4857-9444-38E93869361B}" presName="parentText" presStyleLbl="node1" presStyleIdx="3" presStyleCnt="4" custScaleX="100000" custScaleY="40768">
        <dgm:presLayoutVars>
          <dgm:chMax val="0"/>
          <dgm:bulletEnabled val="1"/>
        </dgm:presLayoutVars>
      </dgm:prSet>
      <dgm:spPr/>
      <dgm:t>
        <a:bodyPr/>
        <a:lstStyle/>
        <a:p>
          <a:endParaRPr lang="el-GR"/>
        </a:p>
      </dgm:t>
    </dgm:pt>
  </dgm:ptLst>
  <dgm:cxnLst>
    <dgm:cxn modelId="{08EE3FD8-F02C-4334-80A0-9FE61525E72F}" type="presOf" srcId="{89AD6B3B-E839-4D72-BE6B-9F31F341E0B5}" destId="{89DEF33D-3180-4D37-8383-9FCAF7A7D5BA}" srcOrd="0" destOrd="0" presId="urn:microsoft.com/office/officeart/2005/8/layout/vList2"/>
    <dgm:cxn modelId="{E4621DC4-AE1C-4B1E-AA12-3F8FD9011428}" srcId="{15850051-DA9F-4E39-B421-9B9083F44D3A}" destId="{4EF3F347-A569-4C38-9168-FA243AF45194}" srcOrd="2" destOrd="0" parTransId="{C5593DCD-E8C2-4FFF-ADF3-69498E9DFF2B}" sibTransId="{1D60FFBE-5AD8-4CE9-863A-2EA5788D395C}"/>
    <dgm:cxn modelId="{6D4F1DF6-B8FE-45B4-9547-6A09F980BB49}" type="presOf" srcId="{6AEC4095-4FC1-4857-9444-38E93869361B}" destId="{E83BC768-215B-47DB-8D77-8F74B9008B54}" srcOrd="0" destOrd="0" presId="urn:microsoft.com/office/officeart/2005/8/layout/vList2"/>
    <dgm:cxn modelId="{36E719AB-5143-47DE-9324-C432325F4032}" type="presOf" srcId="{A7CBADB0-35B1-49C7-B2C7-87C7589EEC33}" destId="{6CE61D75-5131-43DE-8255-2F92E69B09B2}" srcOrd="0" destOrd="0" presId="urn:microsoft.com/office/officeart/2005/8/layout/vList2"/>
    <dgm:cxn modelId="{D47461B2-11A1-408C-94DF-8FAA093B9E1E}" type="presOf" srcId="{15850051-DA9F-4E39-B421-9B9083F44D3A}" destId="{F5D1DAA5-CDAD-46EC-A39C-1C16ABCF600F}" srcOrd="0" destOrd="0" presId="urn:microsoft.com/office/officeart/2005/8/layout/vList2"/>
    <dgm:cxn modelId="{A0994010-FFF8-4635-ABD0-3F3C6746A336}" srcId="{15850051-DA9F-4E39-B421-9B9083F44D3A}" destId="{89AD6B3B-E839-4D72-BE6B-9F31F341E0B5}" srcOrd="0" destOrd="0" parTransId="{4C463BE0-3FDF-464E-A5F9-02E1E10D017D}" sibTransId="{EF602646-F2FB-4DB3-9C05-28A64418F8F5}"/>
    <dgm:cxn modelId="{E31EDA32-2C9F-43D3-8D08-EB63D7E3C33D}" srcId="{15850051-DA9F-4E39-B421-9B9083F44D3A}" destId="{A7CBADB0-35B1-49C7-B2C7-87C7589EEC33}" srcOrd="1" destOrd="0" parTransId="{97A4BA9C-C908-4822-AFE9-6362FAF54796}" sibTransId="{496BA3C2-5300-425A-86C2-5A1DCA640A31}"/>
    <dgm:cxn modelId="{C8969305-C8A4-492A-B22F-DF280AEB45EC}" srcId="{15850051-DA9F-4E39-B421-9B9083F44D3A}" destId="{6AEC4095-4FC1-4857-9444-38E93869361B}" srcOrd="3" destOrd="0" parTransId="{8BF16FB4-7E4B-4AE5-BAC0-95CF7C55B1F3}" sibTransId="{F0920298-94D9-465C-9A8A-BBA3165977E0}"/>
    <dgm:cxn modelId="{590968C0-6BB9-4661-869E-B37BAA928C52}" type="presOf" srcId="{4EF3F347-A569-4C38-9168-FA243AF45194}" destId="{D6A3D4D5-4A8C-4345-82E4-693174C49EBF}" srcOrd="0" destOrd="0" presId="urn:microsoft.com/office/officeart/2005/8/layout/vList2"/>
    <dgm:cxn modelId="{42984903-485B-43D1-9722-7D4751C0FA6B}" type="presParOf" srcId="{F5D1DAA5-CDAD-46EC-A39C-1C16ABCF600F}" destId="{89DEF33D-3180-4D37-8383-9FCAF7A7D5BA}" srcOrd="0" destOrd="0" presId="urn:microsoft.com/office/officeart/2005/8/layout/vList2"/>
    <dgm:cxn modelId="{F26628AF-33DB-44FD-9846-C9286FE8CC1B}" type="presParOf" srcId="{F5D1DAA5-CDAD-46EC-A39C-1C16ABCF600F}" destId="{E62C650D-40B3-4334-85A4-A4A4042782E0}" srcOrd="1" destOrd="0" presId="urn:microsoft.com/office/officeart/2005/8/layout/vList2"/>
    <dgm:cxn modelId="{7D8DA697-1475-44E7-BAC3-063B58793A5E}" type="presParOf" srcId="{F5D1DAA5-CDAD-46EC-A39C-1C16ABCF600F}" destId="{6CE61D75-5131-43DE-8255-2F92E69B09B2}" srcOrd="2" destOrd="0" presId="urn:microsoft.com/office/officeart/2005/8/layout/vList2"/>
    <dgm:cxn modelId="{2CBC5BB6-73A5-4123-82D9-3CACB0AFD90D}" type="presParOf" srcId="{F5D1DAA5-CDAD-46EC-A39C-1C16ABCF600F}" destId="{D6CF3579-6EDD-4304-AA0A-4262BBE7F18C}" srcOrd="3" destOrd="0" presId="urn:microsoft.com/office/officeart/2005/8/layout/vList2"/>
    <dgm:cxn modelId="{4C10F2BC-6AD0-462E-9205-6D5F4D5747C8}" type="presParOf" srcId="{F5D1DAA5-CDAD-46EC-A39C-1C16ABCF600F}" destId="{D6A3D4D5-4A8C-4345-82E4-693174C49EBF}" srcOrd="4" destOrd="0" presId="urn:microsoft.com/office/officeart/2005/8/layout/vList2"/>
    <dgm:cxn modelId="{F458964A-81C6-4315-8598-0336299D7BA2}" type="presParOf" srcId="{F5D1DAA5-CDAD-46EC-A39C-1C16ABCF600F}" destId="{B2617956-ACFB-4CA4-8C21-137FAF31195A}" srcOrd="5" destOrd="0" presId="urn:microsoft.com/office/officeart/2005/8/layout/vList2"/>
    <dgm:cxn modelId="{24C598E5-5239-4547-8814-ADBAD7BE8783}" type="presParOf" srcId="{F5D1DAA5-CDAD-46EC-A39C-1C16ABCF600F}" destId="{E83BC768-215B-47DB-8D77-8F74B9008B54}" srcOrd="6"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CDED8C2-155D-4536-A5AE-79FA4FF60785}" type="doc">
      <dgm:prSet loTypeId="urn:microsoft.com/office/officeart/2005/8/layout/pyramid2" loCatId="pyramid" qsTypeId="urn:microsoft.com/office/officeart/2005/8/quickstyle/simple1" qsCatId="simple" csTypeId="urn:microsoft.com/office/officeart/2005/8/colors/accent1_2" csCatId="accent1" phldr="1"/>
      <dgm:spPr/>
      <dgm:t>
        <a:bodyPr/>
        <a:lstStyle/>
        <a:p>
          <a:endParaRPr lang="el-GR"/>
        </a:p>
      </dgm:t>
    </dgm:pt>
    <dgm:pt modelId="{7F3451FF-C02A-44AD-89D9-2313A1A07984}">
      <dgm:prSet custT="1"/>
      <dgm:spPr/>
      <dgm:t>
        <a:bodyPr/>
        <a:lstStyle/>
        <a:p>
          <a:pPr algn="just" rtl="0"/>
          <a:r>
            <a:rPr lang="el-GR" sz="1800" b="1" dirty="0" smtClean="0">
              <a:solidFill>
                <a:srgbClr val="002060"/>
              </a:solidFill>
              <a:latin typeface="Calibri" pitchFamily="34" charset="0"/>
            </a:rPr>
            <a:t>Η ανταλλαγή μικροδεδομένων εξαγωγών μεταξύ των Κ-Μ είναι εφικτή και μπορεί να μειώσει σημαντικά το διοικητικό φόρτο των επιχειρήσεων.</a:t>
          </a:r>
          <a:endParaRPr lang="el-GR" sz="1800" b="1" dirty="0">
            <a:solidFill>
              <a:srgbClr val="002060"/>
            </a:solidFill>
            <a:latin typeface="Calibri" pitchFamily="34" charset="0"/>
          </a:endParaRPr>
        </a:p>
      </dgm:t>
    </dgm:pt>
    <dgm:pt modelId="{BC4538F9-BBD2-4890-8F81-7ED031E337E3}" type="parTrans" cxnId="{6320FB47-72A9-48D4-8DDC-F0E2E3CCFB22}">
      <dgm:prSet/>
      <dgm:spPr/>
      <dgm:t>
        <a:bodyPr/>
        <a:lstStyle/>
        <a:p>
          <a:endParaRPr lang="el-GR"/>
        </a:p>
      </dgm:t>
    </dgm:pt>
    <dgm:pt modelId="{B8E98508-6799-4105-983C-0B0D4854AC1E}" type="sibTrans" cxnId="{6320FB47-72A9-48D4-8DDC-F0E2E3CCFB22}">
      <dgm:prSet/>
      <dgm:spPr/>
      <dgm:t>
        <a:bodyPr/>
        <a:lstStyle/>
        <a:p>
          <a:endParaRPr lang="el-GR"/>
        </a:p>
      </dgm:t>
    </dgm:pt>
    <dgm:pt modelId="{B939E3F6-E3F5-4340-B9B6-30A2882D2A7A}">
      <dgm:prSet custT="1"/>
      <dgm:spPr/>
      <dgm:t>
        <a:bodyPr/>
        <a:lstStyle/>
        <a:p>
          <a:pPr algn="just" rtl="0"/>
          <a:r>
            <a:rPr lang="el-GR" sz="1800" b="1" dirty="0" smtClean="0">
              <a:solidFill>
                <a:srgbClr val="002060"/>
              </a:solidFill>
              <a:latin typeface="Calibri" pitchFamily="34" charset="0"/>
            </a:rPr>
            <a:t>Σε επόμενα στάδια κρίνεται απαραίτητο να πραγματοποιηθεί μία λεπτομερέστερη ανάλυση, προκειμένου να προσδιοριστούν διαφορετικές μεθοδολογικές προσεγγίσεις και λοιπές αιτίες για να αντιμετωπιστούν οι  ασυμμετρίες που παρουσιάζονται στα στοιχεία Διεθνούς Εμπορίου Αγαθών, με τελικό στόχο την περαιτέρω εναρμόνιση των Κ-Μ ως προς την εφαρμογή των κοινών κανόνων που διέπουν την κατάρτιση των εν λόγω στατιστικών.</a:t>
          </a:r>
          <a:endParaRPr lang="el-GR" sz="1800" b="1" dirty="0">
            <a:solidFill>
              <a:srgbClr val="002060"/>
            </a:solidFill>
            <a:latin typeface="Calibri" pitchFamily="34" charset="0"/>
          </a:endParaRPr>
        </a:p>
      </dgm:t>
    </dgm:pt>
    <dgm:pt modelId="{45F658B4-87A4-4288-A22F-470D24BDC260}" type="sibTrans" cxnId="{85766699-C002-4079-AD2F-60DC8F225A66}">
      <dgm:prSet/>
      <dgm:spPr/>
      <dgm:t>
        <a:bodyPr/>
        <a:lstStyle/>
        <a:p>
          <a:endParaRPr lang="el-GR"/>
        </a:p>
      </dgm:t>
    </dgm:pt>
    <dgm:pt modelId="{106228A0-D9CC-475A-BCC6-99C7E6902CFB}" type="parTrans" cxnId="{85766699-C002-4079-AD2F-60DC8F225A66}">
      <dgm:prSet/>
      <dgm:spPr/>
      <dgm:t>
        <a:bodyPr/>
        <a:lstStyle/>
        <a:p>
          <a:endParaRPr lang="el-GR"/>
        </a:p>
      </dgm:t>
    </dgm:pt>
    <dgm:pt modelId="{90E83B41-03BB-4B66-829A-01219B89BCD4}">
      <dgm:prSet custT="1"/>
      <dgm:spPr/>
      <dgm:t>
        <a:bodyPr/>
        <a:lstStyle/>
        <a:p>
          <a:pPr algn="just" rtl="0"/>
          <a:r>
            <a:rPr lang="el-GR" sz="1800" b="1" dirty="0" smtClean="0">
              <a:solidFill>
                <a:srgbClr val="002060"/>
              </a:solidFill>
              <a:latin typeface="Calibri" pitchFamily="34" charset="0"/>
            </a:rPr>
            <a:t>Σε ένα μελλοντικό πραγματικό περιβάλλον υποχρεωτικής ανταλλαγής</a:t>
          </a:r>
          <a:r>
            <a:rPr lang="en-US" sz="1800" b="1" dirty="0" smtClean="0">
              <a:solidFill>
                <a:srgbClr val="002060"/>
              </a:solidFill>
              <a:latin typeface="Calibri" pitchFamily="34" charset="0"/>
            </a:rPr>
            <a:t> </a:t>
          </a:r>
          <a:r>
            <a:rPr lang="el-GR" sz="1800" b="1" dirty="0" smtClean="0">
              <a:solidFill>
                <a:srgbClr val="002060"/>
              </a:solidFill>
              <a:latin typeface="Calibri" pitchFamily="34" charset="0"/>
            </a:rPr>
            <a:t>μικροδεδομένων εξαγωγών μεταξύ των Κ-Μ κρίνεται υποχρεωτική η συλλογή του ΑΦΜ του αντισυμβαλλόμενου εταίρου</a:t>
          </a:r>
          <a:endParaRPr lang="el-GR" sz="1800" dirty="0">
            <a:solidFill>
              <a:srgbClr val="002060"/>
            </a:solidFill>
            <a:latin typeface="Calibri" pitchFamily="34" charset="0"/>
          </a:endParaRPr>
        </a:p>
      </dgm:t>
    </dgm:pt>
    <dgm:pt modelId="{7B2F25AB-2D64-4EDE-A2B3-D7594293DF03}" type="sibTrans" cxnId="{1FD026D9-17C8-4152-B0D4-45783E709910}">
      <dgm:prSet/>
      <dgm:spPr/>
      <dgm:t>
        <a:bodyPr/>
        <a:lstStyle/>
        <a:p>
          <a:endParaRPr lang="el-GR"/>
        </a:p>
      </dgm:t>
    </dgm:pt>
    <dgm:pt modelId="{378C67EE-A804-49B4-9DFC-470F9ECDB580}" type="parTrans" cxnId="{1FD026D9-17C8-4152-B0D4-45783E709910}">
      <dgm:prSet/>
      <dgm:spPr/>
      <dgm:t>
        <a:bodyPr/>
        <a:lstStyle/>
        <a:p>
          <a:endParaRPr lang="el-GR"/>
        </a:p>
      </dgm:t>
    </dgm:pt>
    <dgm:pt modelId="{6BA9D072-CEBE-4772-BD21-F7E52202C6E3}">
      <dgm:prSet custT="1"/>
      <dgm:spPr/>
      <dgm:t>
        <a:bodyPr/>
        <a:lstStyle/>
        <a:p>
          <a:pPr algn="just" rtl="0"/>
          <a:r>
            <a:rPr lang="el-GR" sz="1800" b="1" dirty="0" smtClean="0">
              <a:solidFill>
                <a:srgbClr val="002060"/>
              </a:solidFill>
              <a:latin typeface="Calibri" pitchFamily="34" charset="0"/>
            </a:rPr>
            <a:t>Η ύπαρξη μεταβατικής περιόδου κρίνεται αναγκαία προκειμένου τα οφέλη του προγράμματος να αφομοιωθούν πλήρως. </a:t>
          </a:r>
          <a:endParaRPr lang="el-GR" sz="1800" b="1" dirty="0">
            <a:solidFill>
              <a:srgbClr val="002060"/>
            </a:solidFill>
            <a:latin typeface="Calibri" pitchFamily="34" charset="0"/>
          </a:endParaRPr>
        </a:p>
      </dgm:t>
    </dgm:pt>
    <dgm:pt modelId="{C4B77634-450A-4455-9ED8-705B12EBA6D8}" type="parTrans" cxnId="{66B89FA1-9E0C-418E-A31A-36DABA4DA1A5}">
      <dgm:prSet/>
      <dgm:spPr/>
      <dgm:t>
        <a:bodyPr/>
        <a:lstStyle/>
        <a:p>
          <a:endParaRPr lang="el-GR"/>
        </a:p>
      </dgm:t>
    </dgm:pt>
    <dgm:pt modelId="{FE27C665-0A45-447A-AF74-713111A45DC6}" type="sibTrans" cxnId="{66B89FA1-9E0C-418E-A31A-36DABA4DA1A5}">
      <dgm:prSet/>
      <dgm:spPr/>
      <dgm:t>
        <a:bodyPr/>
        <a:lstStyle/>
        <a:p>
          <a:endParaRPr lang="el-GR"/>
        </a:p>
      </dgm:t>
    </dgm:pt>
    <dgm:pt modelId="{9D538481-B9BE-4770-B8FE-D7E09AD29CEC}" type="pres">
      <dgm:prSet presAssocID="{7CDED8C2-155D-4536-A5AE-79FA4FF60785}" presName="compositeShape" presStyleCnt="0">
        <dgm:presLayoutVars>
          <dgm:dir/>
          <dgm:resizeHandles/>
        </dgm:presLayoutVars>
      </dgm:prSet>
      <dgm:spPr/>
      <dgm:t>
        <a:bodyPr/>
        <a:lstStyle/>
        <a:p>
          <a:endParaRPr lang="en-US"/>
        </a:p>
      </dgm:t>
    </dgm:pt>
    <dgm:pt modelId="{DF0C5969-2166-45DB-995A-835A2E47A076}" type="pres">
      <dgm:prSet presAssocID="{7CDED8C2-155D-4536-A5AE-79FA4FF60785}" presName="pyramid" presStyleLbl="node1" presStyleIdx="0" presStyleCnt="1"/>
      <dgm:spPr/>
    </dgm:pt>
    <dgm:pt modelId="{8329C763-F7B1-4ABD-B178-F22B665FB51E}" type="pres">
      <dgm:prSet presAssocID="{7CDED8C2-155D-4536-A5AE-79FA4FF60785}" presName="theList" presStyleCnt="0"/>
      <dgm:spPr/>
    </dgm:pt>
    <dgm:pt modelId="{DFACB1CA-A8D5-44E5-BDF7-E4B7115A7F7B}" type="pres">
      <dgm:prSet presAssocID="{7F3451FF-C02A-44AD-89D9-2313A1A07984}" presName="aNode" presStyleLbl="fgAcc1" presStyleIdx="0" presStyleCnt="4" custScaleX="218753" custScaleY="228180" custLinFactY="-85766" custLinFactNeighborX="-2156" custLinFactNeighborY="-100000">
        <dgm:presLayoutVars>
          <dgm:bulletEnabled val="1"/>
        </dgm:presLayoutVars>
      </dgm:prSet>
      <dgm:spPr/>
      <dgm:t>
        <a:bodyPr/>
        <a:lstStyle/>
        <a:p>
          <a:endParaRPr lang="en-US"/>
        </a:p>
      </dgm:t>
    </dgm:pt>
    <dgm:pt modelId="{7D3F40AE-ABC0-43F2-A5EF-D4843AA94EEB}" type="pres">
      <dgm:prSet presAssocID="{7F3451FF-C02A-44AD-89D9-2313A1A07984}" presName="aSpace" presStyleCnt="0"/>
      <dgm:spPr/>
    </dgm:pt>
    <dgm:pt modelId="{11F531B6-BC66-4D82-AA0F-AE671E57F8D1}" type="pres">
      <dgm:prSet presAssocID="{90E83B41-03BB-4B66-829A-01219B89BCD4}" presName="aNode" presStyleLbl="fgAcc1" presStyleIdx="1" presStyleCnt="4" custScaleX="218983" custScaleY="267712" custLinFactY="-33660" custLinFactNeighborX="-2041" custLinFactNeighborY="-100000">
        <dgm:presLayoutVars>
          <dgm:bulletEnabled val="1"/>
        </dgm:presLayoutVars>
      </dgm:prSet>
      <dgm:spPr/>
      <dgm:t>
        <a:bodyPr/>
        <a:lstStyle/>
        <a:p>
          <a:endParaRPr lang="en-US"/>
        </a:p>
      </dgm:t>
    </dgm:pt>
    <dgm:pt modelId="{672B59B0-23B5-4FF7-8A27-3976E069923C}" type="pres">
      <dgm:prSet presAssocID="{90E83B41-03BB-4B66-829A-01219B89BCD4}" presName="aSpace" presStyleCnt="0"/>
      <dgm:spPr/>
    </dgm:pt>
    <dgm:pt modelId="{DADCD036-D839-4921-B1A7-DB80A50094F9}" type="pres">
      <dgm:prSet presAssocID="{B939E3F6-E3F5-4340-B9B6-30A2882D2A7A}" presName="aNode" presStyleLbl="fgAcc1" presStyleIdx="2" presStyleCnt="4" custScaleX="218868" custScaleY="640812" custLinFactY="664" custLinFactNeighborX="-2098" custLinFactNeighborY="100000">
        <dgm:presLayoutVars>
          <dgm:bulletEnabled val="1"/>
        </dgm:presLayoutVars>
      </dgm:prSet>
      <dgm:spPr/>
      <dgm:t>
        <a:bodyPr/>
        <a:lstStyle/>
        <a:p>
          <a:endParaRPr lang="en-US"/>
        </a:p>
      </dgm:t>
    </dgm:pt>
    <dgm:pt modelId="{1486F2EF-AB9C-4D92-BFEF-717270E29033}" type="pres">
      <dgm:prSet presAssocID="{B939E3F6-E3F5-4340-B9B6-30A2882D2A7A}" presName="aSpace" presStyleCnt="0"/>
      <dgm:spPr/>
    </dgm:pt>
    <dgm:pt modelId="{BB7C6B46-3EDC-41A0-A6EA-C500051C7612}" type="pres">
      <dgm:prSet presAssocID="{6BA9D072-CEBE-4772-BD21-F7E52202C6E3}" presName="aNode" presStyleLbl="fgAcc1" presStyleIdx="3" presStyleCnt="4" custScaleX="218753" custScaleY="223057" custLinFactY="49059" custLinFactNeighborX="-2156" custLinFactNeighborY="100000">
        <dgm:presLayoutVars>
          <dgm:bulletEnabled val="1"/>
        </dgm:presLayoutVars>
      </dgm:prSet>
      <dgm:spPr/>
      <dgm:t>
        <a:bodyPr/>
        <a:lstStyle/>
        <a:p>
          <a:endParaRPr lang="el-GR"/>
        </a:p>
      </dgm:t>
    </dgm:pt>
    <dgm:pt modelId="{3F6FFFEB-DFBE-413E-8247-80BA8AFDDDAB}" type="pres">
      <dgm:prSet presAssocID="{6BA9D072-CEBE-4772-BD21-F7E52202C6E3}" presName="aSpace" presStyleCnt="0"/>
      <dgm:spPr/>
    </dgm:pt>
  </dgm:ptLst>
  <dgm:cxnLst>
    <dgm:cxn modelId="{04434A0C-3DF2-4313-A32C-E1C4771A0BF6}" type="presOf" srcId="{90E83B41-03BB-4B66-829A-01219B89BCD4}" destId="{11F531B6-BC66-4D82-AA0F-AE671E57F8D1}" srcOrd="0" destOrd="0" presId="urn:microsoft.com/office/officeart/2005/8/layout/pyramid2"/>
    <dgm:cxn modelId="{F14D1A9B-900A-42C5-B61B-E3D20AA23A36}" type="presOf" srcId="{B939E3F6-E3F5-4340-B9B6-30A2882D2A7A}" destId="{DADCD036-D839-4921-B1A7-DB80A50094F9}" srcOrd="0" destOrd="0" presId="urn:microsoft.com/office/officeart/2005/8/layout/pyramid2"/>
    <dgm:cxn modelId="{1FD026D9-17C8-4152-B0D4-45783E709910}" srcId="{7CDED8C2-155D-4536-A5AE-79FA4FF60785}" destId="{90E83B41-03BB-4B66-829A-01219B89BCD4}" srcOrd="1" destOrd="0" parTransId="{378C67EE-A804-49B4-9DFC-470F9ECDB580}" sibTransId="{7B2F25AB-2D64-4EDE-A2B3-D7594293DF03}"/>
    <dgm:cxn modelId="{85766699-C002-4079-AD2F-60DC8F225A66}" srcId="{7CDED8C2-155D-4536-A5AE-79FA4FF60785}" destId="{B939E3F6-E3F5-4340-B9B6-30A2882D2A7A}" srcOrd="2" destOrd="0" parTransId="{106228A0-D9CC-475A-BCC6-99C7E6902CFB}" sibTransId="{45F658B4-87A4-4288-A22F-470D24BDC260}"/>
    <dgm:cxn modelId="{66B89FA1-9E0C-418E-A31A-36DABA4DA1A5}" srcId="{7CDED8C2-155D-4536-A5AE-79FA4FF60785}" destId="{6BA9D072-CEBE-4772-BD21-F7E52202C6E3}" srcOrd="3" destOrd="0" parTransId="{C4B77634-450A-4455-9ED8-705B12EBA6D8}" sibTransId="{FE27C665-0A45-447A-AF74-713111A45DC6}"/>
    <dgm:cxn modelId="{F1C9E65A-C011-4B49-9804-D7D3CB294F42}" type="presOf" srcId="{6BA9D072-CEBE-4772-BD21-F7E52202C6E3}" destId="{BB7C6B46-3EDC-41A0-A6EA-C500051C7612}" srcOrd="0" destOrd="0" presId="urn:microsoft.com/office/officeart/2005/8/layout/pyramid2"/>
    <dgm:cxn modelId="{6320FB47-72A9-48D4-8DDC-F0E2E3CCFB22}" srcId="{7CDED8C2-155D-4536-A5AE-79FA4FF60785}" destId="{7F3451FF-C02A-44AD-89D9-2313A1A07984}" srcOrd="0" destOrd="0" parTransId="{BC4538F9-BBD2-4890-8F81-7ED031E337E3}" sibTransId="{B8E98508-6799-4105-983C-0B0D4854AC1E}"/>
    <dgm:cxn modelId="{0DC0C01F-C44A-41FC-AC08-35A00623251B}" type="presOf" srcId="{7CDED8C2-155D-4536-A5AE-79FA4FF60785}" destId="{9D538481-B9BE-4770-B8FE-D7E09AD29CEC}" srcOrd="0" destOrd="0" presId="urn:microsoft.com/office/officeart/2005/8/layout/pyramid2"/>
    <dgm:cxn modelId="{D5B779C2-AB6D-4056-860B-54892D1D2A4C}" type="presOf" srcId="{7F3451FF-C02A-44AD-89D9-2313A1A07984}" destId="{DFACB1CA-A8D5-44E5-BDF7-E4B7115A7F7B}" srcOrd="0" destOrd="0" presId="urn:microsoft.com/office/officeart/2005/8/layout/pyramid2"/>
    <dgm:cxn modelId="{A3FE2E4D-4ADD-4BD7-92C3-11F3F1C5317E}" type="presParOf" srcId="{9D538481-B9BE-4770-B8FE-D7E09AD29CEC}" destId="{DF0C5969-2166-45DB-995A-835A2E47A076}" srcOrd="0" destOrd="0" presId="urn:microsoft.com/office/officeart/2005/8/layout/pyramid2"/>
    <dgm:cxn modelId="{29EB8798-6BE0-4456-A8C6-B54DF57A6B35}" type="presParOf" srcId="{9D538481-B9BE-4770-B8FE-D7E09AD29CEC}" destId="{8329C763-F7B1-4ABD-B178-F22B665FB51E}" srcOrd="1" destOrd="0" presId="urn:microsoft.com/office/officeart/2005/8/layout/pyramid2"/>
    <dgm:cxn modelId="{38AC9DA9-C11E-4BCE-AD20-3D4D4763E863}" type="presParOf" srcId="{8329C763-F7B1-4ABD-B178-F22B665FB51E}" destId="{DFACB1CA-A8D5-44E5-BDF7-E4B7115A7F7B}" srcOrd="0" destOrd="0" presId="urn:microsoft.com/office/officeart/2005/8/layout/pyramid2"/>
    <dgm:cxn modelId="{182BC829-CDE8-4FB6-8BD8-92E5E919080D}" type="presParOf" srcId="{8329C763-F7B1-4ABD-B178-F22B665FB51E}" destId="{7D3F40AE-ABC0-43F2-A5EF-D4843AA94EEB}" srcOrd="1" destOrd="0" presId="urn:microsoft.com/office/officeart/2005/8/layout/pyramid2"/>
    <dgm:cxn modelId="{4B92CA1E-3505-4E8D-B7E6-0E0027F86C46}" type="presParOf" srcId="{8329C763-F7B1-4ABD-B178-F22B665FB51E}" destId="{11F531B6-BC66-4D82-AA0F-AE671E57F8D1}" srcOrd="2" destOrd="0" presId="urn:microsoft.com/office/officeart/2005/8/layout/pyramid2"/>
    <dgm:cxn modelId="{909FEF3A-9322-427C-908F-D9075D55F037}" type="presParOf" srcId="{8329C763-F7B1-4ABD-B178-F22B665FB51E}" destId="{672B59B0-23B5-4FF7-8A27-3976E069923C}" srcOrd="3" destOrd="0" presId="urn:microsoft.com/office/officeart/2005/8/layout/pyramid2"/>
    <dgm:cxn modelId="{A4ADAF3A-8F58-4AC6-B82E-57BBD6F2D3C8}" type="presParOf" srcId="{8329C763-F7B1-4ABD-B178-F22B665FB51E}" destId="{DADCD036-D839-4921-B1A7-DB80A50094F9}" srcOrd="4" destOrd="0" presId="urn:microsoft.com/office/officeart/2005/8/layout/pyramid2"/>
    <dgm:cxn modelId="{A55B54F3-F7E7-4F08-82C2-04BC5E435AEB}" type="presParOf" srcId="{8329C763-F7B1-4ABD-B178-F22B665FB51E}" destId="{1486F2EF-AB9C-4D92-BFEF-717270E29033}" srcOrd="5" destOrd="0" presId="urn:microsoft.com/office/officeart/2005/8/layout/pyramid2"/>
    <dgm:cxn modelId="{EB1E9A3D-424F-4519-ADE1-52A04B0D5825}" type="presParOf" srcId="{8329C763-F7B1-4ABD-B178-F22B665FB51E}" destId="{BB7C6B46-3EDC-41A0-A6EA-C500051C7612}" srcOrd="6" destOrd="0" presId="urn:microsoft.com/office/officeart/2005/8/layout/pyramid2"/>
    <dgm:cxn modelId="{91E0A7B6-1D0A-42B5-AE38-0C09F2D12762}" type="presParOf" srcId="{8329C763-F7B1-4ABD-B178-F22B665FB51E}" destId="{3F6FFFEB-DFBE-413E-8247-80BA8AFDDDAB}" srcOrd="7" destOrd="0" presId="urn:microsoft.com/office/officeart/2005/8/layout/pyramid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F408541-F7AC-4CA4-874C-985FDEAA46DE}">
      <dsp:nvSpPr>
        <dsp:cNvPr id="0" name=""/>
        <dsp:cNvSpPr/>
      </dsp:nvSpPr>
      <dsp:spPr>
        <a:xfrm>
          <a:off x="0" y="69379"/>
          <a:ext cx="8358246" cy="202291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a:lnSpc>
              <a:spcPct val="90000"/>
            </a:lnSpc>
            <a:spcBef>
              <a:spcPct val="0"/>
            </a:spcBef>
            <a:spcAft>
              <a:spcPct val="35000"/>
            </a:spcAft>
          </a:pPr>
          <a:r>
            <a:rPr lang="el-GR" sz="2000" b="1" i="0" kern="1200" dirty="0" smtClean="0">
              <a:latin typeface="Calibri" pitchFamily="34" charset="0"/>
            </a:rPr>
            <a:t>Το 2011 το Συμβούλιο της Ε.Ε. κάλεσε το Ευρωπαϊκό Στατιστικό Σύστημα να λάβει όλα τα απαραίτητα μέτρα στον τομέα των στατιστικών Διεθνούς Εμπορίου Αγαθών, τα οποία θα εξασφαλίσουν </a:t>
          </a:r>
          <a:r>
            <a:rPr lang="el-GR" sz="2100" b="1" i="0" u="sng" kern="1200" dirty="0" smtClean="0">
              <a:latin typeface="Calibri" pitchFamily="34" charset="0"/>
            </a:rPr>
            <a:t>τη μείωση του διοικητικού φόρτου</a:t>
          </a:r>
          <a:r>
            <a:rPr lang="el-GR" sz="2100" b="1" i="0" kern="1200" dirty="0" smtClean="0">
              <a:latin typeface="Calibri" pitchFamily="34" charset="0"/>
            </a:rPr>
            <a:t> </a:t>
          </a:r>
          <a:r>
            <a:rPr lang="el-GR" sz="2000" b="1" i="0" kern="1200" dirty="0" smtClean="0">
              <a:latin typeface="Calibri" pitchFamily="34" charset="0"/>
            </a:rPr>
            <a:t>στις επιχειρήσεις που επιφέρει η υποχρέωση υποβολής δηλώσεων Intrastat, με την παράλληλη διατήρηση της ποιότητας των στατιστικών</a:t>
          </a:r>
          <a:endParaRPr lang="el-GR" sz="2000" b="1" i="0" kern="1200" dirty="0">
            <a:solidFill>
              <a:schemeClr val="tx1"/>
            </a:solidFill>
            <a:latin typeface="Calibri" pitchFamily="34" charset="0"/>
          </a:endParaRPr>
        </a:p>
      </dsp:txBody>
      <dsp:txXfrm>
        <a:off x="0" y="69379"/>
        <a:ext cx="8358246" cy="2022916"/>
      </dsp:txXfrm>
    </dsp:sp>
    <dsp:sp modelId="{34B7D243-E5BB-4627-87FA-97BA725B3644}">
      <dsp:nvSpPr>
        <dsp:cNvPr id="0" name=""/>
        <dsp:cNvSpPr/>
      </dsp:nvSpPr>
      <dsp:spPr>
        <a:xfrm>
          <a:off x="0" y="2033171"/>
          <a:ext cx="8358246" cy="13714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l-GR" sz="2000" b="1" i="0" kern="1200" dirty="0" smtClean="0">
              <a:solidFill>
                <a:schemeClr val="tx1"/>
              </a:solidFill>
              <a:latin typeface="Calibri" pitchFamily="34" charset="0"/>
              <a:ea typeface="Calibri" pitchFamily="34" charset="0"/>
              <a:cs typeface="Calibri" pitchFamily="34" charset="0"/>
            </a:rPr>
            <a:t>Το </a:t>
          </a:r>
          <a:r>
            <a:rPr lang="en-US" sz="2000" b="1" i="0" kern="1200" dirty="0" smtClean="0">
              <a:solidFill>
                <a:schemeClr val="tx1"/>
              </a:solidFill>
              <a:latin typeface="Calibri" pitchFamily="34" charset="0"/>
              <a:ea typeface="Calibri" pitchFamily="34" charset="0"/>
              <a:cs typeface="Calibri" pitchFamily="34" charset="0"/>
            </a:rPr>
            <a:t>Intrastat</a:t>
          </a:r>
          <a:r>
            <a:rPr lang="el-GR" sz="2000" b="1" i="0" kern="1200" dirty="0" smtClean="0">
              <a:solidFill>
                <a:schemeClr val="tx1"/>
              </a:solidFill>
              <a:latin typeface="Calibri" pitchFamily="34" charset="0"/>
              <a:ea typeface="Calibri" pitchFamily="34" charset="0"/>
              <a:cs typeface="Calibri" pitchFamily="34" charset="0"/>
            </a:rPr>
            <a:t> είναι το</a:t>
          </a:r>
          <a:r>
            <a:rPr lang="el-GR" sz="2000" b="1" i="0" kern="1200" baseline="0" dirty="0" smtClean="0">
              <a:solidFill>
                <a:schemeClr val="tx1"/>
              </a:solidFill>
              <a:latin typeface="Calibri" pitchFamily="34" charset="0"/>
              <a:ea typeface="Calibri" pitchFamily="34" charset="0"/>
              <a:cs typeface="Calibri" pitchFamily="34" charset="0"/>
            </a:rPr>
            <a:t> σύστημα συλλογής στοιχείων εισαγωγών και εξαγωγών  </a:t>
          </a:r>
          <a:r>
            <a:rPr lang="el-GR" sz="2000" b="1" i="0" kern="1200" dirty="0" smtClean="0">
              <a:solidFill>
                <a:schemeClr val="tx1"/>
              </a:solidFill>
              <a:latin typeface="Calibri" pitchFamily="34" charset="0"/>
              <a:ea typeface="Calibri" pitchFamily="34" charset="0"/>
              <a:cs typeface="Calibri" pitchFamily="34" charset="0"/>
            </a:rPr>
            <a:t>ενδοκοινοτικού εμπορίου αγαθών, σε μηνιαία βάση και συμβάλλει στον</a:t>
          </a:r>
          <a:r>
            <a:rPr lang="el-GR" sz="2000" b="1" i="0" kern="1200" baseline="0" dirty="0" smtClean="0">
              <a:solidFill>
                <a:schemeClr val="tx1"/>
              </a:solidFill>
              <a:latin typeface="Calibri" pitchFamily="34" charset="0"/>
              <a:ea typeface="Calibri" pitchFamily="34" charset="0"/>
              <a:cs typeface="Calibri" pitchFamily="34" charset="0"/>
            </a:rPr>
            <a:t> υπολογισμό του Εμπορικού Ισοζυγίου της χώρας</a:t>
          </a:r>
          <a:endParaRPr lang="el-GR" sz="2000" b="1" i="0" kern="1200" dirty="0">
            <a:solidFill>
              <a:schemeClr val="tx1"/>
            </a:solidFill>
            <a:latin typeface="Calibri" pitchFamily="34" charset="0"/>
          </a:endParaRPr>
        </a:p>
      </dsp:txBody>
      <dsp:txXfrm>
        <a:off x="0" y="2033171"/>
        <a:ext cx="8358246" cy="1371459"/>
      </dsp:txXfrm>
    </dsp:sp>
    <dsp:sp modelId="{816E7428-07A8-4888-A9B7-A0CC0780D3A6}">
      <dsp:nvSpPr>
        <dsp:cNvPr id="0" name=""/>
        <dsp:cNvSpPr/>
      </dsp:nvSpPr>
      <dsp:spPr>
        <a:xfrm>
          <a:off x="0" y="3414221"/>
          <a:ext cx="8358246" cy="13714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just" defTabSz="889000" rtl="0">
            <a:lnSpc>
              <a:spcPct val="90000"/>
            </a:lnSpc>
            <a:spcBef>
              <a:spcPct val="0"/>
            </a:spcBef>
            <a:spcAft>
              <a:spcPct val="35000"/>
            </a:spcAft>
          </a:pPr>
          <a:r>
            <a:rPr lang="el-GR" sz="2000" b="1" i="0" kern="1200" dirty="0" smtClean="0">
              <a:latin typeface="Calibri" pitchFamily="34" charset="0"/>
            </a:rPr>
            <a:t>Στο πλαίσιο αυτό προτάθηκε η μελέτη </a:t>
          </a:r>
          <a:r>
            <a:rPr lang="el-GR" sz="2000" b="1" i="0" kern="1200" dirty="0" smtClean="0">
              <a:solidFill>
                <a:schemeClr val="tx1"/>
              </a:solidFill>
              <a:latin typeface="Calibri" pitchFamily="34" charset="0"/>
            </a:rPr>
            <a:t>εφαρμογής ενός νέου συστήματος κατάρτισης στατιστικών Ενδοκοινοτικού Εμπορίου</a:t>
          </a:r>
          <a:r>
            <a:rPr lang="en-US" sz="2000" b="1" i="0" kern="1200" dirty="0" smtClean="0">
              <a:solidFill>
                <a:schemeClr val="tx1"/>
              </a:solidFill>
              <a:latin typeface="Calibri" pitchFamily="34" charset="0"/>
            </a:rPr>
            <a:t> </a:t>
          </a:r>
          <a:r>
            <a:rPr lang="el-GR" sz="2000" b="1" i="0" kern="1200" dirty="0" smtClean="0">
              <a:solidFill>
                <a:schemeClr val="tx1"/>
              </a:solidFill>
              <a:latin typeface="Calibri" pitchFamily="34" charset="0"/>
            </a:rPr>
            <a:t>Αγαθών </a:t>
          </a:r>
          <a:r>
            <a:rPr lang="el-GR" sz="2000" b="1" i="0" kern="1200" dirty="0" smtClean="0">
              <a:latin typeface="Calibri" pitchFamily="34" charset="0"/>
            </a:rPr>
            <a:t>«Πιλοτικό Πρόγραμμα </a:t>
          </a:r>
          <a:r>
            <a:rPr lang="en-US" sz="2000" b="1" i="0" kern="1200" dirty="0" smtClean="0">
              <a:latin typeface="Calibri" pitchFamily="34" charset="0"/>
            </a:rPr>
            <a:t>SIMSTAT</a:t>
          </a:r>
          <a:r>
            <a:rPr lang="el-GR" sz="2000" b="1" i="0" kern="1200" dirty="0" smtClean="0">
              <a:latin typeface="Calibri" pitchFamily="34" charset="0"/>
            </a:rPr>
            <a:t>», το οποίο εντάσσεται  στο χαρτοφυλάκιο έργων του Ευρωπαϊκού Στατιστικού Συστήματος «</a:t>
          </a:r>
          <a:r>
            <a:rPr lang="en-US" sz="2000" b="1" i="0" kern="1200" dirty="0" smtClean="0">
              <a:latin typeface="Calibri" pitchFamily="34" charset="0"/>
            </a:rPr>
            <a:t>ESS VISION </a:t>
          </a:r>
          <a:r>
            <a:rPr lang="el-GR" sz="2000" b="1" i="0" kern="1200" dirty="0" smtClean="0">
              <a:latin typeface="Calibri" pitchFamily="34" charset="0"/>
            </a:rPr>
            <a:t>2020»  της Ε.Ε.</a:t>
          </a:r>
          <a:endParaRPr lang="el-GR" sz="2000" b="1" i="0" kern="1200" dirty="0">
            <a:solidFill>
              <a:schemeClr val="tx1"/>
            </a:solidFill>
            <a:latin typeface="Calibri" pitchFamily="34" charset="0"/>
          </a:endParaRPr>
        </a:p>
      </dsp:txBody>
      <dsp:txXfrm>
        <a:off x="0" y="3414221"/>
        <a:ext cx="8358246" cy="137145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C4B2F2-3E71-4798-8217-53F31F50BB30}">
      <dsp:nvSpPr>
        <dsp:cNvPr id="0" name=""/>
        <dsp:cNvSpPr/>
      </dsp:nvSpPr>
      <dsp:spPr>
        <a:xfrm>
          <a:off x="-5321032" y="-815266"/>
          <a:ext cx="6339057" cy="6339057"/>
        </a:xfrm>
        <a:prstGeom prst="blockArc">
          <a:avLst>
            <a:gd name="adj1" fmla="val 18900000"/>
            <a:gd name="adj2" fmla="val 2700000"/>
            <a:gd name="adj3" fmla="val 341"/>
          </a:avLst>
        </a:prstGeom>
        <a:noFill/>
        <a:ln w="254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7EA7352-5885-409D-AFCE-0CABAEE5FF54}">
      <dsp:nvSpPr>
        <dsp:cNvPr id="0" name=""/>
        <dsp:cNvSpPr/>
      </dsp:nvSpPr>
      <dsp:spPr>
        <a:xfrm>
          <a:off x="330303" y="214049"/>
          <a:ext cx="7836438" cy="427910"/>
        </a:xfrm>
        <a:prstGeom prst="rect">
          <a:avLst/>
        </a:prstGeom>
        <a:gradFill rotWithShape="0">
          <a:gsLst>
            <a:gs pos="0">
              <a:schemeClr val="accent2">
                <a:hueOff val="0"/>
                <a:satOff val="0"/>
                <a:lumOff val="0"/>
                <a:alphaOff val="0"/>
                <a:shade val="60000"/>
              </a:schemeClr>
            </a:gs>
            <a:gs pos="33000">
              <a:schemeClr val="accent2">
                <a:hueOff val="0"/>
                <a:satOff val="0"/>
                <a:lumOff val="0"/>
                <a:alphaOff val="0"/>
                <a:tint val="86500"/>
              </a:schemeClr>
            </a:gs>
            <a:gs pos="46750">
              <a:schemeClr val="accent2">
                <a:hueOff val="0"/>
                <a:satOff val="0"/>
                <a:lumOff val="0"/>
                <a:alphaOff val="0"/>
                <a:tint val="71000"/>
                <a:satMod val="112000"/>
              </a:schemeClr>
            </a:gs>
            <a:gs pos="53000">
              <a:schemeClr val="accent2">
                <a:hueOff val="0"/>
                <a:satOff val="0"/>
                <a:lumOff val="0"/>
                <a:alphaOff val="0"/>
                <a:tint val="71000"/>
                <a:satMod val="112000"/>
              </a:schemeClr>
            </a:gs>
            <a:gs pos="68000">
              <a:schemeClr val="accent2">
                <a:hueOff val="0"/>
                <a:satOff val="0"/>
                <a:lumOff val="0"/>
                <a:alphaOff val="0"/>
                <a:tint val="86000"/>
              </a:schemeClr>
            </a:gs>
            <a:gs pos="100000">
              <a:schemeClr val="accent2">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SIMSTAT and REDESIGN (Single Market STATistics and Redesign of Intrastat)</a:t>
          </a:r>
          <a:endParaRPr lang="el-GR" sz="1600" b="1" kern="1200" dirty="0">
            <a:latin typeface="Calibri" pitchFamily="34" charset="0"/>
            <a:cs typeface="Times New Roman" pitchFamily="18" charset="0"/>
          </a:endParaRPr>
        </a:p>
      </dsp:txBody>
      <dsp:txXfrm>
        <a:off x="330303" y="214049"/>
        <a:ext cx="7836438" cy="427910"/>
      </dsp:txXfrm>
    </dsp:sp>
    <dsp:sp modelId="{1A2B1DE3-787B-4691-BA32-EFBF382A6B2A}">
      <dsp:nvSpPr>
        <dsp:cNvPr id="0" name=""/>
        <dsp:cNvSpPr/>
      </dsp:nvSpPr>
      <dsp:spPr>
        <a:xfrm>
          <a:off x="62858" y="160560"/>
          <a:ext cx="534888" cy="534888"/>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097EB05A-0977-41F7-A0A1-CFEE1393C092}">
      <dsp:nvSpPr>
        <dsp:cNvPr id="0" name=""/>
        <dsp:cNvSpPr/>
      </dsp:nvSpPr>
      <dsp:spPr>
        <a:xfrm>
          <a:off x="717814" y="856292"/>
          <a:ext cx="7448926" cy="427910"/>
        </a:xfrm>
        <a:prstGeom prst="rect">
          <a:avLst/>
        </a:prstGeom>
        <a:gradFill rotWithShape="0">
          <a:gsLst>
            <a:gs pos="0">
              <a:schemeClr val="accent3">
                <a:hueOff val="0"/>
                <a:satOff val="0"/>
                <a:lumOff val="0"/>
                <a:alphaOff val="0"/>
                <a:shade val="60000"/>
              </a:schemeClr>
            </a:gs>
            <a:gs pos="33000">
              <a:schemeClr val="accent3">
                <a:hueOff val="0"/>
                <a:satOff val="0"/>
                <a:lumOff val="0"/>
                <a:alphaOff val="0"/>
                <a:tint val="86500"/>
              </a:schemeClr>
            </a:gs>
            <a:gs pos="46750">
              <a:schemeClr val="accent3">
                <a:hueOff val="0"/>
                <a:satOff val="0"/>
                <a:lumOff val="0"/>
                <a:alphaOff val="0"/>
                <a:tint val="71000"/>
                <a:satMod val="112000"/>
              </a:schemeClr>
            </a:gs>
            <a:gs pos="53000">
              <a:schemeClr val="accent3">
                <a:hueOff val="0"/>
                <a:satOff val="0"/>
                <a:lumOff val="0"/>
                <a:alphaOff val="0"/>
                <a:tint val="71000"/>
                <a:satMod val="112000"/>
              </a:schemeClr>
            </a:gs>
            <a:gs pos="68000">
              <a:schemeClr val="accent3">
                <a:hueOff val="0"/>
                <a:satOff val="0"/>
                <a:lumOff val="0"/>
                <a:alphaOff val="0"/>
                <a:tint val="86000"/>
              </a:schemeClr>
            </a:gs>
            <a:gs pos="100000">
              <a:schemeClr val="accent3">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ESBRs (European System of interoperable Business Registers)</a:t>
          </a:r>
          <a:endParaRPr lang="el-GR" sz="1600" b="1" kern="1200" dirty="0">
            <a:latin typeface="Calibri" pitchFamily="34" charset="0"/>
            <a:cs typeface="Times New Roman" pitchFamily="18" charset="0"/>
          </a:endParaRPr>
        </a:p>
      </dsp:txBody>
      <dsp:txXfrm>
        <a:off x="717814" y="856292"/>
        <a:ext cx="7448926" cy="427910"/>
      </dsp:txXfrm>
    </dsp:sp>
    <dsp:sp modelId="{D5F0ADCE-93B4-425C-B5C4-7F0877D1B94A}">
      <dsp:nvSpPr>
        <dsp:cNvPr id="0" name=""/>
        <dsp:cNvSpPr/>
      </dsp:nvSpPr>
      <dsp:spPr>
        <a:xfrm>
          <a:off x="450370" y="802803"/>
          <a:ext cx="534888" cy="534888"/>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3CD7E056-4FBA-4D45-9C2E-957BBA097AD6}">
      <dsp:nvSpPr>
        <dsp:cNvPr id="0" name=""/>
        <dsp:cNvSpPr/>
      </dsp:nvSpPr>
      <dsp:spPr>
        <a:xfrm>
          <a:off x="930169" y="1498064"/>
          <a:ext cx="7236572" cy="427910"/>
        </a:xfrm>
        <a:prstGeom prst="rect">
          <a:avLst/>
        </a:prstGeom>
        <a:gradFill rotWithShape="0">
          <a:gsLst>
            <a:gs pos="0">
              <a:schemeClr val="accent4">
                <a:hueOff val="0"/>
                <a:satOff val="0"/>
                <a:lumOff val="0"/>
                <a:alphaOff val="0"/>
                <a:shade val="60000"/>
              </a:schemeClr>
            </a:gs>
            <a:gs pos="33000">
              <a:schemeClr val="accent4">
                <a:hueOff val="0"/>
                <a:satOff val="0"/>
                <a:lumOff val="0"/>
                <a:alphaOff val="0"/>
                <a:tint val="86500"/>
              </a:schemeClr>
            </a:gs>
            <a:gs pos="46750">
              <a:schemeClr val="accent4">
                <a:hueOff val="0"/>
                <a:satOff val="0"/>
                <a:lumOff val="0"/>
                <a:alphaOff val="0"/>
                <a:tint val="71000"/>
                <a:satMod val="112000"/>
              </a:schemeClr>
            </a:gs>
            <a:gs pos="53000">
              <a:schemeClr val="accent4">
                <a:hueOff val="0"/>
                <a:satOff val="0"/>
                <a:lumOff val="0"/>
                <a:alphaOff val="0"/>
                <a:tint val="71000"/>
                <a:satMod val="112000"/>
              </a:schemeClr>
            </a:gs>
            <a:gs pos="68000">
              <a:schemeClr val="accent4">
                <a:hueOff val="0"/>
                <a:satOff val="0"/>
                <a:lumOff val="0"/>
                <a:alphaOff val="0"/>
                <a:tint val="86000"/>
              </a:schemeClr>
            </a:gs>
            <a:gs pos="100000">
              <a:schemeClr val="accent4">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VALIDATION (Common Data VALIDATION Policy)</a:t>
          </a:r>
          <a:endParaRPr lang="el-GR" sz="1600" b="1" kern="1200" dirty="0">
            <a:latin typeface="Calibri" pitchFamily="34" charset="0"/>
            <a:cs typeface="Times New Roman" pitchFamily="18" charset="0"/>
          </a:endParaRPr>
        </a:p>
      </dsp:txBody>
      <dsp:txXfrm>
        <a:off x="930169" y="1498064"/>
        <a:ext cx="7236572" cy="427910"/>
      </dsp:txXfrm>
    </dsp:sp>
    <dsp:sp modelId="{8E676F24-6487-4534-9BED-3757F0C29A97}">
      <dsp:nvSpPr>
        <dsp:cNvPr id="0" name=""/>
        <dsp:cNvSpPr/>
      </dsp:nvSpPr>
      <dsp:spPr>
        <a:xfrm>
          <a:off x="662724" y="1444575"/>
          <a:ext cx="534888" cy="534888"/>
        </a:xfrm>
        <a:prstGeom prst="ellipse">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EDE7671E-9DB1-4BEC-BA18-7A3A9EDDF9F9}">
      <dsp:nvSpPr>
        <dsp:cNvPr id="0" name=""/>
        <dsp:cNvSpPr/>
      </dsp:nvSpPr>
      <dsp:spPr>
        <a:xfrm>
          <a:off x="997971" y="2140307"/>
          <a:ext cx="7168769" cy="427910"/>
        </a:xfrm>
        <a:prstGeom prst="rect">
          <a:avLst/>
        </a:prstGeom>
        <a:gradFill rotWithShape="0">
          <a:gsLst>
            <a:gs pos="0">
              <a:schemeClr val="accent5">
                <a:hueOff val="0"/>
                <a:satOff val="0"/>
                <a:lumOff val="0"/>
                <a:alphaOff val="0"/>
                <a:shade val="60000"/>
              </a:schemeClr>
            </a:gs>
            <a:gs pos="33000">
              <a:schemeClr val="accent5">
                <a:hueOff val="0"/>
                <a:satOff val="0"/>
                <a:lumOff val="0"/>
                <a:alphaOff val="0"/>
                <a:tint val="86500"/>
              </a:schemeClr>
            </a:gs>
            <a:gs pos="46750">
              <a:schemeClr val="accent5">
                <a:hueOff val="0"/>
                <a:satOff val="0"/>
                <a:lumOff val="0"/>
                <a:alphaOff val="0"/>
                <a:tint val="71000"/>
                <a:satMod val="112000"/>
              </a:schemeClr>
            </a:gs>
            <a:gs pos="53000">
              <a:schemeClr val="accent5">
                <a:hueOff val="0"/>
                <a:satOff val="0"/>
                <a:lumOff val="0"/>
                <a:alphaOff val="0"/>
                <a:tint val="71000"/>
                <a:satMod val="112000"/>
              </a:schemeClr>
            </a:gs>
            <a:gs pos="68000">
              <a:schemeClr val="accent5">
                <a:hueOff val="0"/>
                <a:satOff val="0"/>
                <a:lumOff val="0"/>
                <a:alphaOff val="0"/>
                <a:tint val="86000"/>
              </a:schemeClr>
            </a:gs>
            <a:gs pos="100000">
              <a:schemeClr val="accent5">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ADMIN (</a:t>
          </a:r>
          <a:r>
            <a:rPr lang="en-US" sz="1600" b="1" kern="1200" dirty="0" smtClean="0">
              <a:latin typeface="Calibri" pitchFamily="34" charset="0"/>
              <a:cs typeface="Times New Roman" pitchFamily="18" charset="0"/>
            </a:rPr>
            <a:t>ADMINistrative </a:t>
          </a:r>
          <a:r>
            <a:rPr lang="en-US" sz="1600" b="1" kern="1200" dirty="0">
              <a:latin typeface="Calibri" pitchFamily="34" charset="0"/>
              <a:cs typeface="Times New Roman" pitchFamily="18" charset="0"/>
            </a:rPr>
            <a:t>data sources)</a:t>
          </a:r>
          <a:endParaRPr lang="el-GR" sz="1600" b="1" kern="1200" dirty="0">
            <a:latin typeface="Calibri" pitchFamily="34" charset="0"/>
            <a:cs typeface="Times New Roman" pitchFamily="18" charset="0"/>
          </a:endParaRPr>
        </a:p>
      </dsp:txBody>
      <dsp:txXfrm>
        <a:off x="997971" y="2140307"/>
        <a:ext cx="7168769" cy="427910"/>
      </dsp:txXfrm>
    </dsp:sp>
    <dsp:sp modelId="{D94E07AD-9102-4628-9AB5-446C6C902922}">
      <dsp:nvSpPr>
        <dsp:cNvPr id="0" name=""/>
        <dsp:cNvSpPr/>
      </dsp:nvSpPr>
      <dsp:spPr>
        <a:xfrm>
          <a:off x="730527" y="2086818"/>
          <a:ext cx="534888" cy="534888"/>
        </a:xfrm>
        <a:prstGeom prst="ellipse">
          <a:avLst/>
        </a:prstGeom>
        <a:solidFill>
          <a:schemeClr val="lt1">
            <a:hueOff val="0"/>
            <a:satOff val="0"/>
            <a:lumOff val="0"/>
            <a:alphaOff val="0"/>
          </a:schemeClr>
        </a:solidFill>
        <a:ln w="9525" cap="flat" cmpd="sng" algn="ctr">
          <a:solidFill>
            <a:schemeClr val="accent5">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F660D6D3-F38D-4CB8-AAF6-FEB9D8A99BB9}">
      <dsp:nvSpPr>
        <dsp:cNvPr id="0" name=""/>
        <dsp:cNvSpPr/>
      </dsp:nvSpPr>
      <dsp:spPr>
        <a:xfrm>
          <a:off x="930169" y="2782549"/>
          <a:ext cx="7236572" cy="427910"/>
        </a:xfrm>
        <a:prstGeom prst="rect">
          <a:avLst/>
        </a:prstGeom>
        <a:gradFill rotWithShape="0">
          <a:gsLst>
            <a:gs pos="0">
              <a:schemeClr val="accent6">
                <a:hueOff val="0"/>
                <a:satOff val="0"/>
                <a:lumOff val="0"/>
                <a:alphaOff val="0"/>
                <a:shade val="60000"/>
              </a:schemeClr>
            </a:gs>
            <a:gs pos="33000">
              <a:schemeClr val="accent6">
                <a:hueOff val="0"/>
                <a:satOff val="0"/>
                <a:lumOff val="0"/>
                <a:alphaOff val="0"/>
                <a:tint val="86500"/>
              </a:schemeClr>
            </a:gs>
            <a:gs pos="46750">
              <a:schemeClr val="accent6">
                <a:hueOff val="0"/>
                <a:satOff val="0"/>
                <a:lumOff val="0"/>
                <a:alphaOff val="0"/>
                <a:tint val="71000"/>
                <a:satMod val="112000"/>
              </a:schemeClr>
            </a:gs>
            <a:gs pos="53000">
              <a:schemeClr val="accent6">
                <a:hueOff val="0"/>
                <a:satOff val="0"/>
                <a:lumOff val="0"/>
                <a:alphaOff val="0"/>
                <a:tint val="71000"/>
                <a:satMod val="112000"/>
              </a:schemeClr>
            </a:gs>
            <a:gs pos="68000">
              <a:schemeClr val="accent6">
                <a:hueOff val="0"/>
                <a:satOff val="0"/>
                <a:lumOff val="0"/>
                <a:alphaOff val="0"/>
                <a:tint val="86000"/>
              </a:schemeClr>
            </a:gs>
            <a:gs pos="100000">
              <a:schemeClr val="accent6">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ESDEN (European Statistical Data Exchange Network)</a:t>
          </a:r>
          <a:endParaRPr lang="el-GR" sz="1600" b="1" kern="1200" dirty="0">
            <a:latin typeface="Calibri" pitchFamily="34" charset="0"/>
            <a:cs typeface="Times New Roman" pitchFamily="18" charset="0"/>
          </a:endParaRPr>
        </a:p>
      </dsp:txBody>
      <dsp:txXfrm>
        <a:off x="930169" y="2782549"/>
        <a:ext cx="7236572" cy="427910"/>
      </dsp:txXfrm>
    </dsp:sp>
    <dsp:sp modelId="{C128E451-48B2-4963-BF98-44969711970E}">
      <dsp:nvSpPr>
        <dsp:cNvPr id="0" name=""/>
        <dsp:cNvSpPr/>
      </dsp:nvSpPr>
      <dsp:spPr>
        <a:xfrm>
          <a:off x="662724" y="2729061"/>
          <a:ext cx="534888" cy="534888"/>
        </a:xfrm>
        <a:prstGeom prst="ellipse">
          <a:avLst/>
        </a:prstGeom>
        <a:solidFill>
          <a:schemeClr val="lt1">
            <a:hueOff val="0"/>
            <a:satOff val="0"/>
            <a:lumOff val="0"/>
            <a:alphaOff val="0"/>
          </a:schemeClr>
        </a:solidFill>
        <a:ln w="9525" cap="flat" cmpd="sng" algn="ctr">
          <a:solidFill>
            <a:schemeClr val="accent6">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20AE1867-8462-463C-ABC0-4E1B39725361}">
      <dsp:nvSpPr>
        <dsp:cNvPr id="0" name=""/>
        <dsp:cNvSpPr/>
      </dsp:nvSpPr>
      <dsp:spPr>
        <a:xfrm>
          <a:off x="717814" y="3424321"/>
          <a:ext cx="7448926" cy="427910"/>
        </a:xfrm>
        <a:prstGeom prst="rect">
          <a:avLst/>
        </a:prstGeom>
        <a:gradFill rotWithShape="0">
          <a:gsLst>
            <a:gs pos="0">
              <a:schemeClr val="accent2">
                <a:hueOff val="0"/>
                <a:satOff val="0"/>
                <a:lumOff val="0"/>
                <a:alphaOff val="0"/>
                <a:shade val="60000"/>
              </a:schemeClr>
            </a:gs>
            <a:gs pos="33000">
              <a:schemeClr val="accent2">
                <a:hueOff val="0"/>
                <a:satOff val="0"/>
                <a:lumOff val="0"/>
                <a:alphaOff val="0"/>
                <a:tint val="86500"/>
              </a:schemeClr>
            </a:gs>
            <a:gs pos="46750">
              <a:schemeClr val="accent2">
                <a:hueOff val="0"/>
                <a:satOff val="0"/>
                <a:lumOff val="0"/>
                <a:alphaOff val="0"/>
                <a:tint val="71000"/>
                <a:satMod val="112000"/>
              </a:schemeClr>
            </a:gs>
            <a:gs pos="53000">
              <a:schemeClr val="accent2">
                <a:hueOff val="0"/>
                <a:satOff val="0"/>
                <a:lumOff val="0"/>
                <a:alphaOff val="0"/>
                <a:tint val="71000"/>
                <a:satMod val="112000"/>
              </a:schemeClr>
            </a:gs>
            <a:gs pos="68000">
              <a:schemeClr val="accent2">
                <a:hueOff val="0"/>
                <a:satOff val="0"/>
                <a:lumOff val="0"/>
                <a:alphaOff val="0"/>
                <a:tint val="86000"/>
              </a:schemeClr>
            </a:gs>
            <a:gs pos="100000">
              <a:schemeClr val="accent2">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SERV (shared </a:t>
          </a:r>
          <a:r>
            <a:rPr lang="en-US" sz="1600" b="1" kern="1200" dirty="0" err="1">
              <a:latin typeface="Calibri" pitchFamily="34" charset="0"/>
              <a:cs typeface="Times New Roman" pitchFamily="18" charset="0"/>
            </a:rPr>
            <a:t>SERVices</a:t>
          </a:r>
          <a:r>
            <a:rPr lang="en-US" sz="1600" b="1" kern="1200" dirty="0">
              <a:latin typeface="Calibri" pitchFamily="34" charset="0"/>
              <a:cs typeface="Times New Roman" pitchFamily="18" charset="0"/>
            </a:rPr>
            <a:t>)</a:t>
          </a:r>
          <a:endParaRPr lang="el-GR" sz="1600" b="1" kern="1200" dirty="0">
            <a:latin typeface="Calibri" pitchFamily="34" charset="0"/>
            <a:cs typeface="Times New Roman" pitchFamily="18" charset="0"/>
          </a:endParaRPr>
        </a:p>
      </dsp:txBody>
      <dsp:txXfrm>
        <a:off x="717814" y="3424321"/>
        <a:ext cx="7448926" cy="427910"/>
      </dsp:txXfrm>
    </dsp:sp>
    <dsp:sp modelId="{A20B36DA-C79A-487B-8D56-30103CFB5D8C}">
      <dsp:nvSpPr>
        <dsp:cNvPr id="0" name=""/>
        <dsp:cNvSpPr/>
      </dsp:nvSpPr>
      <dsp:spPr>
        <a:xfrm>
          <a:off x="450370" y="3370833"/>
          <a:ext cx="534888" cy="534888"/>
        </a:xfrm>
        <a:prstGeom prst="ellipse">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 modelId="{52F619D9-773D-49B5-A387-448DC21D1811}">
      <dsp:nvSpPr>
        <dsp:cNvPr id="0" name=""/>
        <dsp:cNvSpPr/>
      </dsp:nvSpPr>
      <dsp:spPr>
        <a:xfrm>
          <a:off x="330303" y="4066564"/>
          <a:ext cx="7836438" cy="427910"/>
        </a:xfrm>
        <a:prstGeom prst="rect">
          <a:avLst/>
        </a:prstGeom>
        <a:gradFill rotWithShape="0">
          <a:gsLst>
            <a:gs pos="0">
              <a:schemeClr val="accent3">
                <a:hueOff val="0"/>
                <a:satOff val="0"/>
                <a:lumOff val="0"/>
                <a:alphaOff val="0"/>
                <a:shade val="60000"/>
              </a:schemeClr>
            </a:gs>
            <a:gs pos="33000">
              <a:schemeClr val="accent3">
                <a:hueOff val="0"/>
                <a:satOff val="0"/>
                <a:lumOff val="0"/>
                <a:alphaOff val="0"/>
                <a:tint val="86500"/>
              </a:schemeClr>
            </a:gs>
            <a:gs pos="46750">
              <a:schemeClr val="accent3">
                <a:hueOff val="0"/>
                <a:satOff val="0"/>
                <a:lumOff val="0"/>
                <a:alphaOff val="0"/>
                <a:tint val="71000"/>
                <a:satMod val="112000"/>
              </a:schemeClr>
            </a:gs>
            <a:gs pos="53000">
              <a:schemeClr val="accent3">
                <a:hueOff val="0"/>
                <a:satOff val="0"/>
                <a:lumOff val="0"/>
                <a:alphaOff val="0"/>
                <a:tint val="71000"/>
                <a:satMod val="112000"/>
              </a:schemeClr>
            </a:gs>
            <a:gs pos="68000">
              <a:schemeClr val="accent3">
                <a:hueOff val="0"/>
                <a:satOff val="0"/>
                <a:lumOff val="0"/>
                <a:alphaOff val="0"/>
                <a:tint val="86000"/>
              </a:schemeClr>
            </a:gs>
            <a:gs pos="100000">
              <a:schemeClr val="accent3">
                <a:hueOff val="0"/>
                <a:satOff val="0"/>
                <a:lumOff val="0"/>
                <a:alphaOff val="0"/>
                <a:shade val="60000"/>
              </a:schemeClr>
            </a:gs>
          </a:gsLst>
          <a:lin ang="8350000" scaled="1"/>
        </a:gradFill>
        <a:ln>
          <a:noFill/>
        </a:ln>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dsp:spPr>
      <dsp:style>
        <a:lnRef idx="0">
          <a:scrgbClr r="0" g="0" b="0"/>
        </a:lnRef>
        <a:fillRef idx="3">
          <a:scrgbClr r="0" g="0" b="0"/>
        </a:fillRef>
        <a:effectRef idx="3">
          <a:scrgbClr r="0" g="0" b="0"/>
        </a:effectRef>
        <a:fontRef idx="minor">
          <a:schemeClr val="lt1"/>
        </a:fontRef>
      </dsp:style>
      <dsp:txBody>
        <a:bodyPr spcFirstLastPara="0" vert="horz" wrap="square" lIns="339654" tIns="40640" rIns="40640" bIns="40640" numCol="1" spcCol="1270" anchor="ctr" anchorCtr="0">
          <a:noAutofit/>
        </a:bodyPr>
        <a:lstStyle/>
        <a:p>
          <a:pPr lvl="0" algn="l" defTabSz="711200">
            <a:lnSpc>
              <a:spcPct val="90000"/>
            </a:lnSpc>
            <a:spcBef>
              <a:spcPct val="0"/>
            </a:spcBef>
            <a:spcAft>
              <a:spcPct val="35000"/>
            </a:spcAft>
          </a:pPr>
          <a:r>
            <a:rPr lang="en-US" sz="1600" b="1" kern="1200" dirty="0">
              <a:latin typeface="Calibri" pitchFamily="34" charset="0"/>
              <a:cs typeface="Times New Roman" pitchFamily="18" charset="0"/>
            </a:rPr>
            <a:t>DIGICOM (/UA/IPROD) (DIGItal COMmunication, User Analytics and Innovative Products)</a:t>
          </a:r>
          <a:endParaRPr lang="el-GR" sz="1600" b="1" kern="1200" dirty="0">
            <a:latin typeface="Calibri" pitchFamily="34" charset="0"/>
            <a:cs typeface="Times New Roman" pitchFamily="18" charset="0"/>
          </a:endParaRPr>
        </a:p>
      </dsp:txBody>
      <dsp:txXfrm>
        <a:off x="330303" y="4066564"/>
        <a:ext cx="7836438" cy="427910"/>
      </dsp:txXfrm>
    </dsp:sp>
    <dsp:sp modelId="{309EF039-8ACF-482E-B1F2-6F7E8C966F7E}">
      <dsp:nvSpPr>
        <dsp:cNvPr id="0" name=""/>
        <dsp:cNvSpPr/>
      </dsp:nvSpPr>
      <dsp:spPr>
        <a:xfrm>
          <a:off x="62858" y="4013075"/>
          <a:ext cx="534888" cy="534888"/>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190500" dist="228600" dir="2700000" sy="90000" rotWithShape="0">
            <a:srgbClr val="000000">
              <a:alpha val="25500"/>
            </a:srgbClr>
          </a:outerShdw>
        </a:effectLst>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FB7AB67-4AC3-4F3C-BBA0-BBE2C4F0AD60}">
      <dsp:nvSpPr>
        <dsp:cNvPr id="0" name=""/>
        <dsp:cNvSpPr/>
      </dsp:nvSpPr>
      <dsp:spPr>
        <a:xfrm rot="16200000">
          <a:off x="660801" y="-660801"/>
          <a:ext cx="2786082" cy="4107685"/>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l-GR" sz="2100" b="1" kern="1200" dirty="0" smtClean="0">
              <a:latin typeface="Calibri" pitchFamily="34" charset="0"/>
            </a:rPr>
            <a:t>Δημιουργία μιας πηγής πρόσθετων στοιχείων που θα εγγυάται τη διατήρηση ή/και τη βελτίωση της ποιότητας των στατιστικών δεδομένων</a:t>
          </a:r>
          <a:endParaRPr lang="el-GR" sz="2100" kern="1200" dirty="0">
            <a:latin typeface="Calibri" pitchFamily="34" charset="0"/>
          </a:endParaRPr>
        </a:p>
      </dsp:txBody>
      <dsp:txXfrm rot="16200000">
        <a:off x="1009061" y="-1009061"/>
        <a:ext cx="2089561" cy="4107685"/>
      </dsp:txXfrm>
    </dsp:sp>
    <dsp:sp modelId="{ECD7810F-174D-46E8-A650-760D27188957}">
      <dsp:nvSpPr>
        <dsp:cNvPr id="0" name=""/>
        <dsp:cNvSpPr/>
      </dsp:nvSpPr>
      <dsp:spPr>
        <a:xfrm>
          <a:off x="4107685" y="0"/>
          <a:ext cx="4107685" cy="2786082"/>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l-GR" sz="2100" b="1" kern="1200" dirty="0" smtClean="0">
              <a:latin typeface="Calibri" pitchFamily="34" charset="0"/>
            </a:rPr>
            <a:t>Υποχρεωτική ανταλλαγή των μικροδεδομένων, των  ενδοκοινοτικών εξαγωγών, μεταξύ των Κ-Μ σε συγκεκριμένο χρονοδιάγραμμα</a:t>
          </a:r>
        </a:p>
      </dsp:txBody>
      <dsp:txXfrm>
        <a:off x="4107685" y="0"/>
        <a:ext cx="4107685" cy="2089561"/>
      </dsp:txXfrm>
    </dsp:sp>
    <dsp:sp modelId="{A89D36F6-5424-4107-A357-D7274EAB8547}">
      <dsp:nvSpPr>
        <dsp:cNvPr id="0" name=""/>
        <dsp:cNvSpPr/>
      </dsp:nvSpPr>
      <dsp:spPr>
        <a:xfrm rot="10800000">
          <a:off x="0" y="2786082"/>
          <a:ext cx="4107685" cy="2786082"/>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l-GR" sz="2100" b="1" kern="1200" dirty="0" smtClean="0">
              <a:latin typeface="Calibri" pitchFamily="34" charset="0"/>
            </a:rPr>
            <a:t>Τα Κ-Μ παραμένουν υπεύθυνα για τη συλλογή και τη διαβίβαση των στοιχείων στην Eurostat και για τις δύο ροές, όπως στο τρέχον σύστημα</a:t>
          </a:r>
        </a:p>
      </dsp:txBody>
      <dsp:txXfrm rot="10800000">
        <a:off x="0" y="3482602"/>
        <a:ext cx="4107685" cy="2089561"/>
      </dsp:txXfrm>
    </dsp:sp>
    <dsp:sp modelId="{A0731513-C4DB-4283-9929-3CC3AAC144CC}">
      <dsp:nvSpPr>
        <dsp:cNvPr id="0" name=""/>
        <dsp:cNvSpPr/>
      </dsp:nvSpPr>
      <dsp:spPr>
        <a:xfrm rot="5400000">
          <a:off x="4768486" y="2125280"/>
          <a:ext cx="2786082" cy="4107685"/>
        </a:xfrm>
        <a:prstGeom prst="round1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ctr" anchorCtr="0">
          <a:noAutofit/>
        </a:bodyPr>
        <a:lstStyle/>
        <a:p>
          <a:pPr lvl="0" algn="ctr" defTabSz="933450">
            <a:lnSpc>
              <a:spcPct val="90000"/>
            </a:lnSpc>
            <a:spcBef>
              <a:spcPct val="0"/>
            </a:spcBef>
            <a:spcAft>
              <a:spcPct val="35000"/>
            </a:spcAft>
          </a:pPr>
          <a:r>
            <a:rPr lang="el-GR" sz="2100" b="1" kern="1200" dirty="0" smtClean="0">
              <a:latin typeface="Calibri" pitchFamily="34" charset="0"/>
            </a:rPr>
            <a:t>Τα Κ-Μ αποφασίζουν σε ποιο βαθμό αυτά τα μικροδεδομένα χρησιμοποιούνται μαζί με άλλες πηγές, για την κατάρτιση των στατιστικών ενδοκοινοτικών εισαγωγών</a:t>
          </a:r>
        </a:p>
      </dsp:txBody>
      <dsp:txXfrm rot="5400000">
        <a:off x="5116746" y="2473540"/>
        <a:ext cx="2089561" cy="4107685"/>
      </dsp:txXfrm>
    </dsp:sp>
    <dsp:sp modelId="{E7A23391-AC75-4D6C-826C-2AC07F9A6B76}">
      <dsp:nvSpPr>
        <dsp:cNvPr id="0" name=""/>
        <dsp:cNvSpPr/>
      </dsp:nvSpPr>
      <dsp:spPr>
        <a:xfrm>
          <a:off x="2875379" y="2378359"/>
          <a:ext cx="2464611" cy="815444"/>
        </a:xfrm>
        <a:prstGeom prst="roundRect">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l-GR" sz="2400" b="1" kern="1200" dirty="0" smtClean="0">
              <a:solidFill>
                <a:schemeClr val="bg1"/>
              </a:solidFill>
              <a:latin typeface="Calibri" pitchFamily="34" charset="0"/>
            </a:rPr>
            <a:t>SIMSTAT</a:t>
          </a:r>
        </a:p>
        <a:p>
          <a:pPr lvl="0" algn="ctr" defTabSz="1066800">
            <a:lnSpc>
              <a:spcPct val="90000"/>
            </a:lnSpc>
            <a:spcBef>
              <a:spcPct val="0"/>
            </a:spcBef>
            <a:spcAft>
              <a:spcPct val="35000"/>
            </a:spcAft>
          </a:pPr>
          <a:r>
            <a:rPr lang="el-GR" sz="2400" b="1" kern="1200" dirty="0" smtClean="0">
              <a:solidFill>
                <a:schemeClr val="bg1"/>
              </a:solidFill>
              <a:latin typeface="Calibri" pitchFamily="34" charset="0"/>
            </a:rPr>
            <a:t>Βασική Αρχή</a:t>
          </a:r>
          <a:endParaRPr lang="el-GR" sz="2400" b="1" kern="1200" dirty="0">
            <a:solidFill>
              <a:schemeClr val="bg1"/>
            </a:solidFill>
            <a:latin typeface="Calibri" pitchFamily="34" charset="0"/>
          </a:endParaRPr>
        </a:p>
      </dsp:txBody>
      <dsp:txXfrm>
        <a:off x="2875379" y="2378359"/>
        <a:ext cx="2464611" cy="81544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400E9C-F058-4032-9AB2-55A40F048461}">
      <dsp:nvSpPr>
        <dsp:cNvPr id="0" name=""/>
        <dsp:cNvSpPr/>
      </dsp:nvSpPr>
      <dsp:spPr>
        <a:xfrm>
          <a:off x="0" y="0"/>
          <a:ext cx="4040188" cy="135496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100000"/>
            </a:lnSpc>
            <a:spcBef>
              <a:spcPct val="0"/>
            </a:spcBef>
            <a:spcAft>
              <a:spcPts val="0"/>
            </a:spcAft>
          </a:pPr>
          <a:r>
            <a:rPr lang="el-GR" sz="1800" b="1" kern="1200" dirty="0" smtClean="0">
              <a:solidFill>
                <a:schemeClr val="tx1"/>
              </a:solidFill>
              <a:latin typeface="Calibri" pitchFamily="34" charset="0"/>
            </a:rPr>
            <a:t> </a:t>
          </a:r>
          <a:r>
            <a:rPr lang="el-GR" sz="2000" b="1" kern="1200" dirty="0" smtClean="0">
              <a:solidFill>
                <a:schemeClr val="tx1"/>
              </a:solidFill>
              <a:latin typeface="Calibri" pitchFamily="34" charset="0"/>
            </a:rPr>
            <a:t>ESSnet1</a:t>
          </a:r>
          <a:r>
            <a:rPr lang="en-US" sz="2000" b="1" kern="1200" dirty="0" smtClean="0">
              <a:solidFill>
                <a:schemeClr val="tx1"/>
              </a:solidFill>
              <a:latin typeface="Calibri" pitchFamily="34" charset="0"/>
            </a:rPr>
            <a:t> </a:t>
          </a:r>
          <a:r>
            <a:rPr lang="el-GR" sz="2000" b="1" kern="1200" dirty="0" smtClean="0">
              <a:solidFill>
                <a:schemeClr val="tx1"/>
              </a:solidFill>
              <a:latin typeface="Calibri" pitchFamily="34" charset="0"/>
            </a:rPr>
            <a:t>SIMSTA</a:t>
          </a:r>
          <a:r>
            <a:rPr lang="en-US" sz="2000" b="1" kern="1200" dirty="0" smtClean="0">
              <a:solidFill>
                <a:schemeClr val="tx1"/>
              </a:solidFill>
              <a:latin typeface="Calibri" pitchFamily="34" charset="0"/>
            </a:rPr>
            <a:t>T</a:t>
          </a:r>
          <a:r>
            <a:rPr lang="el-GR" sz="2000" b="1" kern="1200" dirty="0" smtClean="0">
              <a:solidFill>
                <a:schemeClr val="tx1"/>
              </a:solidFill>
              <a:latin typeface="Calibri" pitchFamily="34" charset="0"/>
            </a:rPr>
            <a:t>, </a:t>
          </a:r>
        </a:p>
        <a:p>
          <a:pPr lvl="0" algn="ctr" defTabSz="800100">
            <a:lnSpc>
              <a:spcPct val="100000"/>
            </a:lnSpc>
            <a:spcBef>
              <a:spcPct val="0"/>
            </a:spcBef>
            <a:spcAft>
              <a:spcPts val="0"/>
            </a:spcAft>
          </a:pPr>
          <a:r>
            <a:rPr lang="el-GR" sz="2000" b="1" kern="1200" dirty="0" smtClean="0">
              <a:solidFill>
                <a:schemeClr val="tx1"/>
              </a:solidFill>
              <a:latin typeface="Calibri" pitchFamily="34" charset="0"/>
            </a:rPr>
            <a:t>Προετοιμασία για την πιλοτική ανταλλαγή μικροδεδομένων</a:t>
          </a:r>
          <a:endParaRPr lang="en-US" sz="2000" b="1" kern="1200" dirty="0" smtClean="0">
            <a:solidFill>
              <a:schemeClr val="tx1"/>
            </a:solidFill>
            <a:latin typeface="Calibri" pitchFamily="34" charset="0"/>
          </a:endParaRPr>
        </a:p>
      </dsp:txBody>
      <dsp:txXfrm>
        <a:off x="0" y="0"/>
        <a:ext cx="4040188" cy="1354967"/>
      </dsp:txXfrm>
    </dsp:sp>
    <dsp:sp modelId="{93C464AC-DEAC-46FB-BF3D-EAD48FF12FDB}">
      <dsp:nvSpPr>
        <dsp:cNvPr id="0" name=""/>
        <dsp:cNvSpPr/>
      </dsp:nvSpPr>
      <dsp:spPr>
        <a:xfrm>
          <a:off x="0" y="1623981"/>
          <a:ext cx="4040188" cy="1216800"/>
        </a:xfrm>
        <a:prstGeom prst="roundRect">
          <a:avLst/>
        </a:prstGeom>
        <a:gradFill rotWithShape="1">
          <a:gsLst>
            <a:gs pos="20000">
              <a:schemeClr val="accent6">
                <a:tint val="9000"/>
              </a:schemeClr>
            </a:gs>
            <a:gs pos="100000">
              <a:schemeClr val="accent6">
                <a:tint val="70000"/>
                <a:satMod val="100000"/>
              </a:schemeClr>
            </a:gs>
          </a:gsLst>
          <a:path path="circle">
            <a:fillToRect l="-15000" t="-15000" r="115000" b="115000"/>
          </a:path>
        </a:gradFill>
        <a:ln w="9525" cap="flat" cmpd="sng" algn="ctr">
          <a:solidFill>
            <a:schemeClr val="accent6">
              <a:shade val="48000"/>
              <a:satMod val="110000"/>
            </a:schemeClr>
          </a:solidFill>
          <a:prstDash val="solid"/>
        </a:ln>
        <a:effectLst>
          <a:outerShdw blurRad="130000" dist="101600" dir="2700000" algn="tl" rotWithShape="0">
            <a:srgbClr val="000000">
              <a:alpha val="35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latin typeface="Calibri" pitchFamily="34" charset="0"/>
            </a:rPr>
            <a:t>Δημιουργήθηκε  η οργανωτική και μεθοδολογική υποδομή των ανταλλαγών</a:t>
          </a:r>
          <a:endParaRPr lang="en-US" sz="1800" b="1" kern="1200" dirty="0" smtClean="0">
            <a:solidFill>
              <a:schemeClr val="bg1"/>
            </a:solidFill>
            <a:latin typeface="Calibri" pitchFamily="34" charset="0"/>
          </a:endParaRPr>
        </a:p>
      </dsp:txBody>
      <dsp:txXfrm>
        <a:off x="0" y="1623981"/>
        <a:ext cx="4040188" cy="1216800"/>
      </dsp:txXfrm>
    </dsp:sp>
    <dsp:sp modelId="{33D493BE-AA6E-4AF5-873E-F15740390825}">
      <dsp:nvSpPr>
        <dsp:cNvPr id="0" name=""/>
        <dsp:cNvSpPr/>
      </dsp:nvSpPr>
      <dsp:spPr>
        <a:xfrm>
          <a:off x="0" y="3070521"/>
          <a:ext cx="4040188" cy="1216800"/>
        </a:xfrm>
        <a:prstGeom prst="roundRect">
          <a:avLst/>
        </a:prstGeom>
        <a:gradFill rotWithShape="1">
          <a:gsLst>
            <a:gs pos="20000">
              <a:schemeClr val="accent6">
                <a:tint val="9000"/>
              </a:schemeClr>
            </a:gs>
            <a:gs pos="100000">
              <a:schemeClr val="accent6">
                <a:tint val="70000"/>
                <a:satMod val="100000"/>
              </a:schemeClr>
            </a:gs>
          </a:gsLst>
          <a:path path="circle">
            <a:fillToRect l="-15000" t="-15000" r="115000" b="115000"/>
          </a:path>
        </a:gradFill>
        <a:ln w="9525" cap="flat" cmpd="sng" algn="ctr">
          <a:solidFill>
            <a:schemeClr val="accent6">
              <a:shade val="48000"/>
              <a:satMod val="110000"/>
            </a:schemeClr>
          </a:solidFill>
          <a:prstDash val="solid"/>
        </a:ln>
        <a:effectLst>
          <a:outerShdw blurRad="130000" dist="101600" dir="2700000" algn="tl" rotWithShape="0">
            <a:srgbClr val="000000">
              <a:alpha val="35000"/>
            </a:srgbClr>
          </a:outerShdw>
        </a:effectLst>
      </dsp:spPr>
      <dsp:style>
        <a:lnRef idx="1">
          <a:schemeClr val="accent6"/>
        </a:lnRef>
        <a:fillRef idx="2">
          <a:schemeClr val="accent6"/>
        </a:fillRef>
        <a:effectRef idx="1">
          <a:schemeClr val="accent6"/>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el-GR" sz="1800" b="1" kern="1200" dirty="0" smtClean="0">
              <a:solidFill>
                <a:schemeClr val="bg1"/>
              </a:solidFill>
              <a:latin typeface="Calibri" pitchFamily="34" charset="0"/>
            </a:rPr>
            <a:t>Δημιουργήθηκαν εφαρμογές πληροφορικής για την ανταλλαγή και υποδοχή των στοιχείων των Κ-Μ</a:t>
          </a:r>
        </a:p>
      </dsp:txBody>
      <dsp:txXfrm>
        <a:off x="0" y="3070521"/>
        <a:ext cx="4040188" cy="1216800"/>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6DCF2A-F6F8-4530-8D1E-595950D2D698}">
      <dsp:nvSpPr>
        <dsp:cNvPr id="0" name=""/>
        <dsp:cNvSpPr/>
      </dsp:nvSpPr>
      <dsp:spPr>
        <a:xfrm>
          <a:off x="0" y="0"/>
          <a:ext cx="4041775" cy="149824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100000"/>
            </a:lnSpc>
            <a:spcBef>
              <a:spcPct val="0"/>
            </a:spcBef>
            <a:spcAft>
              <a:spcPts val="0"/>
            </a:spcAft>
          </a:pPr>
          <a:r>
            <a:rPr lang="el-GR" sz="2000" b="1" kern="1200" dirty="0" smtClean="0">
              <a:solidFill>
                <a:schemeClr val="tx1"/>
              </a:solidFill>
              <a:latin typeface="Calibri" pitchFamily="34" charset="0"/>
            </a:rPr>
            <a:t>ESSnet2  SIMSTA</a:t>
          </a:r>
          <a:r>
            <a:rPr lang="en-US" sz="2000" b="1" kern="1200" dirty="0" smtClean="0">
              <a:solidFill>
                <a:schemeClr val="tx1"/>
              </a:solidFill>
              <a:latin typeface="Calibri" pitchFamily="34" charset="0"/>
            </a:rPr>
            <a:t>T</a:t>
          </a:r>
          <a:r>
            <a:rPr lang="el-GR" sz="2000" b="1" kern="1200" dirty="0" smtClean="0">
              <a:solidFill>
                <a:schemeClr val="tx1"/>
              </a:solidFill>
              <a:latin typeface="Calibri" pitchFamily="34" charset="0"/>
            </a:rPr>
            <a:t>, </a:t>
          </a:r>
        </a:p>
        <a:p>
          <a:pPr lvl="0" algn="ctr" defTabSz="889000">
            <a:lnSpc>
              <a:spcPct val="100000"/>
            </a:lnSpc>
            <a:spcBef>
              <a:spcPct val="0"/>
            </a:spcBef>
            <a:spcAft>
              <a:spcPts val="0"/>
            </a:spcAft>
          </a:pPr>
          <a:r>
            <a:rPr lang="el-GR" sz="2000" b="1" kern="1200" dirty="0" smtClean="0">
              <a:solidFill>
                <a:schemeClr val="tx1"/>
              </a:solidFill>
              <a:latin typeface="Calibri" pitchFamily="34" charset="0"/>
            </a:rPr>
            <a:t>Εφαρμογή της πιλοτικής ανταλλαγής μικροδεδομένων</a:t>
          </a:r>
        </a:p>
      </dsp:txBody>
      <dsp:txXfrm>
        <a:off x="0" y="0"/>
        <a:ext cx="4041775" cy="1498243"/>
      </dsp:txXfrm>
    </dsp:sp>
    <dsp:sp modelId="{BC310C29-3CD5-4A36-8786-524749951B9D}">
      <dsp:nvSpPr>
        <dsp:cNvPr id="0" name=""/>
        <dsp:cNvSpPr/>
      </dsp:nvSpPr>
      <dsp:spPr>
        <a:xfrm>
          <a:off x="0" y="1506335"/>
          <a:ext cx="4041775" cy="1068845"/>
        </a:xfrm>
        <a:prstGeom prst="roundRect">
          <a:avLst/>
        </a:prstGeom>
        <a:gradFill rotWithShape="1">
          <a:gsLst>
            <a:gs pos="20000">
              <a:schemeClr val="accent1">
                <a:tint val="9000"/>
              </a:schemeClr>
            </a:gs>
            <a:gs pos="100000">
              <a:schemeClr val="accent1">
                <a:tint val="70000"/>
                <a:satMod val="100000"/>
              </a:schemeClr>
            </a:gs>
          </a:gsLst>
          <a:path path="circle">
            <a:fillToRect l="-15000" t="-15000" r="115000" b="115000"/>
          </a:path>
        </a:gradFill>
        <a:ln w="9525" cap="flat" cmpd="sng" algn="ctr">
          <a:solidFill>
            <a:schemeClr val="accent1">
              <a:shade val="48000"/>
              <a:satMod val="110000"/>
            </a:schemeClr>
          </a:solidFill>
          <a:prstDash val="solid"/>
        </a:ln>
        <a:effectLst>
          <a:outerShdw blurRad="130000" dist="101600" dir="2700000" algn="tl"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el-GR" sz="1800" b="1" kern="1200" dirty="0" smtClean="0">
              <a:latin typeface="Calibri" pitchFamily="34" charset="0"/>
            </a:rPr>
            <a:t>Πραγματοποιήθηκε με επιτυχία η ανταλλαγή μικροδεδομένων (περίπου 1200 αρχεία)</a:t>
          </a:r>
          <a:r>
            <a:rPr lang="el-GR" sz="1800" b="1" kern="1200" dirty="0" smtClean="0">
              <a:solidFill>
                <a:schemeClr val="bg1"/>
              </a:solidFill>
              <a:latin typeface="Calibri" pitchFamily="34" charset="0"/>
            </a:rPr>
            <a:t> </a:t>
          </a:r>
        </a:p>
      </dsp:txBody>
      <dsp:txXfrm>
        <a:off x="0" y="1506335"/>
        <a:ext cx="4041775" cy="1068845"/>
      </dsp:txXfrm>
    </dsp:sp>
    <dsp:sp modelId="{167F67B2-5FF9-41B4-929C-D75FC1CFA767}">
      <dsp:nvSpPr>
        <dsp:cNvPr id="0" name=""/>
        <dsp:cNvSpPr/>
      </dsp:nvSpPr>
      <dsp:spPr>
        <a:xfrm>
          <a:off x="0" y="2583216"/>
          <a:ext cx="4041775" cy="937163"/>
        </a:xfrm>
        <a:prstGeom prst="roundRect">
          <a:avLst/>
        </a:prstGeom>
        <a:gradFill rotWithShape="1">
          <a:gsLst>
            <a:gs pos="20000">
              <a:schemeClr val="accent1">
                <a:tint val="9000"/>
              </a:schemeClr>
            </a:gs>
            <a:gs pos="100000">
              <a:schemeClr val="accent1">
                <a:tint val="70000"/>
                <a:satMod val="100000"/>
              </a:schemeClr>
            </a:gs>
          </a:gsLst>
          <a:path path="circle">
            <a:fillToRect l="-15000" t="-15000" r="115000" b="115000"/>
          </a:path>
        </a:gradFill>
        <a:ln w="9525" cap="flat" cmpd="sng" algn="ctr">
          <a:solidFill>
            <a:schemeClr val="accent1">
              <a:shade val="48000"/>
              <a:satMod val="110000"/>
            </a:schemeClr>
          </a:solidFill>
          <a:prstDash val="solid"/>
        </a:ln>
        <a:effectLst>
          <a:outerShdw blurRad="130000" dist="101600" dir="2700000" algn="tl"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el-GR" sz="1800" b="1" kern="1200" dirty="0" smtClean="0">
              <a:solidFill>
                <a:schemeClr val="bg1"/>
              </a:solidFill>
              <a:latin typeface="Calibri" pitchFamily="34" charset="0"/>
            </a:rPr>
            <a:t>Διενεργήθηκαν εξειδικευμένες μεθοδολογικές και στατιστικές αναλύσεις. </a:t>
          </a:r>
        </a:p>
      </dsp:txBody>
      <dsp:txXfrm>
        <a:off x="0" y="2583216"/>
        <a:ext cx="4041775" cy="937163"/>
      </dsp:txXfrm>
    </dsp:sp>
    <dsp:sp modelId="{9D2B88B9-8961-4343-9C73-306723D79395}">
      <dsp:nvSpPr>
        <dsp:cNvPr id="0" name=""/>
        <dsp:cNvSpPr/>
      </dsp:nvSpPr>
      <dsp:spPr>
        <a:xfrm>
          <a:off x="0" y="3528416"/>
          <a:ext cx="4041775" cy="1068845"/>
        </a:xfrm>
        <a:prstGeom prst="roundRect">
          <a:avLst/>
        </a:prstGeom>
        <a:gradFill rotWithShape="1">
          <a:gsLst>
            <a:gs pos="20000">
              <a:schemeClr val="accent1">
                <a:tint val="9000"/>
              </a:schemeClr>
            </a:gs>
            <a:gs pos="100000">
              <a:schemeClr val="accent1">
                <a:tint val="70000"/>
                <a:satMod val="100000"/>
              </a:schemeClr>
            </a:gs>
          </a:gsLst>
          <a:path path="circle">
            <a:fillToRect l="-15000" t="-15000" r="115000" b="115000"/>
          </a:path>
        </a:gradFill>
        <a:ln w="9525" cap="flat" cmpd="sng" algn="ctr">
          <a:solidFill>
            <a:schemeClr val="accent1">
              <a:shade val="48000"/>
              <a:satMod val="110000"/>
            </a:schemeClr>
          </a:solidFill>
          <a:prstDash val="solid"/>
        </a:ln>
        <a:effectLst>
          <a:outerShdw blurRad="130000" dist="101600" dir="2700000" algn="tl"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el-GR" sz="1800" b="1" kern="1200" dirty="0" smtClean="0">
              <a:solidFill>
                <a:schemeClr val="bg1"/>
              </a:solidFill>
              <a:latin typeface="Calibri" pitchFamily="34" charset="0"/>
            </a:rPr>
            <a:t>Καταρτίστηκαν δείκτες αξιολόγησης και συγκριτικοί πίνακες των στοιχείων που ανταλλάχθηκαν. Τελική έκθεση αποτελεσμάτων. </a:t>
          </a:r>
        </a:p>
      </dsp:txBody>
      <dsp:txXfrm>
        <a:off x="0" y="3528416"/>
        <a:ext cx="4041775" cy="1068845"/>
      </dsp:txXfrm>
    </dsp:sp>
    <dsp:sp modelId="{E457D92D-CD4E-4D13-ACEA-E312386CBB87}">
      <dsp:nvSpPr>
        <dsp:cNvPr id="0" name=""/>
        <dsp:cNvSpPr/>
      </dsp:nvSpPr>
      <dsp:spPr>
        <a:xfrm>
          <a:off x="0" y="4605297"/>
          <a:ext cx="4041775" cy="895372"/>
        </a:xfrm>
        <a:prstGeom prst="roundRect">
          <a:avLst/>
        </a:prstGeom>
        <a:gradFill rotWithShape="1">
          <a:gsLst>
            <a:gs pos="20000">
              <a:schemeClr val="accent1">
                <a:tint val="9000"/>
              </a:schemeClr>
            </a:gs>
            <a:gs pos="100000">
              <a:schemeClr val="accent1">
                <a:tint val="70000"/>
                <a:satMod val="100000"/>
              </a:schemeClr>
            </a:gs>
          </a:gsLst>
          <a:path path="circle">
            <a:fillToRect l="-15000" t="-15000" r="115000" b="115000"/>
          </a:path>
        </a:gradFill>
        <a:ln w="9525" cap="flat" cmpd="sng" algn="ctr">
          <a:solidFill>
            <a:schemeClr val="accent1">
              <a:shade val="48000"/>
              <a:satMod val="110000"/>
            </a:schemeClr>
          </a:solidFill>
          <a:prstDash val="solid"/>
        </a:ln>
        <a:effectLst>
          <a:outerShdw blurRad="130000" dist="101600" dir="2700000" algn="tl" rotWithShape="0">
            <a:srgbClr val="000000">
              <a:alpha val="35000"/>
            </a:srgbClr>
          </a:outerShdw>
        </a:effectLst>
      </dsp:spPr>
      <dsp:style>
        <a:lnRef idx="1">
          <a:schemeClr val="accent1"/>
        </a:lnRef>
        <a:fillRef idx="2">
          <a:schemeClr val="accent1"/>
        </a:fillRef>
        <a:effectRef idx="1">
          <a:schemeClr val="accent1"/>
        </a:effectRef>
        <a:fontRef idx="minor">
          <a:schemeClr val="dk1"/>
        </a:fontRef>
      </dsp:style>
      <dsp:txBody>
        <a:bodyPr spcFirstLastPara="0" vert="horz" wrap="square" lIns="68580" tIns="68580" rIns="68580" bIns="68580" numCol="1" spcCol="1270" anchor="ctr" anchorCtr="0">
          <a:noAutofit/>
        </a:bodyPr>
        <a:lstStyle/>
        <a:p>
          <a:pPr lvl="0" algn="l" defTabSz="800100">
            <a:lnSpc>
              <a:spcPct val="100000"/>
            </a:lnSpc>
            <a:spcBef>
              <a:spcPct val="0"/>
            </a:spcBef>
            <a:spcAft>
              <a:spcPts val="0"/>
            </a:spcAft>
          </a:pPr>
          <a:r>
            <a:rPr lang="el-GR" sz="1800" b="1" kern="1200" dirty="0" smtClean="0">
              <a:solidFill>
                <a:schemeClr val="bg1"/>
              </a:solidFill>
              <a:latin typeface="Calibri" pitchFamily="34" charset="0"/>
            </a:rPr>
            <a:t>Παρουσίαση των αποτελεσμάτων  όλων των Κ-Μ στην Ελλάδα,  </a:t>
          </a:r>
          <a:r>
            <a:rPr lang="en-US" sz="1800" b="1" kern="1200" dirty="0" smtClean="0">
              <a:solidFill>
                <a:schemeClr val="bg1"/>
              </a:solidFill>
              <a:latin typeface="Calibri" pitchFamily="34" charset="0"/>
            </a:rPr>
            <a:t>ESSnet</a:t>
          </a:r>
          <a:r>
            <a:rPr lang="el-GR" sz="1800" b="1" kern="1200" dirty="0" smtClean="0">
              <a:solidFill>
                <a:schemeClr val="bg1"/>
              </a:solidFill>
              <a:latin typeface="Calibri" pitchFamily="34" charset="0"/>
            </a:rPr>
            <a:t>2  - Νοέμβριος  2015, ΕΛΣΤΑΤ</a:t>
          </a:r>
        </a:p>
      </dsp:txBody>
      <dsp:txXfrm>
        <a:off x="0" y="4605297"/>
        <a:ext cx="4041775" cy="895372"/>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400E9C-F058-4032-9AB2-55A40F048461}">
      <dsp:nvSpPr>
        <dsp:cNvPr id="0" name=""/>
        <dsp:cNvSpPr/>
      </dsp:nvSpPr>
      <dsp:spPr>
        <a:xfrm>
          <a:off x="0" y="857256"/>
          <a:ext cx="8115328" cy="12168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b="1" kern="1200" dirty="0" smtClean="0">
              <a:latin typeface="Calibri" pitchFamily="34" charset="0"/>
            </a:rPr>
            <a:t>Ιανουάριος 2013 - Φεβρουάριος 2015 (Ιστορικά Στοιχεία)</a:t>
          </a:r>
        </a:p>
      </dsp:txBody>
      <dsp:txXfrm>
        <a:off x="0" y="857256"/>
        <a:ext cx="8115328" cy="1216800"/>
      </dsp:txXfrm>
    </dsp:sp>
    <dsp:sp modelId="{4EAF54A6-C113-491A-AB15-11F2D1144E64}">
      <dsp:nvSpPr>
        <dsp:cNvPr id="0" name=""/>
        <dsp:cNvSpPr/>
      </dsp:nvSpPr>
      <dsp:spPr>
        <a:xfrm>
          <a:off x="0" y="2428892"/>
          <a:ext cx="8115328" cy="121680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130000" dist="101600" dir="2700000" algn="tl" rotWithShape="0">
            <a:srgbClr val="000000">
              <a:alpha val="3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l-GR" sz="2400" b="1" kern="1200" dirty="0" smtClean="0">
              <a:latin typeface="Calibri" pitchFamily="34" charset="0"/>
            </a:rPr>
            <a:t>Μάρτιος 2015 – Ιούλιος 2016 (Διαβίβαση σε πραγματικό χρόνο κατάρτισης των στατιστικών) </a:t>
          </a:r>
        </a:p>
      </dsp:txBody>
      <dsp:txXfrm>
        <a:off x="0" y="2428892"/>
        <a:ext cx="8115328" cy="121680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2547" cy="465341"/>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3852" y="0"/>
            <a:ext cx="2972547" cy="465341"/>
          </a:xfrm>
          <a:prstGeom prst="rect">
            <a:avLst/>
          </a:prstGeom>
        </p:spPr>
        <p:txBody>
          <a:bodyPr vert="horz" lIns="91440" tIns="45720" rIns="91440" bIns="45720" rtlCol="0"/>
          <a:lstStyle>
            <a:lvl1pPr algn="r">
              <a:defRPr sz="1200"/>
            </a:lvl1pPr>
          </a:lstStyle>
          <a:p>
            <a:fld id="{C17BC720-E9F1-46FD-AB8F-35B967FD4033}" type="datetimeFigureOut">
              <a:rPr lang="el-GR" smtClean="0"/>
              <a:pPr/>
              <a:t>21/12/2016</a:t>
            </a:fld>
            <a:endParaRPr lang="el-GR"/>
          </a:p>
        </p:txBody>
      </p:sp>
      <p:sp>
        <p:nvSpPr>
          <p:cNvPr id="4" name="Footer Placeholder 3"/>
          <p:cNvSpPr>
            <a:spLocks noGrp="1"/>
          </p:cNvSpPr>
          <p:nvPr>
            <p:ph type="ftr" sz="quarter" idx="2"/>
          </p:nvPr>
        </p:nvSpPr>
        <p:spPr>
          <a:xfrm>
            <a:off x="0" y="8829573"/>
            <a:ext cx="2972547" cy="465340"/>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3852" y="8829573"/>
            <a:ext cx="2972547" cy="465340"/>
          </a:xfrm>
          <a:prstGeom prst="rect">
            <a:avLst/>
          </a:prstGeom>
        </p:spPr>
        <p:txBody>
          <a:bodyPr vert="horz" lIns="91440" tIns="45720" rIns="91440" bIns="45720" rtlCol="0" anchor="b"/>
          <a:lstStyle>
            <a:lvl1pPr algn="r">
              <a:defRPr sz="1200"/>
            </a:lvl1pPr>
          </a:lstStyle>
          <a:p>
            <a:fld id="{55DA982B-1B03-4A7B-B874-3093F8EB3767}" type="slidenum">
              <a:rPr lang="el-GR" smtClean="0"/>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4" y="0"/>
            <a:ext cx="2971800" cy="464820"/>
          </a:xfrm>
          <a:prstGeom prst="rect">
            <a:avLst/>
          </a:prstGeom>
        </p:spPr>
        <p:txBody>
          <a:bodyPr vert="horz" lIns="91440" tIns="45720" rIns="91440" bIns="45720" rtlCol="0"/>
          <a:lstStyle>
            <a:lvl1pPr algn="r">
              <a:defRPr sz="1200"/>
            </a:lvl1pPr>
          </a:lstStyle>
          <a:p>
            <a:fld id="{3ADDE1B0-CEC7-4C56-B29A-5A738FE3043A}" type="datetimeFigureOut">
              <a:rPr lang="el-GR" smtClean="0"/>
              <a:pPr/>
              <a:t>21/12/2016</a:t>
            </a:fld>
            <a:endParaRPr lang="el-GR"/>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1"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829966"/>
            <a:ext cx="2971800" cy="46482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4" y="8829966"/>
            <a:ext cx="2971800" cy="464820"/>
          </a:xfrm>
          <a:prstGeom prst="rect">
            <a:avLst/>
          </a:prstGeom>
        </p:spPr>
        <p:txBody>
          <a:bodyPr vert="horz" lIns="91440" tIns="45720" rIns="91440" bIns="45720" rtlCol="0" anchor="b"/>
          <a:lstStyle>
            <a:lvl1pPr algn="r">
              <a:defRPr sz="1200"/>
            </a:lvl1pPr>
          </a:lstStyle>
          <a:p>
            <a:fld id="{A5CF5FE3-4220-477C-9308-4378E3F7A3C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l-GR" sz="1800"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sz="1400" dirty="0" smtClean="0"/>
              <a:t>Η συγκεκριμένη παρουσίαση συνοψίζει την ανάλυση των αποτελεσμάτων στο πλαίσιο του προγράμματος </a:t>
            </a:r>
            <a:r>
              <a:rPr lang="en-US" sz="1400" dirty="0" smtClean="0"/>
              <a:t>SIMSTAT</a:t>
            </a:r>
            <a:r>
              <a:rPr lang="en-US" sz="1400" kern="1200" dirty="0" smtClean="0">
                <a:latin typeface="+mn-lt"/>
                <a:ea typeface="+mn-ea"/>
                <a:cs typeface="+mn-cs"/>
              </a:rPr>
              <a:t> </a:t>
            </a:r>
            <a:r>
              <a:rPr lang="el-GR" sz="1400" kern="1200" dirty="0" smtClean="0">
                <a:latin typeface="+mn-lt"/>
                <a:ea typeface="+mn-ea"/>
                <a:cs typeface="+mn-cs"/>
              </a:rPr>
              <a:t>το</a:t>
            </a:r>
            <a:r>
              <a:rPr lang="el-GR" sz="1400" kern="1200" baseline="0" dirty="0" smtClean="0">
                <a:latin typeface="+mn-lt"/>
                <a:ea typeface="+mn-ea"/>
                <a:cs typeface="+mn-cs"/>
              </a:rPr>
              <a:t> οποίο αφορά σ</a:t>
            </a:r>
            <a:r>
              <a:rPr lang="el-GR" sz="1400" kern="1200" dirty="0" smtClean="0">
                <a:latin typeface="+mn-lt"/>
                <a:ea typeface="+mn-ea"/>
                <a:cs typeface="+mn-cs"/>
              </a:rPr>
              <a:t>την Εφαρμογή της δοκιμαστικής ανταλλαγής μικροδεδομένων ενδοκοινοτικού εμπορίου αποστολών – εξαγωγών  </a:t>
            </a:r>
            <a:r>
              <a:rPr lang="en-US" sz="1400" kern="1200" dirty="0" smtClean="0">
                <a:latin typeface="+mn-lt"/>
                <a:ea typeface="+mn-ea"/>
                <a:cs typeface="+mn-cs"/>
              </a:rPr>
              <a:t>Intrastat</a:t>
            </a:r>
            <a:r>
              <a:rPr lang="el-GR" sz="1400" kern="1200" dirty="0" smtClean="0">
                <a:latin typeface="+mn-lt"/>
                <a:ea typeface="+mn-ea"/>
                <a:cs typeface="+mn-cs"/>
              </a:rPr>
              <a:t> μεταξύ των Κ-Μ</a:t>
            </a:r>
            <a:r>
              <a:rPr lang="en-US" sz="1400" dirty="0" smtClean="0"/>
              <a:t>.</a:t>
            </a:r>
            <a:endParaRPr lang="el-GR" sz="1400" dirty="0" smtClean="0"/>
          </a:p>
          <a:p>
            <a:endParaRPr lang="en-US" sz="1800" dirty="0" smtClean="0"/>
          </a:p>
          <a:p>
            <a:endParaRPr lang="en-US" sz="1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smtClean="0"/>
          </a:p>
          <a:p>
            <a:endParaRPr lang="el-GR" sz="1800"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5838" y="696913"/>
            <a:ext cx="4649787" cy="3486150"/>
          </a:xfrm>
        </p:spPr>
      </p:sp>
      <p:sp>
        <p:nvSpPr>
          <p:cNvPr id="3" name="Notes Placeholder 2"/>
          <p:cNvSpPr>
            <a:spLocks noGrp="1"/>
          </p:cNvSpPr>
          <p:nvPr>
            <p:ph type="body" idx="1"/>
          </p:nvPr>
        </p:nvSpPr>
        <p:spPr/>
        <p:txBody>
          <a:bodyPr>
            <a:normAutofit/>
          </a:bodyPr>
          <a:lstStyle/>
          <a:p>
            <a:pPr lvl="0"/>
            <a:endParaRPr lang="el-GR" sz="1800" dirty="0" smtClean="0"/>
          </a:p>
        </p:txBody>
      </p:sp>
      <p:sp>
        <p:nvSpPr>
          <p:cNvPr id="4" name="Slide Number Placeholder 3"/>
          <p:cNvSpPr>
            <a:spLocks noGrp="1"/>
          </p:cNvSpPr>
          <p:nvPr>
            <p:ph type="sldNum" sz="quarter" idx="10"/>
          </p:nvPr>
        </p:nvSpPr>
        <p:spPr/>
        <p:txBody>
          <a:bodyPr/>
          <a:lstStyle/>
          <a:p>
            <a:fld id="{A5CF5FE3-4220-477C-9308-4378E3F7A3CA}" type="slidenum">
              <a:rPr lang="el-GR" smtClean="0"/>
              <a:pPr/>
              <a:t>12</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r>
              <a:rPr lang="el-GR" sz="1400" dirty="0" smtClean="0">
                <a:solidFill>
                  <a:schemeClr val="tx2"/>
                </a:solidFill>
              </a:rPr>
              <a:t>Ο συγκεκριμένος πίνακας παρουσιάζει τον δείκτη σταθεροποίησης των στοιχείων όλων των Κ-Μ </a:t>
            </a:r>
            <a:r>
              <a:rPr lang="en-US" sz="1400" dirty="0" smtClean="0">
                <a:solidFill>
                  <a:schemeClr val="tx2"/>
                </a:solidFill>
              </a:rPr>
              <a:t>.</a:t>
            </a:r>
          </a:p>
          <a:p>
            <a:pPr>
              <a:buFontTx/>
              <a:buChar char="•"/>
            </a:pPr>
            <a:r>
              <a:rPr lang="el-GR" sz="1400" dirty="0" smtClean="0">
                <a:solidFill>
                  <a:schemeClr val="tx2"/>
                </a:solidFill>
              </a:rPr>
              <a:t>Ο</a:t>
            </a:r>
            <a:r>
              <a:rPr lang="el-GR" sz="1400" baseline="0" dirty="0" smtClean="0">
                <a:solidFill>
                  <a:schemeClr val="tx2"/>
                </a:solidFill>
              </a:rPr>
              <a:t> συγκεκριμένος δείκτης δείχνει το χρονικό διάστημα σύγκλισης (</a:t>
            </a:r>
            <a:r>
              <a:rPr lang="en-US" sz="1400" baseline="0" dirty="0" smtClean="0">
                <a:solidFill>
                  <a:schemeClr val="tx2"/>
                </a:solidFill>
              </a:rPr>
              <a:t>convergence time)</a:t>
            </a:r>
            <a:r>
              <a:rPr lang="el-GR" sz="1400" baseline="0" dirty="0" smtClean="0">
                <a:solidFill>
                  <a:schemeClr val="tx2"/>
                </a:solidFill>
              </a:rPr>
              <a:t>.  Ειδικότερα δείχνει τον αριθμό των περιόδων (μήνες) μετά την πρώτη ανταλλαγή μικροδεδομένων, που χρειάζεται ώστε τα δύο σύνολα στοιχείων, δηλαδή τα εθνικά συλλεγόμενα στοιχεία αφίξεων και τα ανταλλαγέντα στοιχεία που διαβίβασαν τα άλλα ΚΜ (</a:t>
            </a:r>
            <a:r>
              <a:rPr lang="en-US" sz="1400" baseline="0" dirty="0" smtClean="0">
                <a:solidFill>
                  <a:schemeClr val="tx2"/>
                </a:solidFill>
              </a:rPr>
              <a:t>SIMSTAT data)</a:t>
            </a:r>
            <a:r>
              <a:rPr lang="el-GR" sz="1400" baseline="0" dirty="0" smtClean="0">
                <a:solidFill>
                  <a:schemeClr val="tx2"/>
                </a:solidFill>
              </a:rPr>
              <a:t>, να σταθεροποιηθούν σε μία σταθερή αξία, καθώς επίσης δείχνει και τη διαφορά μεταξύ τους  σε χρονικές περιόδους (μήνες). </a:t>
            </a:r>
            <a:endParaRPr lang="en-US" sz="1400" dirty="0" smtClean="0">
              <a:solidFill>
                <a:schemeClr val="tx2"/>
              </a:solidFill>
            </a:endParaRPr>
          </a:p>
          <a:p>
            <a:pPr>
              <a:buFontTx/>
              <a:buChar char="•"/>
            </a:pPr>
            <a:r>
              <a:rPr lang="el-GR" sz="1400" dirty="0" smtClean="0">
                <a:solidFill>
                  <a:schemeClr val="tx2"/>
                </a:solidFill>
              </a:rPr>
              <a:t>Η Χώρα μας διαβιβάζει τα πρώτα στοιχεία ενδοκοινοτικού εμπορίου στις </a:t>
            </a:r>
            <a:r>
              <a:rPr lang="en-US" sz="1400" dirty="0" smtClean="0">
                <a:solidFill>
                  <a:schemeClr val="tx2"/>
                </a:solidFill>
              </a:rPr>
              <a:t>t+35 </a:t>
            </a:r>
            <a:r>
              <a:rPr lang="el-GR" sz="1400" dirty="0" smtClean="0">
                <a:solidFill>
                  <a:schemeClr val="tx2"/>
                </a:solidFill>
              </a:rPr>
              <a:t>ημέρες μετά το τέλος του μήνα αναφοράς των στοιχείων.</a:t>
            </a:r>
          </a:p>
          <a:p>
            <a:pPr>
              <a:buFontTx/>
              <a:buChar char="•"/>
            </a:pPr>
            <a:r>
              <a:rPr lang="el-GR" sz="1400" dirty="0" smtClean="0">
                <a:solidFill>
                  <a:schemeClr val="tx2"/>
                </a:solidFill>
              </a:rPr>
              <a:t>Ο δείκτης σταθεροποίησης για τα  εθνικά συλλεγόμενα στοιχεία αφίξεων με τον αντίστοιχο δείκτη σταθεροποίησης των μικροδεδομένων εξαγωγών που ανταλλάσσονται για τον μήνα αναφοράς Απρίλιος 2015 κυμαίνεται περίπου στους 4 μήνες </a:t>
            </a:r>
          </a:p>
          <a:p>
            <a:pPr>
              <a:buFontTx/>
              <a:buChar char="•"/>
            </a:pPr>
            <a:r>
              <a:rPr lang="el-GR" sz="1400" dirty="0" smtClean="0">
                <a:solidFill>
                  <a:schemeClr val="tx2"/>
                </a:solidFill>
              </a:rPr>
              <a:t>Σε κάποιες περιπτώσεις ο εν λόγω δείκτης παρουσιάζεται καλύτερος για τα στοιχεία που διαβιβάζονται από τα άλλα Κ-Μ ενώ σε κάποιες άλλες περιπτώσεις εμφανίζεται καλύτερος για τα συλλεγόμενα στοιχεία αφίξεων </a:t>
            </a:r>
          </a:p>
          <a:p>
            <a:pPr>
              <a:buFontTx/>
              <a:buChar char="•"/>
            </a:pPr>
            <a:r>
              <a:rPr lang="el-GR" sz="1400" dirty="0" smtClean="0">
                <a:solidFill>
                  <a:schemeClr val="tx2"/>
                </a:solidFill>
              </a:rPr>
              <a:t> Για 6 Κ-Μ τα στοιχεία που ανταλλάσσονται</a:t>
            </a:r>
            <a:r>
              <a:rPr lang="en-US" sz="1400" dirty="0" smtClean="0">
                <a:solidFill>
                  <a:schemeClr val="tx2"/>
                </a:solidFill>
              </a:rPr>
              <a:t> (SIMSTAT)</a:t>
            </a:r>
            <a:r>
              <a:rPr lang="el-GR" sz="1400" dirty="0" smtClean="0">
                <a:solidFill>
                  <a:schemeClr val="tx2"/>
                </a:solidFill>
              </a:rPr>
              <a:t> και τα στοιχεία που συλλέγονται</a:t>
            </a:r>
            <a:r>
              <a:rPr lang="en-US" sz="1400" dirty="0" smtClean="0">
                <a:solidFill>
                  <a:schemeClr val="tx2"/>
                </a:solidFill>
              </a:rPr>
              <a:t> (National</a:t>
            </a:r>
            <a:r>
              <a:rPr lang="en-US" sz="1400" baseline="0" dirty="0" smtClean="0">
                <a:solidFill>
                  <a:schemeClr val="tx2"/>
                </a:solidFill>
              </a:rPr>
              <a:t> collected)</a:t>
            </a:r>
            <a:r>
              <a:rPr lang="el-GR" sz="1400" dirty="0" smtClean="0">
                <a:solidFill>
                  <a:schemeClr val="tx2"/>
                </a:solidFill>
              </a:rPr>
              <a:t> έχουν τον ίδιο χρόνο σταθεροποίησης. </a:t>
            </a:r>
            <a:endParaRPr lang="en-US" sz="1400" dirty="0" smtClean="0">
              <a:solidFill>
                <a:schemeClr val="tx2"/>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13</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pPr algn="just">
              <a:buFontTx/>
              <a:buChar char="•"/>
            </a:pPr>
            <a:endParaRPr lang="en-US" sz="1200" dirty="0" smtClean="0">
              <a:solidFill>
                <a:schemeClr val="accent1">
                  <a:lumMod val="75000"/>
                </a:schemeClr>
              </a:solidFill>
            </a:endParaRPr>
          </a:p>
          <a:p>
            <a:pPr algn="just">
              <a:buFontTx/>
              <a:buChar char="•"/>
            </a:pPr>
            <a:r>
              <a:rPr lang="el-GR" sz="1200" dirty="0" smtClean="0">
                <a:solidFill>
                  <a:schemeClr val="accent1">
                    <a:lumMod val="75000"/>
                  </a:schemeClr>
                </a:solidFill>
              </a:rPr>
              <a:t>Το γράφημα απεικονίζει τις αποστολές συνολικών στοιχείων αφίξεων</a:t>
            </a:r>
            <a:r>
              <a:rPr lang="en-US" sz="1200" dirty="0" smtClean="0">
                <a:solidFill>
                  <a:schemeClr val="accent1">
                    <a:lumMod val="75000"/>
                  </a:schemeClr>
                </a:solidFill>
              </a:rPr>
              <a:t> </a:t>
            </a:r>
            <a:r>
              <a:rPr lang="el-GR" sz="1200" dirty="0" smtClean="0">
                <a:solidFill>
                  <a:schemeClr val="accent1">
                    <a:lumMod val="75000"/>
                  </a:schemeClr>
                </a:solidFill>
              </a:rPr>
              <a:t>που</a:t>
            </a:r>
            <a:r>
              <a:rPr lang="el-GR" sz="1200" baseline="0" dirty="0" smtClean="0">
                <a:solidFill>
                  <a:schemeClr val="accent1">
                    <a:lumMod val="75000"/>
                  </a:schemeClr>
                </a:solidFill>
              </a:rPr>
              <a:t> </a:t>
            </a:r>
            <a:r>
              <a:rPr lang="el-GR" sz="1200" baseline="0" dirty="0" err="1" smtClean="0">
                <a:solidFill>
                  <a:schemeClr val="accent1">
                    <a:lumMod val="75000"/>
                  </a:schemeClr>
                </a:solidFill>
              </a:rPr>
              <a:t>ανταλλαχθηκαν</a:t>
            </a:r>
            <a:r>
              <a:rPr lang="el-GR" sz="1200" dirty="0" smtClean="0">
                <a:solidFill>
                  <a:schemeClr val="accent1">
                    <a:lumMod val="75000"/>
                  </a:schemeClr>
                </a:solidFill>
              </a:rPr>
              <a:t> (</a:t>
            </a:r>
            <a:r>
              <a:rPr lang="en-US" sz="1200" dirty="0" smtClean="0">
                <a:solidFill>
                  <a:schemeClr val="accent1">
                    <a:lumMod val="75000"/>
                  </a:schemeClr>
                </a:solidFill>
              </a:rPr>
              <a:t>SIMSTAT</a:t>
            </a:r>
            <a:r>
              <a:rPr lang="el-GR" sz="1200" dirty="0" smtClean="0">
                <a:solidFill>
                  <a:schemeClr val="accent1">
                    <a:lumMod val="75000"/>
                  </a:schemeClr>
                </a:solidFill>
              </a:rPr>
              <a:t>)</a:t>
            </a:r>
            <a:r>
              <a:rPr lang="en-US" sz="1200" dirty="0" smtClean="0">
                <a:solidFill>
                  <a:schemeClr val="accent1">
                    <a:lumMod val="75000"/>
                  </a:schemeClr>
                </a:solidFill>
              </a:rPr>
              <a:t> </a:t>
            </a:r>
            <a:r>
              <a:rPr lang="el-GR" sz="1200" dirty="0" smtClean="0">
                <a:solidFill>
                  <a:schemeClr val="accent1">
                    <a:lumMod val="75000"/>
                  </a:schemeClr>
                </a:solidFill>
              </a:rPr>
              <a:t>σε σχέση με</a:t>
            </a:r>
            <a:r>
              <a:rPr lang="el-GR" sz="1200" baseline="0" dirty="0" smtClean="0">
                <a:solidFill>
                  <a:schemeClr val="accent1">
                    <a:lumMod val="75000"/>
                  </a:schemeClr>
                </a:solidFill>
              </a:rPr>
              <a:t> </a:t>
            </a:r>
            <a:r>
              <a:rPr lang="el-GR" sz="1200" dirty="0" smtClean="0">
                <a:solidFill>
                  <a:schemeClr val="accent1">
                    <a:lumMod val="75000"/>
                  </a:schemeClr>
                </a:solidFill>
              </a:rPr>
              <a:t>το σύνολο των συλλεγόμενων στοιχείων αφίξεων ενδοκοινοτικού εμπορίου</a:t>
            </a:r>
            <a:r>
              <a:rPr lang="el-GR" sz="1200" baseline="0" dirty="0" smtClean="0">
                <a:solidFill>
                  <a:schemeClr val="accent1">
                    <a:lumMod val="75000"/>
                  </a:schemeClr>
                </a:solidFill>
              </a:rPr>
              <a:t> από τη χώρα μας.</a:t>
            </a:r>
            <a:r>
              <a:rPr lang="en-US" sz="1200" dirty="0" smtClean="0">
                <a:solidFill>
                  <a:schemeClr val="accent1">
                    <a:lumMod val="75000"/>
                  </a:schemeClr>
                </a:solidFill>
              </a:rPr>
              <a:t> </a:t>
            </a:r>
          </a:p>
          <a:p>
            <a:pPr algn="just">
              <a:buFontTx/>
              <a:buChar char="•"/>
            </a:pPr>
            <a:r>
              <a:rPr lang="el-GR" sz="1200" dirty="0" smtClean="0">
                <a:solidFill>
                  <a:schemeClr val="accent1">
                    <a:lumMod val="75000"/>
                  </a:schemeClr>
                </a:solidFill>
              </a:rPr>
              <a:t>Επισημαίνεται</a:t>
            </a:r>
            <a:r>
              <a:rPr lang="el-GR" sz="1200" baseline="0" dirty="0" smtClean="0">
                <a:solidFill>
                  <a:schemeClr val="accent1">
                    <a:lumMod val="75000"/>
                  </a:schemeClr>
                </a:solidFill>
              </a:rPr>
              <a:t> ότι τα στοιχεία έδειξαν ότι γ</a:t>
            </a:r>
            <a:r>
              <a:rPr lang="el-GR" sz="1200" dirty="0" smtClean="0">
                <a:solidFill>
                  <a:schemeClr val="accent1">
                    <a:lumMod val="75000"/>
                  </a:schemeClr>
                </a:solidFill>
              </a:rPr>
              <a:t>ια όλες τις αποστολές (</a:t>
            </a:r>
            <a:r>
              <a:rPr lang="en-US" sz="1200" dirty="0" smtClean="0">
                <a:solidFill>
                  <a:schemeClr val="accent1">
                    <a:lumMod val="75000"/>
                  </a:schemeClr>
                </a:solidFill>
              </a:rPr>
              <a:t>vintages) </a:t>
            </a:r>
            <a:r>
              <a:rPr lang="el-GR" sz="1200" dirty="0" smtClean="0">
                <a:solidFill>
                  <a:schemeClr val="accent1">
                    <a:lumMod val="75000"/>
                  </a:schemeClr>
                </a:solidFill>
              </a:rPr>
              <a:t>η συνολική αξία των ανταλλαγέντων στοιχείων αποστολών (εξαγωγών- </a:t>
            </a:r>
            <a:r>
              <a:rPr lang="en-US" sz="1200" dirty="0" smtClean="0">
                <a:solidFill>
                  <a:schemeClr val="accent1">
                    <a:lumMod val="75000"/>
                  </a:schemeClr>
                </a:solidFill>
              </a:rPr>
              <a:t>SIMSTAT)</a:t>
            </a:r>
            <a:r>
              <a:rPr lang="el-GR" sz="1200" dirty="0" smtClean="0">
                <a:solidFill>
                  <a:schemeClr val="accent1">
                    <a:lumMod val="75000"/>
                  </a:schemeClr>
                </a:solidFill>
              </a:rPr>
              <a:t> είναι μεγαλύτερη από την συνολική αξία των εθνικά συλλεγόμενων στοιχείων αφίξεων με μία σχετική μικρή διαφορά (μικρό κενό διαφοράς).</a:t>
            </a:r>
            <a:endParaRPr lang="en-US" sz="1200" dirty="0" smtClean="0">
              <a:solidFill>
                <a:schemeClr val="accent1">
                  <a:lumMod val="75000"/>
                </a:schemeClr>
              </a:solidFill>
            </a:endParaRPr>
          </a:p>
          <a:p>
            <a:pPr algn="just">
              <a:buFontTx/>
              <a:buChar char="•"/>
            </a:pPr>
            <a:r>
              <a:rPr lang="el-GR" sz="1200" dirty="0" smtClean="0">
                <a:solidFill>
                  <a:schemeClr val="accent1">
                    <a:lumMod val="75000"/>
                  </a:schemeClr>
                </a:solidFill>
              </a:rPr>
              <a:t>Η μεταβλητότητα της διαφοράς (</a:t>
            </a:r>
            <a:r>
              <a:rPr lang="en-US" sz="1200" dirty="0" smtClean="0">
                <a:solidFill>
                  <a:schemeClr val="accent1">
                    <a:lumMod val="75000"/>
                  </a:schemeClr>
                </a:solidFill>
              </a:rPr>
              <a:t>gap)</a:t>
            </a:r>
            <a:r>
              <a:rPr lang="el-GR" sz="1200" dirty="0" smtClean="0">
                <a:solidFill>
                  <a:schemeClr val="accent1">
                    <a:lumMod val="75000"/>
                  </a:schemeClr>
                </a:solidFill>
              </a:rPr>
              <a:t> για το σύνολο των ΚΜ είναι χαμηλή και ανέρχεται σε 2.1</a:t>
            </a:r>
            <a:endParaRPr lang="en-US" sz="1200" dirty="0" smtClean="0">
              <a:solidFill>
                <a:schemeClr val="accent1">
                  <a:lumMod val="75000"/>
                </a:schemeClr>
              </a:solidFill>
            </a:endParaRPr>
          </a:p>
          <a:p>
            <a:pPr algn="just">
              <a:buFontTx/>
              <a:buChar char="•"/>
            </a:pPr>
            <a:r>
              <a:rPr lang="el-GR" sz="1200" dirty="0" smtClean="0">
                <a:solidFill>
                  <a:schemeClr val="accent1">
                    <a:lumMod val="75000"/>
                  </a:schemeClr>
                </a:solidFill>
              </a:rPr>
              <a:t>Τα </a:t>
            </a:r>
            <a:r>
              <a:rPr lang="el-GR" sz="1200" b="1" dirty="0" smtClean="0">
                <a:solidFill>
                  <a:schemeClr val="accent1">
                    <a:lumMod val="75000"/>
                  </a:schemeClr>
                </a:solidFill>
              </a:rPr>
              <a:t>ποσοστά αναθεώρησης</a:t>
            </a:r>
            <a:r>
              <a:rPr lang="en-US" sz="1200" b="1" dirty="0" smtClean="0">
                <a:solidFill>
                  <a:schemeClr val="accent1">
                    <a:lumMod val="75000"/>
                  </a:schemeClr>
                </a:solidFill>
              </a:rPr>
              <a:t> (revision</a:t>
            </a:r>
            <a:r>
              <a:rPr lang="en-US" sz="1200" b="1" baseline="0" dirty="0" smtClean="0">
                <a:solidFill>
                  <a:schemeClr val="accent1">
                    <a:lumMod val="75000"/>
                  </a:schemeClr>
                </a:solidFill>
              </a:rPr>
              <a:t> rates)</a:t>
            </a:r>
            <a:r>
              <a:rPr lang="el-GR" sz="1200" b="1" dirty="0" smtClean="0">
                <a:solidFill>
                  <a:schemeClr val="accent1">
                    <a:lumMod val="75000"/>
                  </a:schemeClr>
                </a:solidFill>
              </a:rPr>
              <a:t> </a:t>
            </a:r>
            <a:r>
              <a:rPr lang="el-GR" sz="1200" dirty="0" smtClean="0">
                <a:solidFill>
                  <a:schemeClr val="accent1">
                    <a:lumMod val="75000"/>
                  </a:schemeClr>
                </a:solidFill>
              </a:rPr>
              <a:t>της τελικής αποστολής στις 5 Οκτωβρίου 2015</a:t>
            </a:r>
            <a:r>
              <a:rPr lang="en-US" sz="1200" dirty="0" smtClean="0">
                <a:solidFill>
                  <a:schemeClr val="accent1">
                    <a:lumMod val="75000"/>
                  </a:schemeClr>
                </a:solidFill>
              </a:rPr>
              <a:t> </a:t>
            </a:r>
            <a:r>
              <a:rPr lang="el-GR" sz="1200" dirty="0" smtClean="0">
                <a:solidFill>
                  <a:schemeClr val="accent1">
                    <a:lumMod val="75000"/>
                  </a:schemeClr>
                </a:solidFill>
              </a:rPr>
              <a:t>είναι για τα εθνικά στοιχεία αφίξεων 0,6</a:t>
            </a:r>
            <a:r>
              <a:rPr lang="en-US" sz="1200" dirty="0" smtClean="0">
                <a:solidFill>
                  <a:schemeClr val="accent1">
                    <a:lumMod val="75000"/>
                  </a:schemeClr>
                </a:solidFill>
              </a:rPr>
              <a:t>%</a:t>
            </a:r>
            <a:r>
              <a:rPr lang="el-GR" sz="1200" dirty="0" smtClean="0">
                <a:solidFill>
                  <a:schemeClr val="accent1">
                    <a:lumMod val="75000"/>
                  </a:schemeClr>
                </a:solidFill>
              </a:rPr>
              <a:t> </a:t>
            </a:r>
            <a:r>
              <a:rPr lang="en-US" sz="1200" dirty="0" smtClean="0">
                <a:solidFill>
                  <a:schemeClr val="accent1">
                    <a:lumMod val="75000"/>
                  </a:schemeClr>
                </a:solidFill>
              </a:rPr>
              <a:t>(collected arrivals 5 Oct / collected arrivals 4 Sept)</a:t>
            </a:r>
            <a:r>
              <a:rPr lang="el-GR" sz="1200" dirty="0" smtClean="0">
                <a:solidFill>
                  <a:schemeClr val="accent1">
                    <a:lumMod val="75000"/>
                  </a:schemeClr>
                </a:solidFill>
              </a:rPr>
              <a:t> ενώ για τα στοιχεία </a:t>
            </a:r>
            <a:r>
              <a:rPr lang="en-US" sz="1200" dirty="0" smtClean="0">
                <a:solidFill>
                  <a:schemeClr val="accent1">
                    <a:lumMod val="75000"/>
                  </a:schemeClr>
                </a:solidFill>
              </a:rPr>
              <a:t>SIMSTAT (SIMSTAT</a:t>
            </a:r>
            <a:r>
              <a:rPr lang="en-US" sz="1200" baseline="0" dirty="0" smtClean="0">
                <a:solidFill>
                  <a:schemeClr val="accent1">
                    <a:lumMod val="75000"/>
                  </a:schemeClr>
                </a:solidFill>
              </a:rPr>
              <a:t> 5 Oct / SIMSTAT 4 Sept)</a:t>
            </a:r>
            <a:r>
              <a:rPr lang="el-GR" sz="1200" dirty="0" smtClean="0">
                <a:solidFill>
                  <a:schemeClr val="accent1">
                    <a:lumMod val="75000"/>
                  </a:schemeClr>
                </a:solidFill>
              </a:rPr>
              <a:t> 0.3</a:t>
            </a:r>
            <a:r>
              <a:rPr lang="en-US" sz="1200" dirty="0" smtClean="0">
                <a:solidFill>
                  <a:schemeClr val="accent1">
                    <a:lumMod val="75000"/>
                  </a:schemeClr>
                </a:solidFill>
              </a:rPr>
              <a:t> %</a:t>
            </a:r>
            <a:r>
              <a:rPr lang="el-GR" sz="1200" dirty="0" smtClean="0">
                <a:solidFill>
                  <a:schemeClr val="accent1">
                    <a:lumMod val="75000"/>
                  </a:schemeClr>
                </a:solidFill>
              </a:rPr>
              <a:t>, </a:t>
            </a:r>
            <a:r>
              <a:rPr lang="el-GR" sz="1200" b="1" dirty="0" smtClean="0">
                <a:solidFill>
                  <a:schemeClr val="accent1">
                    <a:lumMod val="75000"/>
                  </a:schemeClr>
                </a:solidFill>
              </a:rPr>
              <a:t>φαίνεται να σταθεροποιούνται</a:t>
            </a:r>
            <a:r>
              <a:rPr lang="en-US" sz="1200" b="1" baseline="0" dirty="0" smtClean="0">
                <a:solidFill>
                  <a:schemeClr val="accent1">
                    <a:lumMod val="75000"/>
                  </a:schemeClr>
                </a:solidFill>
              </a:rPr>
              <a:t> </a:t>
            </a:r>
            <a:r>
              <a:rPr lang="el-GR" sz="1200" b="1" baseline="0" dirty="0" smtClean="0">
                <a:solidFill>
                  <a:schemeClr val="accent1">
                    <a:lumMod val="75000"/>
                  </a:schemeClr>
                </a:solidFill>
              </a:rPr>
              <a:t>και κατά συνέπεια σταθεροποιείται και η διαφορά (</a:t>
            </a:r>
            <a:r>
              <a:rPr lang="en-US" sz="1200" b="1" baseline="0" dirty="0" smtClean="0">
                <a:solidFill>
                  <a:schemeClr val="accent1">
                    <a:lumMod val="75000"/>
                  </a:schemeClr>
                </a:solidFill>
              </a:rPr>
              <a:t>gap).</a:t>
            </a:r>
            <a:endParaRPr lang="en-US" sz="1200" dirty="0" smtClean="0">
              <a:solidFill>
                <a:schemeClr val="accent1">
                  <a:lumMod val="75000"/>
                </a:schemeClr>
              </a:solidFill>
            </a:endParaRPr>
          </a:p>
          <a:p>
            <a:pPr algn="just">
              <a:buFontTx/>
              <a:buChar char="•"/>
            </a:pPr>
            <a:r>
              <a:rPr lang="el-GR" sz="1200" dirty="0" smtClean="0">
                <a:solidFill>
                  <a:schemeClr val="accent1">
                    <a:lumMod val="75000"/>
                  </a:schemeClr>
                </a:solidFill>
              </a:rPr>
              <a:t>Πρέπει να σημειωθεί ότι για τους σημαντικούς εταίρους της Ελλάδας ο δείκτης μεταβλητότητας </a:t>
            </a:r>
            <a:r>
              <a:rPr lang="en-US" sz="1200" dirty="0" smtClean="0">
                <a:solidFill>
                  <a:schemeClr val="accent1">
                    <a:lumMod val="75000"/>
                  </a:schemeClr>
                </a:solidFill>
              </a:rPr>
              <a:t> (Coefficient</a:t>
            </a:r>
            <a:r>
              <a:rPr lang="en-US" sz="1200" baseline="0" dirty="0" smtClean="0">
                <a:solidFill>
                  <a:schemeClr val="accent1">
                    <a:lumMod val="75000"/>
                  </a:schemeClr>
                </a:solidFill>
              </a:rPr>
              <a:t> of Variation) </a:t>
            </a:r>
            <a:r>
              <a:rPr lang="el-GR" sz="1200" dirty="0" smtClean="0">
                <a:solidFill>
                  <a:schemeClr val="accent1">
                    <a:lumMod val="75000"/>
                  </a:schemeClr>
                </a:solidFill>
              </a:rPr>
              <a:t>είναι χαμηλός </a:t>
            </a:r>
            <a:r>
              <a:rPr lang="en-US" sz="1200" dirty="0" smtClean="0">
                <a:solidFill>
                  <a:schemeClr val="accent1">
                    <a:lumMod val="75000"/>
                  </a:schemeClr>
                </a:solidFill>
              </a:rPr>
              <a:t>(DE 0.9 % , IT 1.3%, FR 2.2%</a:t>
            </a:r>
            <a:r>
              <a:rPr lang="el-GR" sz="1200" dirty="0" smtClean="0">
                <a:solidFill>
                  <a:schemeClr val="accent1">
                    <a:lumMod val="75000"/>
                  </a:schemeClr>
                </a:solidFill>
              </a:rPr>
              <a:t>)</a:t>
            </a:r>
            <a:r>
              <a:rPr lang="en-US" sz="1200" dirty="0" smtClean="0">
                <a:solidFill>
                  <a:schemeClr val="accent1">
                    <a:lumMod val="75000"/>
                  </a:schemeClr>
                </a:solidFill>
              </a:rPr>
              <a:t> </a:t>
            </a:r>
            <a:r>
              <a:rPr lang="el-GR" sz="1200" dirty="0" smtClean="0">
                <a:solidFill>
                  <a:schemeClr val="accent1">
                    <a:lumMod val="75000"/>
                  </a:schemeClr>
                </a:solidFill>
              </a:rPr>
              <a:t> και η διαφορά (</a:t>
            </a:r>
            <a:r>
              <a:rPr lang="en-US" sz="1200" dirty="0" smtClean="0">
                <a:solidFill>
                  <a:schemeClr val="accent1">
                    <a:lumMod val="75000"/>
                  </a:schemeClr>
                </a:solidFill>
              </a:rPr>
              <a:t>gap)</a:t>
            </a:r>
            <a:r>
              <a:rPr lang="el-GR" sz="1200" dirty="0" smtClean="0">
                <a:solidFill>
                  <a:schemeClr val="accent1">
                    <a:lumMod val="75000"/>
                  </a:schemeClr>
                </a:solidFill>
              </a:rPr>
              <a:t> μεταξύ των δύο βάσεων δεδομένων</a:t>
            </a:r>
            <a:r>
              <a:rPr lang="en-US" sz="1200" dirty="0" smtClean="0">
                <a:solidFill>
                  <a:schemeClr val="accent1">
                    <a:lumMod val="75000"/>
                  </a:schemeClr>
                </a:solidFill>
              </a:rPr>
              <a:t> </a:t>
            </a:r>
            <a:r>
              <a:rPr lang="el-GR" sz="1200" dirty="0" smtClean="0">
                <a:solidFill>
                  <a:schemeClr val="accent1">
                    <a:lumMod val="75000"/>
                  </a:schemeClr>
                </a:solidFill>
              </a:rPr>
              <a:t>για</a:t>
            </a:r>
            <a:r>
              <a:rPr lang="el-GR" sz="1200" baseline="0" dirty="0" smtClean="0">
                <a:solidFill>
                  <a:schemeClr val="accent1">
                    <a:lumMod val="75000"/>
                  </a:schemeClr>
                </a:solidFill>
              </a:rPr>
              <a:t> αυτές τις χώρες</a:t>
            </a:r>
            <a:r>
              <a:rPr lang="el-GR" sz="1200" dirty="0" smtClean="0">
                <a:solidFill>
                  <a:schemeClr val="accent1">
                    <a:lumMod val="75000"/>
                  </a:schemeClr>
                </a:solidFill>
              </a:rPr>
              <a:t> είναι σχεδόν σταθερή. </a:t>
            </a:r>
            <a:endParaRPr lang="en-US" sz="1200" dirty="0" smtClean="0">
              <a:solidFill>
                <a:schemeClr val="accent1">
                  <a:lumMod val="75000"/>
                </a:schemeClr>
              </a:solidFill>
            </a:endParaRPr>
          </a:p>
          <a:p>
            <a:pPr algn="just">
              <a:buFontTx/>
              <a:buNone/>
            </a:pPr>
            <a:endParaRPr lang="el-GR" sz="1200" dirty="0" smtClean="0">
              <a:solidFill>
                <a:schemeClr val="accent1">
                  <a:lumMod val="75000"/>
                </a:schemeClr>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14</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sz="1800" dirty="0" smtClean="0"/>
          </a:p>
          <a:p>
            <a:r>
              <a:rPr lang="el-GR" sz="1800" dirty="0" smtClean="0">
                <a:solidFill>
                  <a:srgbClr val="0070C0"/>
                </a:solidFill>
              </a:rPr>
              <a:t>Στο συγκεκριμένο </a:t>
            </a:r>
            <a:r>
              <a:rPr lang="en-US" sz="1800" dirty="0" smtClean="0">
                <a:solidFill>
                  <a:srgbClr val="0070C0"/>
                </a:solidFill>
              </a:rPr>
              <a:t>slide </a:t>
            </a:r>
            <a:r>
              <a:rPr lang="el-GR" sz="1800" dirty="0" smtClean="0">
                <a:solidFill>
                  <a:srgbClr val="0070C0"/>
                </a:solidFill>
              </a:rPr>
              <a:t>απεικονίζεται ο δείκτης κάλυψης (</a:t>
            </a:r>
            <a:r>
              <a:rPr lang="en-US" sz="1800" dirty="0" smtClean="0">
                <a:solidFill>
                  <a:srgbClr val="0070C0"/>
                </a:solidFill>
              </a:rPr>
              <a:t>coverage) </a:t>
            </a:r>
            <a:r>
              <a:rPr lang="el-GR" sz="1800" dirty="0" smtClean="0">
                <a:solidFill>
                  <a:srgbClr val="0070C0"/>
                </a:solidFill>
              </a:rPr>
              <a:t>Ι1</a:t>
            </a:r>
            <a:r>
              <a:rPr lang="el-GR" sz="1800" baseline="0" dirty="0" smtClean="0">
                <a:solidFill>
                  <a:srgbClr val="0070C0"/>
                </a:solidFill>
              </a:rPr>
              <a:t> σε όρους αριθμού υπόχρεων </a:t>
            </a:r>
            <a:r>
              <a:rPr lang="en-US" sz="1800" baseline="0" dirty="0" smtClean="0">
                <a:solidFill>
                  <a:srgbClr val="0070C0"/>
                </a:solidFill>
              </a:rPr>
              <a:t>PSI’s</a:t>
            </a:r>
            <a:r>
              <a:rPr lang="el-GR" sz="1800" baseline="0" dirty="0" smtClean="0">
                <a:solidFill>
                  <a:srgbClr val="0070C0"/>
                </a:solidFill>
              </a:rPr>
              <a:t>. Συγκεκριμένα ο δείκτης δείχνει  το ποσοστό </a:t>
            </a:r>
            <a:r>
              <a:rPr lang="el-GR" sz="1800" dirty="0" smtClean="0">
                <a:solidFill>
                  <a:srgbClr val="0070C0"/>
                </a:solidFill>
              </a:rPr>
              <a:t>κάλυψης των</a:t>
            </a:r>
            <a:r>
              <a:rPr lang="el-GR" sz="1800" baseline="0" dirty="0" smtClean="0">
                <a:solidFill>
                  <a:srgbClr val="0070C0"/>
                </a:solidFill>
              </a:rPr>
              <a:t> εθνικά συλλεγόμενων </a:t>
            </a:r>
            <a:r>
              <a:rPr lang="el-GR" sz="1800" dirty="0" smtClean="0">
                <a:solidFill>
                  <a:srgbClr val="0070C0"/>
                </a:solidFill>
              </a:rPr>
              <a:t>στοιχείων υπόχρεων επιχειρήσεων  από τα ανταλλαγέντα στοιχεία αφίξεων σε όρους αριθμών επιχειρήσεων  </a:t>
            </a:r>
            <a:r>
              <a:rPr lang="en-US" sz="1800" dirty="0" smtClean="0">
                <a:solidFill>
                  <a:srgbClr val="0070C0"/>
                </a:solidFill>
              </a:rPr>
              <a:t>PSI’s</a:t>
            </a:r>
            <a:r>
              <a:rPr lang="el-GR" sz="1800" dirty="0" smtClean="0">
                <a:solidFill>
                  <a:srgbClr val="0070C0"/>
                </a:solidFill>
              </a:rPr>
              <a:t> ανά ΚΜ.  </a:t>
            </a:r>
          </a:p>
          <a:p>
            <a:endParaRPr lang="el-GR" sz="1800" dirty="0" smtClean="0"/>
          </a:p>
          <a:p>
            <a:r>
              <a:rPr lang="en-US" sz="1800" b="1" dirty="0" smtClean="0"/>
              <a:t>I</a:t>
            </a:r>
            <a:r>
              <a:rPr lang="en-US" sz="1800" b="1" baseline="-25000" dirty="0" smtClean="0"/>
              <a:t>1</a:t>
            </a:r>
            <a:r>
              <a:rPr lang="en-US" sz="1800" b="1" dirty="0" smtClean="0"/>
              <a:t> </a:t>
            </a:r>
            <a:r>
              <a:rPr lang="el-GR" sz="1800" b="1" dirty="0" smtClean="0"/>
              <a:t>  =  Αριθμός </a:t>
            </a:r>
            <a:r>
              <a:rPr lang="el-GR" sz="1800" b="1" u="sng" dirty="0" smtClean="0"/>
              <a:t>κοινών</a:t>
            </a:r>
            <a:r>
              <a:rPr lang="el-GR" sz="1800" b="1" dirty="0" smtClean="0"/>
              <a:t> επιχειρήσεων υπόχρεων σε δήλωση </a:t>
            </a:r>
            <a:r>
              <a:rPr lang="en-US" sz="1800" b="1" dirty="0" smtClean="0"/>
              <a:t>Intrastat </a:t>
            </a:r>
            <a:r>
              <a:rPr lang="el-GR" sz="1800" b="1" dirty="0" smtClean="0"/>
              <a:t>στην Εθνική Βάση Δεδομένων</a:t>
            </a:r>
          </a:p>
          <a:p>
            <a:r>
              <a:rPr lang="el-GR" sz="1800" b="1" dirty="0" smtClean="0"/>
              <a:t> / Σύνολο των επιχειρήσεων στην Εθνική Βάση Δεδομένων </a:t>
            </a:r>
            <a:endParaRPr lang="el-GR" sz="1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l-GR" sz="18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l-GR" sz="1800" dirty="0" smtClean="0"/>
          </a:p>
          <a:p>
            <a:endParaRPr lang="el-GR" sz="1800"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15</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l-GR" sz="1800" dirty="0" smtClean="0">
              <a:solidFill>
                <a:srgbClr val="0070C0"/>
              </a:solidFill>
            </a:endParaRPr>
          </a:p>
          <a:p>
            <a:r>
              <a:rPr lang="en-US" sz="1800" b="1" dirty="0" smtClean="0"/>
              <a:t>I</a:t>
            </a:r>
            <a:r>
              <a:rPr lang="el-GR" sz="1800" b="1" dirty="0" smtClean="0"/>
              <a:t>΄</a:t>
            </a:r>
            <a:r>
              <a:rPr lang="en-US" sz="1800" b="1" baseline="-25000" dirty="0" smtClean="0"/>
              <a:t>1</a:t>
            </a:r>
            <a:r>
              <a:rPr lang="en-US" sz="1800" b="1" dirty="0" smtClean="0"/>
              <a:t> </a:t>
            </a:r>
            <a:r>
              <a:rPr lang="el-GR" sz="1800" b="1" dirty="0" smtClean="0"/>
              <a:t>  =Η  Αξία των  </a:t>
            </a:r>
            <a:r>
              <a:rPr lang="el-GR" sz="1800" b="1" u="sng" dirty="0" smtClean="0"/>
              <a:t>κοινών</a:t>
            </a:r>
            <a:r>
              <a:rPr lang="el-GR" sz="1800" b="1" dirty="0" smtClean="0"/>
              <a:t> επιχειρήσεων στα</a:t>
            </a:r>
            <a:r>
              <a:rPr lang="el-GR" sz="1800" b="1" baseline="0" dirty="0" smtClean="0"/>
              <a:t> εθνικά και </a:t>
            </a:r>
            <a:r>
              <a:rPr lang="en-US" sz="1800" b="1" baseline="0" dirty="0" smtClean="0"/>
              <a:t>mirror</a:t>
            </a:r>
            <a:r>
              <a:rPr lang="el-GR" sz="1800" b="1" baseline="0" dirty="0" smtClean="0"/>
              <a:t> στοιχεία</a:t>
            </a:r>
            <a:endParaRPr lang="el-GR" sz="1800" b="1" dirty="0" smtClean="0"/>
          </a:p>
          <a:p>
            <a:r>
              <a:rPr lang="el-GR" sz="1800" b="1" dirty="0" smtClean="0"/>
              <a:t> / Σύνολο των επιχειρήσεων στην Εθνική Βάση Δεδομένων </a:t>
            </a:r>
            <a:endParaRPr lang="el-GR" sz="1800" dirty="0" smtClean="0"/>
          </a:p>
          <a:p>
            <a:pPr>
              <a:buFontTx/>
              <a:buNone/>
            </a:pPr>
            <a:endParaRPr lang="el-GR" sz="1800" dirty="0" smtClean="0">
              <a:solidFill>
                <a:srgbClr val="0070C0"/>
              </a:solidFill>
            </a:endParaRPr>
          </a:p>
          <a:p>
            <a:pPr>
              <a:buFontTx/>
              <a:buChar char="•"/>
            </a:pPr>
            <a:r>
              <a:rPr lang="el-GR" sz="1800" dirty="0" smtClean="0">
                <a:solidFill>
                  <a:srgbClr val="0070C0"/>
                </a:solidFill>
              </a:rPr>
              <a:t>Ο δείκτης </a:t>
            </a:r>
            <a:r>
              <a:rPr lang="en-US" sz="1800" b="1" dirty="0" smtClean="0">
                <a:solidFill>
                  <a:srgbClr val="0070C0"/>
                </a:solidFill>
              </a:rPr>
              <a:t>I’</a:t>
            </a:r>
            <a:r>
              <a:rPr lang="en-US" sz="1800" b="1" baseline="-25000" dirty="0" smtClean="0">
                <a:solidFill>
                  <a:srgbClr val="0070C0"/>
                </a:solidFill>
              </a:rPr>
              <a:t>1</a:t>
            </a:r>
            <a:r>
              <a:rPr lang="en-US" sz="1800" b="1" dirty="0" smtClean="0">
                <a:solidFill>
                  <a:srgbClr val="0070C0"/>
                </a:solidFill>
              </a:rPr>
              <a:t> </a:t>
            </a:r>
            <a:r>
              <a:rPr lang="el-GR" sz="1800" b="1" dirty="0" smtClean="0">
                <a:solidFill>
                  <a:srgbClr val="0070C0"/>
                </a:solidFill>
              </a:rPr>
              <a:t>ο οποίος δείχνει την κάλυψη για τις</a:t>
            </a:r>
            <a:r>
              <a:rPr lang="el-GR" sz="1800" b="1" baseline="0" dirty="0" smtClean="0">
                <a:solidFill>
                  <a:srgbClr val="0070C0"/>
                </a:solidFill>
              </a:rPr>
              <a:t> κοινές επιχειρήσεις σε όρους αξίας (αξίες μεταξύ 0 και 1 – όσο υψηλότερος είναι ο δείκτης τόσο καλύτερη είναι η κάλυψη)</a:t>
            </a:r>
          </a:p>
          <a:p>
            <a:pPr>
              <a:buFontTx/>
              <a:buChar char="•"/>
            </a:pPr>
            <a:r>
              <a:rPr lang="el-GR" sz="1800" b="1" dirty="0" smtClean="0">
                <a:solidFill>
                  <a:srgbClr val="0070C0"/>
                </a:solidFill>
              </a:rPr>
              <a:t>Όσον αφορά τον δείκτη </a:t>
            </a:r>
            <a:r>
              <a:rPr lang="en-US" sz="1800" b="1" dirty="0" smtClean="0">
                <a:solidFill>
                  <a:srgbClr val="0070C0"/>
                </a:solidFill>
              </a:rPr>
              <a:t>I’1</a:t>
            </a:r>
            <a:r>
              <a:rPr lang="el-GR" sz="1800" b="1" dirty="0" smtClean="0">
                <a:solidFill>
                  <a:srgbClr val="0070C0"/>
                </a:solidFill>
              </a:rPr>
              <a:t> τα ποσοστά ταιριάσματος – </a:t>
            </a:r>
            <a:r>
              <a:rPr lang="en-US" sz="1800" b="1" dirty="0" smtClean="0">
                <a:solidFill>
                  <a:srgbClr val="0070C0"/>
                </a:solidFill>
              </a:rPr>
              <a:t>matching rates</a:t>
            </a:r>
            <a:r>
              <a:rPr lang="el-GR" sz="1800" b="1" dirty="0" smtClean="0">
                <a:solidFill>
                  <a:srgbClr val="0070C0"/>
                </a:solidFill>
              </a:rPr>
              <a:t> εμφανίζονται περισσότερο ικανοποιητικά σε όρους αξιών από ότι σε όρους επιχειρήσεων που δείχνει ο σχετικός δείκτης </a:t>
            </a:r>
            <a:r>
              <a:rPr lang="en-US" sz="1800" b="1" dirty="0" smtClean="0">
                <a:solidFill>
                  <a:srgbClr val="0070C0"/>
                </a:solidFill>
              </a:rPr>
              <a:t>I1.</a:t>
            </a:r>
            <a:endParaRPr lang="el-GR" sz="1800" b="1" dirty="0" smtClean="0">
              <a:solidFill>
                <a:srgbClr val="0070C0"/>
              </a:solidFill>
            </a:endParaRPr>
          </a:p>
          <a:p>
            <a:pPr>
              <a:buFontTx/>
              <a:buChar char="•"/>
            </a:pPr>
            <a:endParaRPr lang="el-GR" sz="1800" b="1" baseline="0" dirty="0" smtClean="0">
              <a:solidFill>
                <a:srgbClr val="0070C0"/>
              </a:solidFill>
            </a:endParaRPr>
          </a:p>
          <a:p>
            <a:pPr>
              <a:buFontTx/>
              <a:buChar char="•"/>
            </a:pPr>
            <a:endParaRPr lang="el-GR" sz="1800" b="1" baseline="0" dirty="0" smtClean="0">
              <a:solidFill>
                <a:srgbClr val="0070C0"/>
              </a:solidFill>
            </a:endParaRPr>
          </a:p>
          <a:p>
            <a:pPr>
              <a:buFontTx/>
              <a:buChar char="•"/>
            </a:pPr>
            <a:endParaRPr lang="el-GR" sz="1800" b="1" baseline="0" dirty="0" smtClean="0">
              <a:solidFill>
                <a:srgbClr val="0070C0"/>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16</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a:buFontTx/>
              <a:buNone/>
            </a:pPr>
            <a:r>
              <a:rPr lang="el-GR" sz="1800" baseline="0" dirty="0" smtClean="0">
                <a:solidFill>
                  <a:schemeClr val="accent1">
                    <a:lumMod val="75000"/>
                  </a:schemeClr>
                </a:solidFill>
              </a:rPr>
              <a:t>Ο δείκτης </a:t>
            </a:r>
            <a:r>
              <a:rPr lang="en-US" sz="1200" kern="1200" dirty="0" smtClean="0">
                <a:solidFill>
                  <a:schemeClr val="tx1"/>
                </a:solidFill>
                <a:latin typeface="+mn-lt"/>
                <a:ea typeface="+mn-ea"/>
                <a:cs typeface="+mn-cs"/>
              </a:rPr>
              <a:t>I</a:t>
            </a:r>
            <a:r>
              <a:rPr lang="en-US" sz="1200" kern="1200" baseline="-25000" dirty="0" smtClean="0">
                <a:solidFill>
                  <a:schemeClr val="tx1"/>
                </a:solidFill>
                <a:latin typeface="+mn-lt"/>
                <a:ea typeface="+mn-ea"/>
                <a:cs typeface="+mn-cs"/>
              </a:rPr>
              <a:t>2</a:t>
            </a:r>
            <a:r>
              <a:rPr lang="el-GR" sz="1200" kern="1200" baseline="30000" dirty="0" smtClean="0">
                <a:solidFill>
                  <a:schemeClr val="tx1"/>
                </a:solidFill>
                <a:latin typeface="+mn-lt"/>
                <a:ea typeface="+mn-ea"/>
                <a:cs typeface="+mn-cs"/>
              </a:rPr>
              <a:t> </a:t>
            </a:r>
            <a:r>
              <a:rPr lang="el-GR" sz="1800" dirty="0" smtClean="0">
                <a:solidFill>
                  <a:schemeClr val="accent1">
                    <a:lumMod val="75000"/>
                  </a:schemeClr>
                </a:solidFill>
              </a:rPr>
              <a:t> δείχνει το βαθμό αντιστοίχησης των εθνικών στοιχείων  με τα στοιχεία των </a:t>
            </a:r>
            <a:r>
              <a:rPr lang="el-GR" sz="1800" b="1" dirty="0" smtClean="0">
                <a:solidFill>
                  <a:schemeClr val="accent1">
                    <a:lumMod val="75000"/>
                  </a:schemeClr>
                </a:solidFill>
              </a:rPr>
              <a:t>Κ-Μ επί των κοινών επιχειρήσεων </a:t>
            </a:r>
            <a:r>
              <a:rPr lang="el-GR" sz="1800" dirty="0" smtClean="0">
                <a:solidFill>
                  <a:schemeClr val="accent1">
                    <a:lumMod val="75000"/>
                  </a:schemeClr>
                </a:solidFill>
              </a:rPr>
              <a:t>(μόνο). Συγκεκριμένα ο</a:t>
            </a:r>
            <a:r>
              <a:rPr lang="el-GR" sz="1800" baseline="0" dirty="0" smtClean="0">
                <a:solidFill>
                  <a:schemeClr val="accent1">
                    <a:lumMod val="75000"/>
                  </a:schemeClr>
                </a:solidFill>
              </a:rPr>
              <a:t> δείκτης δείχνει το βαθμό όπου η αξία συναλλαγών των κοινών επιχειρήσεων που αναγνωρίστηκαν και στις δύο βάσεις δεδομένων είναι παραπλήσια</a:t>
            </a:r>
            <a:r>
              <a:rPr lang="en-US" sz="1800" baseline="0" dirty="0" smtClean="0">
                <a:solidFill>
                  <a:schemeClr val="accent1">
                    <a:lumMod val="75000"/>
                  </a:schemeClr>
                </a:solidFill>
              </a:rPr>
              <a:t> (similar)</a:t>
            </a:r>
            <a:r>
              <a:rPr lang="el-GR" sz="1800" baseline="0" dirty="0" smtClean="0">
                <a:solidFill>
                  <a:schemeClr val="accent1">
                    <a:lumMod val="75000"/>
                  </a:schemeClr>
                </a:solidFill>
              </a:rPr>
              <a:t>. </a:t>
            </a:r>
          </a:p>
          <a:p>
            <a:pPr>
              <a:buFontTx/>
              <a:buNone/>
            </a:pPr>
            <a:r>
              <a:rPr lang="el-GR" sz="1800" baseline="0" dirty="0" smtClean="0">
                <a:solidFill>
                  <a:schemeClr val="accent1">
                    <a:lumMod val="75000"/>
                  </a:schemeClr>
                </a:solidFill>
              </a:rPr>
              <a:t>Υπολογίζεται  : Ποσοστό της  Αξίας Συναλλαγών μόνο των Κοινών επιχειρήσεων. Αποτελέσματα κοντά στη μονάδα 1 σημαίνουν ότι είναι πολύ παραπλήσια (</a:t>
            </a:r>
            <a:r>
              <a:rPr lang="en-US" sz="1800" baseline="0" dirty="0" smtClean="0">
                <a:solidFill>
                  <a:schemeClr val="accent1">
                    <a:lumMod val="75000"/>
                  </a:schemeClr>
                </a:solidFill>
              </a:rPr>
              <a:t>similar). </a:t>
            </a:r>
            <a:r>
              <a:rPr lang="el-GR" sz="1800" baseline="0" dirty="0" smtClean="0">
                <a:solidFill>
                  <a:schemeClr val="accent1">
                    <a:lumMod val="75000"/>
                  </a:schemeClr>
                </a:solidFill>
              </a:rPr>
              <a:t>Με άλλα λόγια ο δείκτης δείχνει πόσο καλή είναι η αντιστοίχηση . </a:t>
            </a:r>
          </a:p>
          <a:p>
            <a:pPr>
              <a:buFontTx/>
              <a:buNone/>
            </a:pPr>
            <a:r>
              <a:rPr lang="el-GR" sz="1800" baseline="0" dirty="0" smtClean="0">
                <a:solidFill>
                  <a:schemeClr val="accent1">
                    <a:lumMod val="75000"/>
                  </a:schemeClr>
                </a:solidFill>
              </a:rPr>
              <a:t>Παρ’ όλα αυτά όμοιες συνολικές αξίες μπορεί να κρύβουν σημαντικές διαφορές στις επιχειρήσεις κατά μονάδα. </a:t>
            </a:r>
            <a:endParaRPr lang="en-US" sz="1800" dirty="0" smtClean="0">
              <a:solidFill>
                <a:schemeClr val="accent1">
                  <a:lumMod val="75000"/>
                </a:schemeClr>
              </a:solidFill>
            </a:endParaRPr>
          </a:p>
          <a:p>
            <a:pPr>
              <a:buFontTx/>
              <a:buChar char="•"/>
            </a:pPr>
            <a:r>
              <a:rPr lang="el-GR" sz="1800" b="1" dirty="0" smtClean="0">
                <a:solidFill>
                  <a:srgbClr val="0070C0"/>
                </a:solidFill>
              </a:rPr>
              <a:t>Σύμφωνα με τα αποτελέσματα του δείκτη κρίνεται απαραίτητο να διενεργηθεί σε επόμενη φάση περαιτέρω διερεύνηση για να εντοπιστούν τυχόν μεθοδολογικές αιτίες για τις εμφανιζόμενες ασυμμετρίες.</a:t>
            </a:r>
          </a:p>
          <a:p>
            <a:pPr algn="just"/>
            <a:r>
              <a:rPr lang="el-GR" sz="1800" dirty="0" smtClean="0">
                <a:solidFill>
                  <a:srgbClr val="0070C0"/>
                </a:solidFill>
              </a:rPr>
              <a:t>Επιπρόσθετα αξίζει να σημειωθεί ότι η ποιότητα του συγκεκριμένου δείκτη δεν είναι ικανοποιητική δεδομένου ότι η διαδικασία προσομοίωσης του ΑΦΜ του αντισυμβαλλόμενου εταίρου πραγματοποιήθηκε από τα περισσότερα Κ-Μ με στοιχεία ΦΠΑ-</a:t>
            </a:r>
            <a:r>
              <a:rPr lang="en-US" sz="1800" dirty="0" smtClean="0">
                <a:solidFill>
                  <a:srgbClr val="0070C0"/>
                </a:solidFill>
              </a:rPr>
              <a:t>VIES </a:t>
            </a:r>
            <a:r>
              <a:rPr lang="el-GR" sz="1800" dirty="0" smtClean="0">
                <a:solidFill>
                  <a:srgbClr val="0070C0"/>
                </a:solidFill>
              </a:rPr>
              <a:t>του έτους 2014. Στην περίπτωση της χώρα μας τονίζεται ότι η διαδικασία προσομοίωσης του ΑΦΜ του αντισυμβαλλόμενου εταίρου εφαρμόστηκε με τη χρήση πραγματικών στοιχείων του μήνα αναφοράς, τα οποία διαβιβάζονται στην ΕΛΣΤΑΤ από τις Φορολογικές Αρχές της χώρας στις Τ+30 ημέρες από το τέλος του μήνα αναφοράς.</a:t>
            </a:r>
          </a:p>
          <a:p>
            <a:endParaRPr lang="el-GR" sz="1800" dirty="0" smtClean="0"/>
          </a:p>
          <a:p>
            <a:endParaRPr lang="el-GR" sz="1800" dirty="0" smtClean="0"/>
          </a:p>
          <a:p>
            <a:endParaRPr lang="el-GR" sz="1800" dirty="0" smtClean="0"/>
          </a:p>
          <a:p>
            <a:endParaRPr lang="el-GR" sz="18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This slide presents the degree of matching between national and mirror data for the common PSI’s</a:t>
            </a:r>
            <a:r>
              <a:rPr lang="el-GR" sz="1200" dirty="0" smtClean="0"/>
              <a:t> </a:t>
            </a:r>
            <a:r>
              <a:rPr lang="en-US" sz="1200" dirty="0" smtClean="0">
                <a:solidFill>
                  <a:schemeClr val="accent1">
                    <a:lumMod val="75000"/>
                  </a:schemeClr>
                </a:solidFill>
              </a:rPr>
              <a:t>(Match of national and mirror databases for PSIs present in both databases) – Values close to 1 </a:t>
            </a:r>
            <a:endParaRPr lang="el-GR" sz="1200" dirty="0" smtClean="0">
              <a:solidFill>
                <a:schemeClr val="accent1">
                  <a:lumMod val="7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According to the above results a more in depth analysis should be performed on a next stage in order to identify the possible methodological reasons of the asymmetries. Furthermore, the fact that the simulation of the partner ID for the year 2015 has been performed by the majority of MS with VAT data of the year 2014 may affect the quality of the matching. In  the case of Greece the simulation has been applied for the partner ID of the actual reference month with the use of VIES data, which are available from Tax Authorities  at T+30.</a:t>
            </a:r>
            <a:endParaRPr lang="el-GR" sz="1200" dirty="0" smtClean="0"/>
          </a:p>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17</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10000"/>
          </a:bodyPr>
          <a:lstStyle/>
          <a:p>
            <a:r>
              <a:rPr lang="en-US" sz="1800" dirty="0" smtClean="0">
                <a:solidFill>
                  <a:schemeClr val="bg1">
                    <a:lumMod val="50000"/>
                  </a:schemeClr>
                </a:solidFill>
              </a:rPr>
              <a:t> </a:t>
            </a:r>
          </a:p>
          <a:p>
            <a:endParaRPr lang="en-US" sz="1800" dirty="0" smtClean="0"/>
          </a:p>
          <a:p>
            <a:r>
              <a:rPr lang="el-GR" sz="1800" dirty="0" smtClean="0">
                <a:solidFill>
                  <a:schemeClr val="tx2"/>
                </a:solidFill>
              </a:rPr>
              <a:t>Ο </a:t>
            </a:r>
            <a:r>
              <a:rPr lang="el-GR" sz="1800" b="1" u="sng" dirty="0" smtClean="0">
                <a:solidFill>
                  <a:schemeClr val="tx2"/>
                </a:solidFill>
              </a:rPr>
              <a:t>συντελεστής συσχέτισης (</a:t>
            </a:r>
            <a:r>
              <a:rPr lang="en-US" sz="1800" b="1" u="sng" dirty="0" smtClean="0">
                <a:solidFill>
                  <a:schemeClr val="tx2"/>
                </a:solidFill>
              </a:rPr>
              <a:t>Correlation Coefficient)</a:t>
            </a:r>
            <a:r>
              <a:rPr lang="el-GR" sz="1800" b="1" u="sng" dirty="0" smtClean="0">
                <a:solidFill>
                  <a:schemeClr val="tx2"/>
                </a:solidFill>
              </a:rPr>
              <a:t> των αξίων επί  των κοινών επιχειρήσεων που </a:t>
            </a:r>
            <a:r>
              <a:rPr lang="el-GR" sz="1800" dirty="0" smtClean="0">
                <a:solidFill>
                  <a:schemeClr val="tx2"/>
                </a:solidFill>
              </a:rPr>
              <a:t>έχουν εντοπιστεί  μεταξύ των συναλλαγών αφίξεων  που συλλέγονται εθνικά και των συναλλαγών που ανταλλάσσονται  με τα Κ-Μ</a:t>
            </a:r>
          </a:p>
          <a:p>
            <a:endParaRPr lang="el-GR" sz="1800" dirty="0" smtClean="0">
              <a:solidFill>
                <a:schemeClr val="tx2"/>
              </a:solidFill>
            </a:endParaRPr>
          </a:p>
          <a:p>
            <a:endParaRPr lang="en-US" sz="1800" dirty="0" smtClean="0">
              <a:solidFill>
                <a:schemeClr val="tx2"/>
              </a:solidFill>
            </a:endParaRPr>
          </a:p>
          <a:p>
            <a:pPr>
              <a:buFontTx/>
              <a:buChar char="•"/>
            </a:pPr>
            <a:r>
              <a:rPr lang="en-US" sz="1800" dirty="0" smtClean="0"/>
              <a:t>The Correlation Coefficient (</a:t>
            </a:r>
            <a:r>
              <a:rPr lang="en-US" sz="1800" dirty="0" err="1" smtClean="0"/>
              <a:t>Corr</a:t>
            </a:r>
            <a:r>
              <a:rPr lang="en-US" sz="1800" dirty="0" smtClean="0"/>
              <a:t>) </a:t>
            </a:r>
            <a:r>
              <a:rPr lang="el-GR" sz="1800" dirty="0" smtClean="0">
                <a:solidFill>
                  <a:schemeClr val="tx2"/>
                </a:solidFill>
              </a:rPr>
              <a:t>Ο συντελεστής συσχέτισης</a:t>
            </a:r>
            <a:endParaRPr lang="en-US" sz="1800" dirty="0" smtClean="0">
              <a:solidFill>
                <a:schemeClr val="tx2"/>
              </a:solidFill>
            </a:endParaRPr>
          </a:p>
          <a:p>
            <a:pPr lvl="1">
              <a:buFontTx/>
              <a:buChar char="•"/>
            </a:pPr>
            <a:r>
              <a:rPr lang="el-GR" sz="1800" b="1" dirty="0" smtClean="0">
                <a:solidFill>
                  <a:schemeClr val="tx2"/>
                </a:solidFill>
              </a:rPr>
              <a:t>για την πλειονότητα των Κ-Μ </a:t>
            </a:r>
            <a:r>
              <a:rPr lang="en-US" sz="1800" b="1" dirty="0" smtClean="0">
                <a:solidFill>
                  <a:schemeClr val="tx2"/>
                </a:solidFill>
              </a:rPr>
              <a:t>(AT, BG, EE, FR, HR, IT, LT, LU, LV, PL, PT, RO, SI, SK) </a:t>
            </a:r>
            <a:r>
              <a:rPr lang="el-GR" sz="1800" b="1" dirty="0" smtClean="0">
                <a:solidFill>
                  <a:schemeClr val="tx2"/>
                </a:solidFill>
              </a:rPr>
              <a:t>κυμαίνονται μεταξύ του 0,75 και 1 παρουσιάζοντας αρκετά καλή αντιστοίχιση με  παρόμοια τάση και στα δύο </a:t>
            </a:r>
            <a:r>
              <a:rPr lang="en-US" sz="1800" b="1" dirty="0" smtClean="0">
                <a:solidFill>
                  <a:schemeClr val="tx2"/>
                </a:solidFill>
              </a:rPr>
              <a:t>datasets. </a:t>
            </a:r>
            <a:r>
              <a:rPr lang="en-US" sz="1800" b="1" dirty="0" smtClean="0"/>
              <a:t>ranges between 0.75 and 1, identifying rather successful matching with similar trend in both datasets. </a:t>
            </a:r>
          </a:p>
          <a:p>
            <a:pPr lvl="1">
              <a:buFontTx/>
              <a:buChar char="•"/>
            </a:pPr>
            <a:r>
              <a:rPr lang="el-GR" sz="1800" b="1" dirty="0" smtClean="0">
                <a:solidFill>
                  <a:schemeClr val="tx2"/>
                </a:solidFill>
              </a:rPr>
              <a:t>Για δύο Κ-Μ </a:t>
            </a:r>
            <a:r>
              <a:rPr lang="en-US" sz="1800" b="1" dirty="0" smtClean="0">
                <a:solidFill>
                  <a:schemeClr val="tx2"/>
                </a:solidFill>
              </a:rPr>
              <a:t>(DK and FI) </a:t>
            </a:r>
            <a:r>
              <a:rPr lang="el-GR" sz="1800" b="1" dirty="0" smtClean="0">
                <a:solidFill>
                  <a:schemeClr val="tx2"/>
                </a:solidFill>
              </a:rPr>
              <a:t> ο συντελεστής συσχέτισης κυμαίνεται μεταξύ</a:t>
            </a:r>
            <a:r>
              <a:rPr lang="en-US" sz="1800" b="1" dirty="0" smtClean="0">
                <a:solidFill>
                  <a:schemeClr val="tx2"/>
                </a:solidFill>
              </a:rPr>
              <a:t> 0.5 and 0.75</a:t>
            </a:r>
            <a:r>
              <a:rPr lang="el-GR" sz="1800" b="1" dirty="0" smtClean="0">
                <a:solidFill>
                  <a:schemeClr val="tx2"/>
                </a:solidFill>
              </a:rPr>
              <a:t> </a:t>
            </a:r>
            <a:r>
              <a:rPr lang="en-US" sz="1800" b="1" dirty="0" smtClean="0"/>
              <a:t>for two MS the correlation coefficient  ranges between 0.5 and 0.75</a:t>
            </a:r>
          </a:p>
          <a:p>
            <a:pPr lvl="1">
              <a:buFontTx/>
              <a:buChar char="•"/>
            </a:pPr>
            <a:r>
              <a:rPr lang="en-US" sz="1800" dirty="0" smtClean="0"/>
              <a:t> </a:t>
            </a:r>
            <a:r>
              <a:rPr lang="el-GR" sz="1800" dirty="0" smtClean="0">
                <a:solidFill>
                  <a:schemeClr val="tx2"/>
                </a:solidFill>
              </a:rPr>
              <a:t>ενώ για άλλα 2 Κ-Μ </a:t>
            </a:r>
            <a:r>
              <a:rPr lang="en-US" sz="1800" b="1" dirty="0" smtClean="0">
                <a:solidFill>
                  <a:schemeClr val="tx2"/>
                </a:solidFill>
              </a:rPr>
              <a:t>(for DE and MT) </a:t>
            </a:r>
            <a:r>
              <a:rPr lang="el-GR" sz="1800" b="1" dirty="0" smtClean="0">
                <a:solidFill>
                  <a:schemeClr val="tx2"/>
                </a:solidFill>
              </a:rPr>
              <a:t>ο συντελεστής είναι κάτω από το 0,5</a:t>
            </a:r>
            <a:r>
              <a:rPr lang="el-GR" sz="1800" b="1" dirty="0" smtClean="0"/>
              <a:t> </a:t>
            </a:r>
            <a:r>
              <a:rPr lang="en-US" sz="1800" b="1" dirty="0" smtClean="0"/>
              <a:t>the correlation is  below 0.5while for other two MS </a:t>
            </a:r>
            <a:r>
              <a:rPr lang="en-US" sz="1800" b="1" dirty="0" smtClean="0">
                <a:solidFill>
                  <a:srgbClr val="969696"/>
                </a:solidFill>
              </a:rPr>
              <a:t>(for DE and MT)</a:t>
            </a:r>
            <a:r>
              <a:rPr lang="en-US" sz="1800" b="1" dirty="0" smtClean="0"/>
              <a:t>.</a:t>
            </a:r>
            <a:endParaRPr lang="el-GR" sz="1800" b="1" dirty="0" smtClean="0"/>
          </a:p>
          <a:p>
            <a:endParaRPr lang="el-GR" dirty="0" smtClean="0"/>
          </a:p>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18</a:t>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a:buFontTx/>
              <a:buChar char="•"/>
            </a:pPr>
            <a:r>
              <a:rPr lang="el-GR" sz="1800" dirty="0" smtClean="0">
                <a:solidFill>
                  <a:schemeClr val="tx2"/>
                </a:solidFill>
              </a:rPr>
              <a:t>Στο γράφημα η συσχέτιση</a:t>
            </a:r>
            <a:r>
              <a:rPr lang="el-GR" sz="1800" baseline="0" dirty="0" smtClean="0">
                <a:solidFill>
                  <a:schemeClr val="tx2"/>
                </a:solidFill>
              </a:rPr>
              <a:t> του δείκτη Ι2 με τον Συντελεστή Συσχέτισης</a:t>
            </a:r>
            <a:r>
              <a:rPr lang="en-US" sz="1800" baseline="0" dirty="0" smtClean="0">
                <a:solidFill>
                  <a:schemeClr val="tx2"/>
                </a:solidFill>
              </a:rPr>
              <a:t> (</a:t>
            </a:r>
            <a:r>
              <a:rPr lang="en-US" sz="1800" baseline="0" dirty="0" err="1" smtClean="0">
                <a:solidFill>
                  <a:schemeClr val="tx2"/>
                </a:solidFill>
              </a:rPr>
              <a:t>Corr</a:t>
            </a:r>
            <a:r>
              <a:rPr lang="en-US" sz="1800" baseline="0" dirty="0" smtClean="0">
                <a:solidFill>
                  <a:schemeClr val="tx2"/>
                </a:solidFill>
              </a:rPr>
              <a:t>) . </a:t>
            </a:r>
            <a:r>
              <a:rPr lang="el-GR" sz="1800" baseline="0" dirty="0" smtClean="0">
                <a:solidFill>
                  <a:schemeClr val="tx2"/>
                </a:solidFill>
              </a:rPr>
              <a:t> </a:t>
            </a:r>
            <a:endParaRPr lang="el-GR" sz="1800" dirty="0" smtClean="0">
              <a:solidFill>
                <a:schemeClr val="tx2"/>
              </a:solidFill>
            </a:endParaRPr>
          </a:p>
          <a:p>
            <a:pPr marL="0" marR="0" indent="0" algn="l" defTabSz="914400" rtl="0" eaLnBrk="1" fontAlgn="auto" latinLnBrk="0" hangingPunct="1">
              <a:lnSpc>
                <a:spcPct val="100000"/>
              </a:lnSpc>
              <a:spcBef>
                <a:spcPts val="0"/>
              </a:spcBef>
              <a:spcAft>
                <a:spcPts val="0"/>
              </a:spcAft>
              <a:buClrTx/>
              <a:buSzTx/>
              <a:buFontTx/>
              <a:buChar char="•"/>
              <a:tabLst/>
              <a:defRPr/>
            </a:pPr>
            <a:r>
              <a:rPr lang="el-GR" sz="1800" dirty="0" smtClean="0"/>
              <a:t>όταν ληφθούν υπόψη όλοι οι δείκτες αντιστοίχησης</a:t>
            </a:r>
            <a:r>
              <a:rPr lang="en-US" sz="1800" dirty="0" smtClean="0"/>
              <a:t> I2 </a:t>
            </a:r>
            <a:r>
              <a:rPr lang="el-GR" sz="1800" dirty="0" smtClean="0"/>
              <a:t>και</a:t>
            </a:r>
            <a:r>
              <a:rPr lang="el-GR" sz="1800" baseline="0" dirty="0" smtClean="0"/>
              <a:t> </a:t>
            </a:r>
            <a:r>
              <a:rPr lang="en-US" sz="1800" baseline="0" dirty="0" smtClean="0"/>
              <a:t>Correlation</a:t>
            </a:r>
            <a:r>
              <a:rPr lang="el-GR" sz="1800" baseline="0" dirty="0" smtClean="0"/>
              <a:t> (</a:t>
            </a:r>
            <a:r>
              <a:rPr lang="en-US" sz="1800" baseline="0" dirty="0" smtClean="0"/>
              <a:t>matching)</a:t>
            </a:r>
            <a:r>
              <a:rPr lang="el-GR" sz="1800" dirty="0" smtClean="0"/>
              <a:t>, δύο Κ-Μ</a:t>
            </a:r>
            <a:r>
              <a:rPr lang="en-US" sz="1800" dirty="0" smtClean="0"/>
              <a:t> </a:t>
            </a:r>
            <a:r>
              <a:rPr lang="el-GR" sz="1800" dirty="0" smtClean="0"/>
              <a:t>η</a:t>
            </a:r>
            <a:r>
              <a:rPr lang="el-GR" sz="1800" baseline="0" dirty="0" smtClean="0"/>
              <a:t> Γάλλια (</a:t>
            </a:r>
            <a:r>
              <a:rPr lang="el-GR" sz="1800" dirty="0" smtClean="0"/>
              <a:t> FR) και  η Αυστρία</a:t>
            </a:r>
            <a:r>
              <a:rPr lang="el-GR" sz="1800" baseline="0" dirty="0" smtClean="0"/>
              <a:t> (</a:t>
            </a:r>
            <a:r>
              <a:rPr lang="el-GR" sz="1800" dirty="0" smtClean="0"/>
              <a:t>AT) φαίνεται να πληροί τα κριτήρια μιας επιτυχούς  αντιστοίχησης </a:t>
            </a:r>
            <a:r>
              <a:rPr lang="el-GR" sz="1800" b="1" dirty="0" smtClean="0"/>
              <a:t>όπως φαίνεται</a:t>
            </a:r>
            <a:r>
              <a:rPr lang="el-GR" sz="1800" b="1" baseline="0" dirty="0" smtClean="0"/>
              <a:t> και </a:t>
            </a:r>
            <a:r>
              <a:rPr lang="el-GR" sz="1800" b="1" dirty="0" smtClean="0"/>
              <a:t>στον Πίνακα . </a:t>
            </a:r>
            <a:r>
              <a:rPr lang="el-GR" sz="1800" dirty="0" smtClean="0"/>
              <a:t>Στην προσπάθεια να βρεθεί η βέλτιστη αντιστοίχηση μεταξύ</a:t>
            </a:r>
            <a:r>
              <a:rPr lang="el-GR" sz="1800" baseline="0" dirty="0" smtClean="0"/>
              <a:t> των συλλεγόμενων από την Ελλάδα στοιχείων αφίξεων και αυτών που διαβιβάστηκαν από τα άλλα Κ-Μ, έγινε βαθμολόγηση (</a:t>
            </a:r>
            <a:r>
              <a:rPr lang="en-US" sz="1800" baseline="0" dirty="0" smtClean="0"/>
              <a:t>rating) </a:t>
            </a:r>
            <a:r>
              <a:rPr lang="el-GR" sz="1800" baseline="0" dirty="0" smtClean="0"/>
              <a:t>σε αυτά τα </a:t>
            </a:r>
            <a:r>
              <a:rPr lang="el-GR" sz="1800" dirty="0" smtClean="0"/>
              <a:t>Κ-Μ που είχα καλή αντιστοίχηση (</a:t>
            </a:r>
            <a:r>
              <a:rPr lang="en-US" sz="1800" dirty="0" smtClean="0"/>
              <a:t>matching)</a:t>
            </a:r>
            <a:r>
              <a:rPr lang="el-GR" sz="1800" dirty="0" smtClean="0"/>
              <a:t>  μεγάλη περίοδο, σύμφωνα με τους δείκτες I2 και </a:t>
            </a:r>
            <a:r>
              <a:rPr lang="en-US" sz="1800" dirty="0" smtClean="0"/>
              <a:t>Correlation, </a:t>
            </a:r>
            <a:r>
              <a:rPr lang="el-GR" sz="1800" dirty="0" smtClean="0"/>
              <a:t>και</a:t>
            </a:r>
            <a:r>
              <a:rPr lang="el-GR" sz="1800" baseline="0" dirty="0" smtClean="0"/>
              <a:t> </a:t>
            </a:r>
            <a:r>
              <a:rPr lang="el-GR" sz="1800" dirty="0" smtClean="0"/>
              <a:t> σε σχέση με το δείκτη  I'1 ( κάλυψη της εθνικής βάσης δεδομένων με τα κοινά PSI’</a:t>
            </a:r>
            <a:r>
              <a:rPr lang="en-US" sz="1800" dirty="0" smtClean="0"/>
              <a:t>s</a:t>
            </a:r>
            <a:r>
              <a:rPr lang="el-GR" sz="1800" dirty="0" smtClean="0"/>
              <a:t> σε</a:t>
            </a:r>
            <a:r>
              <a:rPr lang="el-GR" sz="1800" baseline="0" dirty="0" smtClean="0"/>
              <a:t> όρους αξιών</a:t>
            </a:r>
            <a:r>
              <a:rPr lang="el-GR" sz="1800" dirty="0" smtClean="0"/>
              <a:t>), όπου η αξία του δείκτη I'1 είναι μεγαλύτερη από 0,85, </a:t>
            </a:r>
            <a:r>
              <a:rPr lang="el-GR" sz="1800" b="1" dirty="0" smtClean="0"/>
              <a:t>δύο κράτη μέλη FR &amp; ΑΤ φαίνεται να ικανοποιεί τα κριτήρια της επιτυχούς αντιστοίχησης</a:t>
            </a:r>
            <a:r>
              <a:rPr lang="el-GR" sz="1800" dirty="0" smtClean="0"/>
              <a:t>.</a:t>
            </a:r>
          </a:p>
          <a:p>
            <a:pPr>
              <a:buFontTx/>
              <a:buChar char="•"/>
            </a:pPr>
            <a:r>
              <a:rPr lang="el-GR" sz="1800" dirty="0" smtClean="0">
                <a:solidFill>
                  <a:schemeClr val="tx2"/>
                </a:solidFill>
              </a:rPr>
              <a:t>Συνδυάζοντας τα αποτελέσματα των δεικτών Ι2 και Συντελεστή Συσχέτισης </a:t>
            </a:r>
            <a:r>
              <a:rPr lang="en-US" sz="1800" dirty="0" smtClean="0">
                <a:solidFill>
                  <a:schemeClr val="tx2"/>
                </a:solidFill>
              </a:rPr>
              <a:t>Correlation</a:t>
            </a:r>
            <a:r>
              <a:rPr lang="el-GR" sz="1800" dirty="0" smtClean="0">
                <a:solidFill>
                  <a:schemeClr val="tx2"/>
                </a:solidFill>
              </a:rPr>
              <a:t>  το επίπεδο αντιστοίχισης παρουσιάζεται αρκετά καλό με το δείκτη να εμφανίζει τιμή κοντά στο 1.</a:t>
            </a:r>
            <a:endParaRPr lang="en-US" sz="1800" dirty="0" smtClean="0">
              <a:solidFill>
                <a:schemeClr val="tx2"/>
              </a:solidFill>
            </a:endParaRPr>
          </a:p>
          <a:p>
            <a:pPr>
              <a:buFontTx/>
              <a:buChar char="•"/>
            </a:pPr>
            <a:r>
              <a:rPr lang="el-GR" sz="1800" dirty="0" smtClean="0">
                <a:solidFill>
                  <a:schemeClr val="tx2"/>
                </a:solidFill>
              </a:rPr>
              <a:t>Προκειμένου να εντοπιστεί η καλύτερη συσχέτιση των στοιχείων των Κ-Μ  χρησιμοποιήθηκαν τα στοιχεία των δεικτών Ι2 και </a:t>
            </a:r>
            <a:r>
              <a:rPr lang="en-US" sz="1800" dirty="0" err="1" smtClean="0">
                <a:solidFill>
                  <a:schemeClr val="tx2"/>
                </a:solidFill>
              </a:rPr>
              <a:t>Cor</a:t>
            </a:r>
            <a:r>
              <a:rPr lang="el-GR" sz="1800" dirty="0" smtClean="0">
                <a:solidFill>
                  <a:schemeClr val="tx2"/>
                </a:solidFill>
              </a:rPr>
              <a:t> τα οποία συνδέθηκαν με τον δείκτη Ι’1 ( δείκτης που αφορά επί των κοινών επιχειρήσεων την κάλυψη της εθνικής βάσης σε επίπεδο αξίας). ‘Όπως φαίνεται και στον πίνακα 2 Κ-Μ η ΑΥΣΤΡΙΑ και η ΓΑΛΛΙΑ ικανοποιούν τα κριτήρια της επιτυχούς συσχέτισης όταν η τιμή του δείκτη </a:t>
            </a:r>
            <a:r>
              <a:rPr lang="en-US" sz="1800" dirty="0" smtClean="0">
                <a:solidFill>
                  <a:schemeClr val="tx2"/>
                </a:solidFill>
              </a:rPr>
              <a:t>I’1</a:t>
            </a:r>
            <a:r>
              <a:rPr lang="el-GR" sz="1800" dirty="0" smtClean="0">
                <a:solidFill>
                  <a:schemeClr val="tx2"/>
                </a:solidFill>
              </a:rPr>
              <a:t> είναι μεγαλύτερη του 0,85.</a:t>
            </a:r>
          </a:p>
          <a:p>
            <a:endParaRPr lang="el-GR" sz="1800" dirty="0" smtClean="0"/>
          </a:p>
          <a:p>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By combining the matching rates for indicators I2 and </a:t>
            </a:r>
            <a:r>
              <a:rPr lang="en-US" sz="1200" dirty="0" err="1" smtClean="0"/>
              <a:t>Cor</a:t>
            </a:r>
            <a:r>
              <a:rPr lang="en-US" sz="1200" dirty="0" smtClean="0"/>
              <a:t>, nine Member States </a:t>
            </a:r>
            <a:r>
              <a:rPr lang="en-US" sz="1200" dirty="0" smtClean="0">
                <a:solidFill>
                  <a:schemeClr val="bg1">
                    <a:lumMod val="65000"/>
                  </a:schemeClr>
                </a:solidFill>
              </a:rPr>
              <a:t>(AT, EE, FR, LT, LV, PT, SL, SK) </a:t>
            </a:r>
            <a:r>
              <a:rPr lang="en-US" sz="1200" dirty="0" smtClean="0"/>
              <a:t>appear with good matching level and score close to 1. </a:t>
            </a:r>
            <a:endParaRPr lang="el-GR"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While trying to find the optimal match, </a:t>
            </a:r>
            <a:r>
              <a:rPr lang="en-US" sz="1200" dirty="0" smtClean="0">
                <a:solidFill>
                  <a:schemeClr val="bg1">
                    <a:lumMod val="50000"/>
                  </a:schemeClr>
                </a:solidFill>
              </a:rPr>
              <a:t>by rating the MSs whose match is good for a large period, </a:t>
            </a:r>
            <a:r>
              <a:rPr lang="en-US" sz="1200" dirty="0" smtClean="0"/>
              <a:t>according to the  indicators I2 and </a:t>
            </a:r>
            <a:r>
              <a:rPr lang="en-US" sz="1200" dirty="0" err="1" smtClean="0"/>
              <a:t>Cor</a:t>
            </a:r>
            <a:r>
              <a:rPr lang="en-US" sz="1200" dirty="0" smtClean="0"/>
              <a:t>, in relation to the indicator  I’1 </a:t>
            </a:r>
            <a:r>
              <a:rPr lang="en-US" sz="1200" dirty="0" smtClean="0">
                <a:solidFill>
                  <a:schemeClr val="bg1">
                    <a:lumMod val="50000"/>
                  </a:schemeClr>
                </a:solidFill>
              </a:rPr>
              <a:t>(the coverage of  the national database by the common PSI’s  in terms of values) </a:t>
            </a:r>
            <a:r>
              <a:rPr lang="en-US" sz="1200" dirty="0" smtClean="0"/>
              <a:t>when the value of I’1 is higher  than 0.85, two Member States FR &amp; AT seems to satisfy the criteria of a successful matching as shown in the table. </a:t>
            </a:r>
            <a:endParaRPr lang="el-GR" sz="1200" dirty="0" smtClean="0"/>
          </a:p>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19</a:t>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a:spcBef>
                <a:spcPct val="0"/>
              </a:spcBef>
            </a:pPr>
            <a:r>
              <a:rPr lang="en-US" sz="1200" b="1" baseline="0" dirty="0" smtClean="0">
                <a:solidFill>
                  <a:srgbClr val="0070C0"/>
                </a:solidFill>
              </a:rPr>
              <a:t>O </a:t>
            </a:r>
            <a:r>
              <a:rPr lang="el-GR" sz="1200" b="1" baseline="0" dirty="0" smtClean="0">
                <a:solidFill>
                  <a:srgbClr val="0070C0"/>
                </a:solidFill>
              </a:rPr>
              <a:t>Δείκτες Κέρδους σε Πληροφορία (</a:t>
            </a:r>
            <a:r>
              <a:rPr lang="en-US" sz="1200" b="1" baseline="0" dirty="0" smtClean="0">
                <a:solidFill>
                  <a:srgbClr val="0070C0"/>
                </a:solidFill>
              </a:rPr>
              <a:t>Gain of Information)</a:t>
            </a:r>
            <a:r>
              <a:rPr lang="el-GR" sz="1200" b="1" baseline="0" dirty="0" smtClean="0">
                <a:solidFill>
                  <a:srgbClr val="0070C0"/>
                </a:solidFill>
              </a:rPr>
              <a:t> Ι3 και Ι΄3 δείχνουν αν η χώρα μας χάνει ή κερδίζει σε πληροφορία σε όρους επιχειρήσεων </a:t>
            </a:r>
            <a:r>
              <a:rPr lang="en-US" sz="1200" b="1" baseline="0" dirty="0" smtClean="0">
                <a:solidFill>
                  <a:srgbClr val="0070C0"/>
                </a:solidFill>
              </a:rPr>
              <a:t>PSI’s</a:t>
            </a:r>
            <a:r>
              <a:rPr lang="el-GR" sz="1200" b="1" baseline="0" dirty="0" smtClean="0">
                <a:solidFill>
                  <a:srgbClr val="0070C0"/>
                </a:solidFill>
              </a:rPr>
              <a:t> (Ι3) και σε όρους επιχειρήσεων που βρίσκονται κάτω από το Εθνικό κατώφλι (Ι΄3). </a:t>
            </a:r>
            <a:endParaRPr lang="en-US" sz="1200" b="1" baseline="0" dirty="0" smtClean="0">
              <a:solidFill>
                <a:srgbClr val="0070C0"/>
              </a:solidFill>
            </a:endParaRPr>
          </a:p>
          <a:p>
            <a:pPr>
              <a:spcBef>
                <a:spcPct val="0"/>
              </a:spcBef>
            </a:pPr>
            <a:endParaRPr lang="el-GR" sz="1200" b="1" baseline="0" dirty="0" smtClean="0">
              <a:solidFill>
                <a:srgbClr val="0070C0"/>
              </a:solidFill>
            </a:endParaRPr>
          </a:p>
          <a:p>
            <a:pPr>
              <a:spcBef>
                <a:spcPct val="0"/>
              </a:spcBef>
            </a:pPr>
            <a:r>
              <a:rPr lang="el-GR" sz="1200" b="1" baseline="0" dirty="0" smtClean="0">
                <a:solidFill>
                  <a:srgbClr val="0070C0"/>
                </a:solidFill>
              </a:rPr>
              <a:t>Ι3 = Αριθμός των κοινών επιχειρήσεων οι οποίες αναγνωρίζονται και στα εθνικά συλλεγόμενα στοιχεία από τη χώρα και στα στοιχεία που διαβιβάζονται από τα άλλα Κ-Μ  /  Συνολικό αριθμό επιχειρήσεων </a:t>
            </a:r>
            <a:r>
              <a:rPr lang="en-US" sz="1200" b="1" baseline="0" dirty="0" smtClean="0">
                <a:solidFill>
                  <a:srgbClr val="0070C0"/>
                </a:solidFill>
              </a:rPr>
              <a:t>PSI’s </a:t>
            </a:r>
            <a:r>
              <a:rPr lang="el-GR" sz="1200" b="1" baseline="0" dirty="0" smtClean="0">
                <a:solidFill>
                  <a:srgbClr val="0070C0"/>
                </a:solidFill>
              </a:rPr>
              <a:t>στην εθνική συλλεγόμενη βάση</a:t>
            </a:r>
          </a:p>
          <a:p>
            <a:pPr>
              <a:spcBef>
                <a:spcPct val="0"/>
              </a:spcBef>
            </a:pPr>
            <a:r>
              <a:rPr lang="el-GR" sz="1200" b="1" dirty="0" smtClean="0">
                <a:solidFill>
                  <a:srgbClr val="0070C0"/>
                </a:solidFill>
              </a:rPr>
              <a:t>Ι΄3 = αριθμός επιχειρήσεων που βρίσκονται</a:t>
            </a:r>
            <a:r>
              <a:rPr lang="el-GR" sz="1200" b="1" baseline="0" dirty="0" smtClean="0">
                <a:solidFill>
                  <a:srgbClr val="0070C0"/>
                </a:solidFill>
              </a:rPr>
              <a:t> μόνο στα στοιχεία που διαβιβάστηκαν από τα άλλα Κ-Μ / Σύνολο επιχειρήσεων εθνικής Βάσης </a:t>
            </a:r>
          </a:p>
          <a:p>
            <a:pPr>
              <a:spcBef>
                <a:spcPct val="0"/>
              </a:spcBef>
            </a:pPr>
            <a:endParaRPr lang="el-GR" sz="1200" b="1" baseline="0" dirty="0" smtClean="0">
              <a:solidFill>
                <a:srgbClr val="0070C0"/>
              </a:solidFill>
            </a:endParaRPr>
          </a:p>
          <a:p>
            <a:pPr>
              <a:spcBef>
                <a:spcPct val="0"/>
              </a:spcBef>
            </a:pPr>
            <a:endParaRPr lang="el-GR" sz="1200" b="1" dirty="0" smtClean="0">
              <a:solidFill>
                <a:srgbClr val="0070C0"/>
              </a:solidFill>
            </a:endParaRPr>
          </a:p>
          <a:p>
            <a:pPr>
              <a:buFontTx/>
              <a:buNone/>
            </a:pPr>
            <a:r>
              <a:rPr lang="el-GR" sz="1200" b="1" dirty="0" smtClean="0">
                <a:solidFill>
                  <a:srgbClr val="0070C0"/>
                </a:solidFill>
              </a:rPr>
              <a:t>Ο δείκτης Ι3 είναι μεγαλύτερος από τη μονάδα 1 </a:t>
            </a:r>
            <a:r>
              <a:rPr lang="en-US" sz="1200" b="1" dirty="0" smtClean="0">
                <a:solidFill>
                  <a:srgbClr val="0070C0"/>
                </a:solidFill>
              </a:rPr>
              <a:t>(I3 ≥ 0.90</a:t>
            </a:r>
            <a:r>
              <a:rPr lang="el-GR" sz="1200" b="1" dirty="0" smtClean="0">
                <a:solidFill>
                  <a:srgbClr val="0070C0"/>
                </a:solidFill>
              </a:rPr>
              <a:t>) για τέσσερα ΚΜ </a:t>
            </a:r>
            <a:r>
              <a:rPr lang="en-US" sz="1200" b="1" dirty="0" smtClean="0">
                <a:solidFill>
                  <a:srgbClr val="0070C0"/>
                </a:solidFill>
              </a:rPr>
              <a:t>(BG, IT, LT, LV)</a:t>
            </a:r>
            <a:r>
              <a:rPr lang="el-GR" sz="1200" b="1" dirty="0" smtClean="0">
                <a:solidFill>
                  <a:srgbClr val="0070C0"/>
                </a:solidFill>
              </a:rPr>
              <a:t>. Αυτό δείχνει ότι τα ανταλλαγέντα στοιχεία δηλώσεων αποστολών </a:t>
            </a:r>
            <a:r>
              <a:rPr lang="en-US" sz="1200" b="1" dirty="0" smtClean="0">
                <a:solidFill>
                  <a:srgbClr val="0070C0"/>
                </a:solidFill>
              </a:rPr>
              <a:t>Intrastat </a:t>
            </a:r>
            <a:r>
              <a:rPr lang="el-GR" sz="1200" b="1" dirty="0" smtClean="0">
                <a:solidFill>
                  <a:srgbClr val="0070C0"/>
                </a:solidFill>
              </a:rPr>
              <a:t> (</a:t>
            </a:r>
            <a:r>
              <a:rPr lang="en-US" sz="1200" b="1" dirty="0" smtClean="0">
                <a:solidFill>
                  <a:srgbClr val="0070C0"/>
                </a:solidFill>
              </a:rPr>
              <a:t>mirror data – exports) </a:t>
            </a:r>
            <a:r>
              <a:rPr lang="el-GR" sz="1200" b="1" dirty="0" smtClean="0">
                <a:solidFill>
                  <a:srgbClr val="0070C0"/>
                </a:solidFill>
              </a:rPr>
              <a:t>καλύπτουν αυτά των εθνικών συλλεγόμενων στοιχείων αφίξεων </a:t>
            </a:r>
            <a:r>
              <a:rPr lang="en-US" sz="1200" b="1" dirty="0" smtClean="0">
                <a:solidFill>
                  <a:srgbClr val="0070C0"/>
                </a:solidFill>
              </a:rPr>
              <a:t>  </a:t>
            </a:r>
            <a:r>
              <a:rPr lang="el-GR" sz="1200" b="1" dirty="0" smtClean="0">
                <a:solidFill>
                  <a:srgbClr val="0070C0"/>
                </a:solidFill>
              </a:rPr>
              <a:t>σε όρους επιχειρήσεων</a:t>
            </a:r>
            <a:endParaRPr lang="en-US" sz="1200" b="1" dirty="0" smtClean="0">
              <a:solidFill>
                <a:srgbClr val="0070C0"/>
              </a:solidFill>
            </a:endParaRPr>
          </a:p>
          <a:p>
            <a:pPr>
              <a:buFontTx/>
              <a:buChar char="•"/>
            </a:pPr>
            <a:r>
              <a:rPr lang="el-GR" sz="1200" b="1" dirty="0" smtClean="0">
                <a:solidFill>
                  <a:srgbClr val="0070C0"/>
                </a:solidFill>
              </a:rPr>
              <a:t>Για 5 ΚΜ (</a:t>
            </a:r>
            <a:r>
              <a:rPr lang="en-US" sz="1200" b="1" dirty="0" smtClean="0">
                <a:solidFill>
                  <a:srgbClr val="0070C0"/>
                </a:solidFill>
              </a:rPr>
              <a:t>AT, FI, FR, HR, RO, SL, SK</a:t>
            </a:r>
            <a:r>
              <a:rPr lang="el-GR" sz="1200" b="1" dirty="0" smtClean="0">
                <a:solidFill>
                  <a:srgbClr val="0070C0"/>
                </a:solidFill>
              </a:rPr>
              <a:t>) ο δείκτης Ι3 κυμαίνεται μεταξύ 0.5 και 0.8 </a:t>
            </a:r>
            <a:endParaRPr lang="en-US" sz="1200" b="1" dirty="0" smtClean="0">
              <a:solidFill>
                <a:srgbClr val="0070C0"/>
              </a:solidFill>
            </a:endParaRPr>
          </a:p>
          <a:p>
            <a:pPr>
              <a:buFontTx/>
              <a:buChar char="•"/>
            </a:pPr>
            <a:r>
              <a:rPr lang="el-GR" sz="1200" b="1" dirty="0" smtClean="0">
                <a:solidFill>
                  <a:srgbClr val="0070C0"/>
                </a:solidFill>
              </a:rPr>
              <a:t>Για Κάποια ΚΜ (ΕΕ,</a:t>
            </a:r>
            <a:r>
              <a:rPr lang="en-US" sz="1200" b="1" dirty="0" smtClean="0">
                <a:solidFill>
                  <a:srgbClr val="0070C0"/>
                </a:solidFill>
              </a:rPr>
              <a:t>PT,PL) </a:t>
            </a:r>
            <a:r>
              <a:rPr lang="el-GR" sz="1200" b="1" dirty="0" smtClean="0">
                <a:solidFill>
                  <a:srgbClr val="0070C0"/>
                </a:solidFill>
              </a:rPr>
              <a:t>είναι κάτω από 0,5 ενώ για δύο ΚΜ (</a:t>
            </a:r>
            <a:r>
              <a:rPr lang="en-US" sz="1200" b="1" dirty="0" smtClean="0">
                <a:solidFill>
                  <a:srgbClr val="0070C0"/>
                </a:solidFill>
              </a:rPr>
              <a:t>MT </a:t>
            </a:r>
            <a:r>
              <a:rPr lang="el-GR" sz="1200" b="1" dirty="0" smtClean="0">
                <a:solidFill>
                  <a:srgbClr val="0070C0"/>
                </a:solidFill>
              </a:rPr>
              <a:t>και </a:t>
            </a:r>
            <a:r>
              <a:rPr lang="en-US" sz="1200" b="1" dirty="0" smtClean="0">
                <a:solidFill>
                  <a:srgbClr val="0070C0"/>
                </a:solidFill>
              </a:rPr>
              <a:t>LU</a:t>
            </a:r>
            <a:r>
              <a:rPr lang="el-GR" sz="1200" b="1" dirty="0" smtClean="0">
                <a:solidFill>
                  <a:srgbClr val="0070C0"/>
                </a:solidFill>
              </a:rPr>
              <a:t> ) ο δείκτης είναι σχεδόν 0 </a:t>
            </a:r>
            <a:endParaRPr lang="en-US" sz="1200" b="1" dirty="0" smtClean="0">
              <a:solidFill>
                <a:srgbClr val="0070C0"/>
              </a:solidFill>
            </a:endParaRPr>
          </a:p>
          <a:p>
            <a:pPr>
              <a:buFontTx/>
              <a:buChar char="•"/>
            </a:pPr>
            <a:r>
              <a:rPr lang="en-US" sz="1200" dirty="0" smtClean="0"/>
              <a:t> </a:t>
            </a:r>
            <a:r>
              <a:rPr lang="el-GR" sz="1200" b="1" dirty="0" smtClean="0">
                <a:solidFill>
                  <a:srgbClr val="0070C0"/>
                </a:solidFill>
              </a:rPr>
              <a:t>Τα αποτελέσματα του δείκτη  Ι΄3 για όλα τα ΚΜ (ο οποίος δείχνει τον αριθμό των επιχειρήσεων </a:t>
            </a:r>
            <a:r>
              <a:rPr lang="en-US" sz="1200" b="1" dirty="0" smtClean="0">
                <a:solidFill>
                  <a:srgbClr val="0070C0"/>
                </a:solidFill>
              </a:rPr>
              <a:t>PSI’s</a:t>
            </a:r>
            <a:r>
              <a:rPr lang="el-GR" sz="1200" b="1" dirty="0" smtClean="0">
                <a:solidFill>
                  <a:srgbClr val="0070C0"/>
                </a:solidFill>
              </a:rPr>
              <a:t> κάτω από το εθνικό κατώφλι σε ανταλλαγέντα στοιχεία προς τον αριθμό των επιχειρήσεων στην εθνική βάση δεδομένων) ακολουθούν παρόμοια τάση και είναι ελάχιστα διαφορετικά σε σχέση με τα αποτελέσματα του Ι3.</a:t>
            </a:r>
          </a:p>
          <a:p>
            <a:pPr>
              <a:spcBef>
                <a:spcPct val="0"/>
              </a:spcBef>
            </a:pPr>
            <a:endParaRPr lang="en-US" sz="1200" b="1" dirty="0" smtClean="0"/>
          </a:p>
          <a:p>
            <a:pPr>
              <a:spcBef>
                <a:spcPct val="0"/>
              </a:spcBef>
              <a:buFontTx/>
              <a:buChar char="•"/>
            </a:pPr>
            <a:r>
              <a:rPr lang="el-GR" sz="1200" b="1" dirty="0" smtClean="0">
                <a:solidFill>
                  <a:srgbClr val="0070C0"/>
                </a:solidFill>
              </a:rPr>
              <a:t>Επιπλέον, προκειμένου να αντανακλάται καλύτερα η ποιότητα των εθνικά συλλεγόμενων στοιχείων, ο συνδυασμός του δείκτη Ι3 με τον δείκτη Ι΄3  απεικονίζει ότι μέρος των επιχειρήσεων που δεν περιλαμβάνονται στην εθνική βάση δεδομένων εφόσον είναι κάτω από το εθνικό κατώφλι αλλά από την άλλη πλευρά περιλαμβάνονται στα νούμερα των εθνικά συλλεγόμενων στοιχείων αφίξεων ως εκτιμήσεις με τη χρήση των στοιχείων </a:t>
            </a:r>
            <a:r>
              <a:rPr lang="en-US" sz="1200" b="1" dirty="0" smtClean="0">
                <a:solidFill>
                  <a:srgbClr val="0070C0"/>
                </a:solidFill>
              </a:rPr>
              <a:t>VIES.</a:t>
            </a:r>
            <a:endParaRPr lang="el-GR" sz="1200" b="1" dirty="0" smtClean="0">
              <a:solidFill>
                <a:srgbClr val="0070C0"/>
              </a:solidFill>
            </a:endParaRPr>
          </a:p>
          <a:p>
            <a:pPr>
              <a:spcBef>
                <a:spcPct val="0"/>
              </a:spcBef>
              <a:buFontTx/>
              <a:buChar char="•"/>
            </a:pPr>
            <a:endParaRPr lang="en-US" sz="1200" dirty="0" smtClean="0"/>
          </a:p>
          <a:p>
            <a:r>
              <a:rPr lang="el-GR" sz="1200" b="1" dirty="0" smtClean="0">
                <a:solidFill>
                  <a:srgbClr val="0070C0"/>
                </a:solidFill>
              </a:rPr>
              <a:t>Ως προς τούτο θα πρέπει να σημειωθεί ότι η χρήση των ανταλλαγέντων στοιχείων αποστολών (</a:t>
            </a:r>
            <a:r>
              <a:rPr lang="en-US" sz="1200" b="1" dirty="0" smtClean="0">
                <a:solidFill>
                  <a:srgbClr val="0070C0"/>
                </a:solidFill>
              </a:rPr>
              <a:t>mirror data)</a:t>
            </a:r>
            <a:r>
              <a:rPr lang="el-GR" sz="1200" b="1" dirty="0" smtClean="0">
                <a:solidFill>
                  <a:srgbClr val="0070C0"/>
                </a:solidFill>
              </a:rPr>
              <a:t> θα παρέχουν μία λεπτομερή ανάλυση σε επίπεδο κατηγορίας </a:t>
            </a:r>
            <a:r>
              <a:rPr lang="en-US" sz="1200" b="1" dirty="0" smtClean="0">
                <a:solidFill>
                  <a:srgbClr val="0070C0"/>
                </a:solidFill>
              </a:rPr>
              <a:t>CN8</a:t>
            </a:r>
            <a:r>
              <a:rPr lang="el-GR" sz="1200" b="1" dirty="0" smtClean="0">
                <a:solidFill>
                  <a:srgbClr val="0070C0"/>
                </a:solidFill>
              </a:rPr>
              <a:t> η οποία είναι δεν είναι διαθέσιμη από τα  φορολογικά στοιχεία </a:t>
            </a:r>
            <a:r>
              <a:rPr lang="en-US" sz="1200" b="1" dirty="0" smtClean="0">
                <a:solidFill>
                  <a:srgbClr val="0070C0"/>
                </a:solidFill>
              </a:rPr>
              <a:t>VIES</a:t>
            </a:r>
            <a:endParaRPr lang="el-GR" sz="1200" b="1" dirty="0" smtClean="0">
              <a:solidFill>
                <a:srgbClr val="0070C0"/>
              </a:solidFill>
            </a:endParaRPr>
          </a:p>
          <a:p>
            <a:endParaRPr lang="el-GR" sz="1200" b="1" dirty="0" smtClean="0">
              <a:solidFill>
                <a:srgbClr val="0070C0"/>
              </a:solidFill>
            </a:endParaRPr>
          </a:p>
          <a:p>
            <a:endParaRPr lang="el-GR" sz="1200" b="1" dirty="0" smtClean="0">
              <a:solidFill>
                <a:srgbClr val="0070C0"/>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20</a:t>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l-G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rgbClr val="0070C0"/>
                </a:solidFill>
              </a:rPr>
              <a:t>Υπολογίσαμε το</a:t>
            </a:r>
            <a:r>
              <a:rPr lang="el-GR" baseline="0" dirty="0" smtClean="0">
                <a:solidFill>
                  <a:srgbClr val="0070C0"/>
                </a:solidFill>
              </a:rPr>
              <a:t> δείκτη </a:t>
            </a:r>
            <a:r>
              <a:rPr lang="el-GR" dirty="0" smtClean="0">
                <a:solidFill>
                  <a:srgbClr val="0070C0"/>
                </a:solidFill>
              </a:rPr>
              <a:t>I1MF για το συνολικό χρονικό διάστημα Ιανουάριος-Μάιος 2015 με </a:t>
            </a:r>
            <a:r>
              <a:rPr lang="el-GR" dirty="0" err="1" smtClean="0">
                <a:solidFill>
                  <a:srgbClr val="0070C0"/>
                </a:solidFill>
              </a:rPr>
              <a:t>μικροδεδομένα</a:t>
            </a:r>
            <a:r>
              <a:rPr lang="el-GR" dirty="0" smtClean="0">
                <a:solidFill>
                  <a:srgbClr val="0070C0"/>
                </a:solidFill>
              </a:rPr>
              <a:t> που ελήφθησαν από όλα τα ΚΜ (εκτός από την DE) για το</a:t>
            </a:r>
            <a:r>
              <a:rPr lang="el-GR" baseline="0" dirty="0" smtClean="0">
                <a:solidFill>
                  <a:srgbClr val="0070C0"/>
                </a:solidFill>
              </a:rPr>
              <a:t> </a:t>
            </a:r>
            <a:r>
              <a:rPr lang="el-GR" dirty="0" smtClean="0">
                <a:solidFill>
                  <a:srgbClr val="0070C0"/>
                </a:solidFill>
              </a:rPr>
              <a:t>δείκτη μικτής ροής (</a:t>
            </a:r>
            <a:r>
              <a:rPr lang="en-US" dirty="0" smtClean="0">
                <a:solidFill>
                  <a:srgbClr val="0070C0"/>
                </a:solidFill>
              </a:rPr>
              <a:t>Mixed Flow indicators) </a:t>
            </a:r>
            <a:r>
              <a:rPr lang="el-GR" dirty="0" smtClean="0">
                <a:solidFill>
                  <a:srgbClr val="0070C0"/>
                </a:solidFill>
              </a:rPr>
              <a:t> ο οποίος παρουσιάζουν το βέλτιστο μείγμα (σε ποσοστά) των εθνικά συλλεγόμενων στοιχείων αφίξεων και των ανταλλαγέντων στοιχείων αποστολών από τα ΚΜ </a:t>
            </a:r>
            <a:r>
              <a:rPr lang="en-US" dirty="0" smtClean="0">
                <a:solidFill>
                  <a:srgbClr val="0070C0"/>
                </a:solidFill>
              </a:rPr>
              <a:t> (mirror data</a:t>
            </a:r>
            <a:r>
              <a:rPr lang="el-GR" dirty="0" smtClean="0">
                <a:solidFill>
                  <a:srgbClr val="0070C0"/>
                </a:solidFill>
              </a:rPr>
              <a:t>) και τελικά έναν τρόπο για το πώς μπορούν να επαναχρησιμοποιηθούν τα ανταλλαγέντα στοιχεία αποστολών (</a:t>
            </a:r>
            <a:r>
              <a:rPr lang="en-US" dirty="0" smtClean="0">
                <a:solidFill>
                  <a:srgbClr val="0070C0"/>
                </a:solidFill>
              </a:rPr>
              <a:t>mirror data).</a:t>
            </a:r>
            <a:r>
              <a:rPr lang="el-GR" dirty="0" smtClean="0">
                <a:solidFill>
                  <a:srgbClr val="0070C0"/>
                </a:solidFill>
              </a:rPr>
              <a:t/>
            </a:r>
            <a:br>
              <a:rPr lang="el-GR" dirty="0" smtClean="0">
                <a:solidFill>
                  <a:srgbClr val="0070C0"/>
                </a:solidFill>
              </a:rPr>
            </a:br>
            <a:r>
              <a:rPr lang="el-GR" dirty="0" smtClean="0">
                <a:solidFill>
                  <a:srgbClr val="0070C0"/>
                </a:solidFill>
              </a:rPr>
              <a:t/>
            </a:r>
            <a:br>
              <a:rPr lang="el-GR" dirty="0" smtClean="0">
                <a:solidFill>
                  <a:srgbClr val="0070C0"/>
                </a:solidFill>
              </a:rPr>
            </a:br>
            <a:r>
              <a:rPr lang="el-GR" dirty="0" smtClean="0">
                <a:solidFill>
                  <a:srgbClr val="0070C0"/>
                </a:solidFill>
              </a:rPr>
              <a:t>Η δυνατότητα επαναχρησιμοποίησης των δεδομένων SIMSTAT ανάλογα με την αξία του Δέλτα (Δ), η οποία υποδεικνύει το καλύτερα αποδεκτό μείγμα ροής μεταξύ των εθνικά συλλεγόμενων και των ανταλλαγέντων στοιχείων, είναι για την περίπτωση της Ελλάδας 94%.</a:t>
            </a:r>
          </a:p>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solidFill>
                <a:srgbClr val="0070C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b="1" dirty="0" smtClean="0">
                <a:solidFill>
                  <a:srgbClr val="0070C0"/>
                </a:solidFill>
              </a:rPr>
              <a:t>I1MF = Ποσοστό</a:t>
            </a:r>
            <a:r>
              <a:rPr lang="el-GR" b="1" baseline="0" dirty="0" smtClean="0">
                <a:solidFill>
                  <a:srgbClr val="0070C0"/>
                </a:solidFill>
              </a:rPr>
              <a:t> Δ</a:t>
            </a:r>
            <a:r>
              <a:rPr lang="en-US" b="1" baseline="0" dirty="0" smtClean="0">
                <a:solidFill>
                  <a:srgbClr val="0070C0"/>
                </a:solidFill>
              </a:rPr>
              <a:t> </a:t>
            </a:r>
            <a:r>
              <a:rPr lang="el-GR" b="1" baseline="0" dirty="0" smtClean="0">
                <a:solidFill>
                  <a:srgbClr val="0070C0"/>
                </a:solidFill>
              </a:rPr>
              <a:t>για το οποίο η αντιστοίχηση (</a:t>
            </a:r>
            <a:r>
              <a:rPr lang="en-US" b="1" baseline="0" dirty="0" smtClean="0">
                <a:solidFill>
                  <a:srgbClr val="0070C0"/>
                </a:solidFill>
              </a:rPr>
              <a:t>match)</a:t>
            </a:r>
            <a:r>
              <a:rPr lang="el-GR" b="1" baseline="0" dirty="0" smtClean="0">
                <a:solidFill>
                  <a:srgbClr val="0070C0"/>
                </a:solidFill>
              </a:rPr>
              <a:t> των πληροφοριών σε ένα μοντέλο μικτής ροής είναι μέγιστη. </a:t>
            </a:r>
          </a:p>
          <a:p>
            <a:pPr marL="0" marR="0" indent="0" algn="l" defTabSz="914400" rtl="0" eaLnBrk="1" fontAlgn="auto" latinLnBrk="0" hangingPunct="1">
              <a:lnSpc>
                <a:spcPct val="100000"/>
              </a:lnSpc>
              <a:spcBef>
                <a:spcPts val="0"/>
              </a:spcBef>
              <a:spcAft>
                <a:spcPts val="0"/>
              </a:spcAft>
              <a:buClrTx/>
              <a:buSzTx/>
              <a:buFontTx/>
              <a:buNone/>
              <a:tabLst/>
              <a:defRPr/>
            </a:pPr>
            <a:endParaRPr lang="el-GR" dirty="0" smtClean="0">
              <a:solidFill>
                <a:srgbClr val="0070C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solidFill>
                  <a:srgbClr val="0070C0"/>
                </a:solidFill>
              </a:rPr>
              <a:t> </a:t>
            </a:r>
            <a:endParaRPr lang="el-GR" dirty="0">
              <a:solidFill>
                <a:srgbClr val="0070C0"/>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21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5838" y="696913"/>
            <a:ext cx="4649787" cy="3486150"/>
          </a:xfrm>
        </p:spPr>
      </p:sp>
      <p:sp>
        <p:nvSpPr>
          <p:cNvPr id="3" name="Notes Placeholder 2"/>
          <p:cNvSpPr>
            <a:spLocks noGrp="1"/>
          </p:cNvSpPr>
          <p:nvPr>
            <p:ph type="body" idx="1"/>
          </p:nvPr>
        </p:nvSpPr>
        <p:spPr/>
        <p:txBody>
          <a:bodyPr>
            <a:normAutofit/>
          </a:bodyPr>
          <a:lstStyle/>
          <a:p>
            <a:pPr lvl="0"/>
            <a:endParaRPr lang="el-GR" sz="1800" dirty="0" smtClean="0"/>
          </a:p>
        </p:txBody>
      </p:sp>
      <p:sp>
        <p:nvSpPr>
          <p:cNvPr id="4" name="Slide Number Placeholder 3"/>
          <p:cNvSpPr>
            <a:spLocks noGrp="1"/>
          </p:cNvSpPr>
          <p:nvPr>
            <p:ph type="sldNum" sz="quarter" idx="10"/>
          </p:nvPr>
        </p:nvSpPr>
        <p:spPr/>
        <p:txBody>
          <a:bodyPr/>
          <a:lstStyle/>
          <a:p>
            <a:fld id="{A5CF5FE3-4220-477C-9308-4378E3F7A3CA}"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a:p>
        </p:txBody>
      </p:sp>
      <p:sp>
        <p:nvSpPr>
          <p:cNvPr id="4" name="Slide Number Placeholder 3"/>
          <p:cNvSpPr>
            <a:spLocks noGrp="1"/>
          </p:cNvSpPr>
          <p:nvPr>
            <p:ph type="sldNum" sz="quarter" idx="10"/>
          </p:nvPr>
        </p:nvSpPr>
        <p:spPr/>
        <p:txBody>
          <a:bodyPr/>
          <a:lstStyle/>
          <a:p>
            <a:fld id="{A5CF5FE3-4220-477C-9308-4378E3F7A3CA}" type="slidenum">
              <a:rPr lang="el-GR" smtClean="0"/>
              <a:pPr/>
              <a:t>22</a:t>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23</a:t>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endParaRPr lang="el-GR" b="1" dirty="0" smtClean="0">
              <a:solidFill>
                <a:srgbClr val="002060"/>
              </a:solidFill>
            </a:endParaRPr>
          </a:p>
          <a:p>
            <a:pPr lvl="0">
              <a:buFont typeface="Arial" pitchFamily="34" charset="0"/>
              <a:buChar char="•"/>
            </a:pPr>
            <a:r>
              <a:rPr lang="el-GR" b="1" dirty="0" smtClean="0">
                <a:solidFill>
                  <a:srgbClr val="002060"/>
                </a:solidFill>
              </a:rPr>
              <a:t>Τα αποτελέσματα είναι καλύτερα για την Γαλλία και την Ιταλία  οι οποίες συλλέγουν μέσω του </a:t>
            </a:r>
            <a:r>
              <a:rPr lang="en-US" b="1" dirty="0" smtClean="0">
                <a:solidFill>
                  <a:srgbClr val="002060"/>
                </a:solidFill>
              </a:rPr>
              <a:t>Intrastat </a:t>
            </a:r>
            <a:r>
              <a:rPr lang="el-GR" b="1" dirty="0" smtClean="0">
                <a:solidFill>
                  <a:srgbClr val="002060"/>
                </a:solidFill>
              </a:rPr>
              <a:t> αποστολών το ΑΦΜ του αντισυμβαλλόμενου εταίρου από εκείνα τα Κ-Μ που δεν συλλέγουν ΑΦΜ και εφάρμοσαν τη διαδικασία της προσομοίωσης του ΑΦΜ με τα στοιχεία του ΦΠΑ/</a:t>
            </a:r>
            <a:r>
              <a:rPr lang="en-US" b="1" dirty="0" smtClean="0">
                <a:solidFill>
                  <a:srgbClr val="002060"/>
                </a:solidFill>
              </a:rPr>
              <a:t>VIES</a:t>
            </a:r>
          </a:p>
          <a:p>
            <a:pPr lvl="0">
              <a:buFont typeface="Arial" pitchFamily="34" charset="0"/>
              <a:buChar char="•"/>
            </a:pPr>
            <a:endParaRPr lang="el-GR" dirty="0" smtClean="0">
              <a:solidFill>
                <a:srgbClr val="002060"/>
              </a:solidFill>
            </a:endParaRPr>
          </a:p>
          <a:p>
            <a:pPr lvl="0"/>
            <a:endParaRPr lang="en-US" b="1" dirty="0" smtClean="0">
              <a:solidFill>
                <a:srgbClr val="002060"/>
              </a:solidFill>
            </a:endParaRPr>
          </a:p>
          <a:p>
            <a:pPr lvl="0"/>
            <a:endParaRPr lang="el-GR" dirty="0" smtClean="0">
              <a:solidFill>
                <a:srgbClr val="002060"/>
              </a:solidFill>
            </a:endParaRPr>
          </a:p>
          <a:p>
            <a:r>
              <a:rPr lang="el-GR" dirty="0" smtClean="0">
                <a:solidFill>
                  <a:srgbClr val="0070C0"/>
                </a:solidFill>
              </a:rPr>
              <a:t>Στα επόμενα στάδια μια σε βάθος ανάλυση θα μπορούσε να πραγματοποιηθεί, προκειμένου να προσδιοριστούν καλύτερα οι αιτίες για τις ασυμμετρίες καθώς διαφορετικές μεθοδολογικές προσεγγίσεις και τεχνικές εκτίμησης μπορεί να εφαρμόζονται από τα ΚΜ και να επηρεάζουν τα αποτελέσματα των δεικτών.</a:t>
            </a:r>
            <a:endParaRPr lang="el-GR" dirty="0">
              <a:solidFill>
                <a:srgbClr val="0070C0"/>
              </a:solidFill>
            </a:endParaRPr>
          </a:p>
        </p:txBody>
      </p:sp>
      <p:sp>
        <p:nvSpPr>
          <p:cNvPr id="4" name="Slide Number Placeholder 3"/>
          <p:cNvSpPr>
            <a:spLocks noGrp="1"/>
          </p:cNvSpPr>
          <p:nvPr>
            <p:ph type="sldNum" sz="quarter" idx="10"/>
          </p:nvPr>
        </p:nvSpPr>
        <p:spPr/>
        <p:txBody>
          <a:bodyPr/>
          <a:lstStyle/>
          <a:p>
            <a:fld id="{A5CF5FE3-4220-477C-9308-4378E3F7A3CA}" type="slidenum">
              <a:rPr lang="el-GR" smtClean="0"/>
              <a:pPr/>
              <a:t>24</a:t>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25</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5</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l-GR" dirty="0" smtClean="0"/>
              <a:t>Το</a:t>
            </a:r>
            <a:r>
              <a:rPr lang="el-GR" baseline="0" dirty="0" smtClean="0"/>
              <a:t> σύστημα υποδοχής και διανομής των ανταλλαγέντων στοιχείων ενδοκοινοτικού αποστολών – εξαγωγών εμπορίου αγαθών έχει αναπτυχθεί από τη </a:t>
            </a:r>
            <a:r>
              <a:rPr lang="en-US" baseline="0" dirty="0" err="1" smtClean="0"/>
              <a:t>Eurostsat</a:t>
            </a:r>
            <a:r>
              <a:rPr lang="en-US" baseline="0" dirty="0" smtClean="0"/>
              <a:t> </a:t>
            </a:r>
            <a:r>
              <a:rPr lang="el-GR" baseline="0" dirty="0" smtClean="0"/>
              <a:t>και φιλοξενείται στην αρμόδια μονάδα για θέματα πληροφορικής της </a:t>
            </a:r>
            <a:r>
              <a:rPr lang="en-US" baseline="0" dirty="0" err="1" smtClean="0"/>
              <a:t>Eurostat</a:t>
            </a:r>
            <a:r>
              <a:rPr lang="en-US" baseline="0" dirty="0" smtClean="0"/>
              <a:t>. </a:t>
            </a:r>
            <a:r>
              <a:rPr lang="el-GR" baseline="0" dirty="0" smtClean="0"/>
              <a:t>Τα Κ-Μ επικοινωνούν μέσω ασφαλούς δικτύου (</a:t>
            </a:r>
            <a:r>
              <a:rPr lang="en-US" baseline="0" dirty="0" smtClean="0"/>
              <a:t>gateway to gateway)</a:t>
            </a:r>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6</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7</a:t>
            </a:fld>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8</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85838" y="696913"/>
            <a:ext cx="4649787" cy="3486150"/>
          </a:xfrm>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l-GR" sz="1800" b="1" cap="none" dirty="0" smtClean="0">
                <a:latin typeface="Calibri" pitchFamily="34" charset="0"/>
              </a:rPr>
              <a:t>Ολοκληρώθηκε με επιτυχία  ολόκληρο το φάσμα των προαπαιτούμενων εργασιών στα προγράμματα</a:t>
            </a:r>
            <a:endParaRPr lang="en-US" sz="1800" b="1" cap="none" dirty="0" smtClean="0">
              <a:latin typeface="Calibri" pitchFamily="34" charset="0"/>
            </a:endParaRPr>
          </a:p>
          <a:p>
            <a:pPr lvl="0"/>
            <a:endParaRPr lang="el-GR" sz="1800" dirty="0" smtClean="0"/>
          </a:p>
        </p:txBody>
      </p:sp>
      <p:sp>
        <p:nvSpPr>
          <p:cNvPr id="4" name="Slide Number Placeholder 3"/>
          <p:cNvSpPr>
            <a:spLocks noGrp="1"/>
          </p:cNvSpPr>
          <p:nvPr>
            <p:ph type="sldNum" sz="quarter" idx="10"/>
          </p:nvPr>
        </p:nvSpPr>
        <p:spPr/>
        <p:txBody>
          <a:bodyPr/>
          <a:lstStyle/>
          <a:p>
            <a:fld id="{A5CF5FE3-4220-477C-9308-4378E3F7A3CA}" type="slidenum">
              <a:rPr lang="el-GR" smtClean="0"/>
              <a:pPr/>
              <a:t>9</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10</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dirty="0"/>
          </a:p>
        </p:txBody>
      </p:sp>
      <p:sp>
        <p:nvSpPr>
          <p:cNvPr id="4" name="Slide Number Placeholder 3"/>
          <p:cNvSpPr>
            <a:spLocks noGrp="1"/>
          </p:cNvSpPr>
          <p:nvPr>
            <p:ph type="sldNum" sz="quarter" idx="10"/>
          </p:nvPr>
        </p:nvSpPr>
        <p:spPr/>
        <p:txBody>
          <a:bodyPr/>
          <a:lstStyle/>
          <a:p>
            <a:fld id="{A5CF5FE3-4220-477C-9308-4378E3F7A3CA}" type="slidenum">
              <a:rPr lang="el-GR" smtClean="0"/>
              <a:pPr/>
              <a:t>11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FF93C2E1-C007-40D9-8D93-C18BB42CFE36}" type="datetime1">
              <a:rPr lang="el-GR" smtClean="0"/>
              <a:pPr/>
              <a:t>21/12/2016</a:t>
            </a:fld>
            <a:endParaRPr lang="el-GR"/>
          </a:p>
        </p:txBody>
      </p:sp>
      <p:sp>
        <p:nvSpPr>
          <p:cNvPr id="17" name="Footer Placeholder 16"/>
          <p:cNvSpPr>
            <a:spLocks noGrp="1"/>
          </p:cNvSpPr>
          <p:nvPr>
            <p:ph type="ftr" sz="quarter" idx="11"/>
          </p:nvPr>
        </p:nvSpPr>
        <p:spPr/>
        <p:txBody>
          <a:bodyPr/>
          <a:lstStyle/>
          <a:p>
            <a:r>
              <a:rPr lang="en-GB" smtClean="0"/>
              <a:t>HELLENIC STATISTICAL AUTHORITY</a:t>
            </a:r>
            <a:endParaRPr lang="el-GR"/>
          </a:p>
        </p:txBody>
      </p:sp>
      <p:sp>
        <p:nvSpPr>
          <p:cNvPr id="29" name="Slide Number Placeholder 28"/>
          <p:cNvSpPr>
            <a:spLocks noGrp="1"/>
          </p:cNvSpPr>
          <p:nvPr>
            <p:ph type="sldNum" sz="quarter" idx="12"/>
          </p:nvPr>
        </p:nvSpPr>
        <p:spPr/>
        <p:txBody>
          <a:bodyPr/>
          <a:lstStyle/>
          <a:p>
            <a:fld id="{6366BEF6-9F61-4605-925B-1A79DBA6A0FA}" type="slidenum">
              <a:rPr lang="el-GR" smtClean="0"/>
              <a:pPr/>
              <a:t>‹#›</a:t>
            </a:fld>
            <a:endParaRPr lang="el-G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F56CD9-DC7B-42F7-8B09-6063AD25F4E5}"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C5D29CD-1839-4CC4-A897-C5AAA60C5D40}"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19A67C8-A5AB-40E7-A720-801E2E6C8DC8}"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9B8EF6A-9788-499D-ADE6-675476431D5D}" type="datetime1">
              <a:rPr lang="el-GR" smtClean="0"/>
              <a:pPr/>
              <a:t>21/12/2016</a:t>
            </a:fld>
            <a:endParaRPr lang="el-GR"/>
          </a:p>
        </p:txBody>
      </p:sp>
      <p:sp>
        <p:nvSpPr>
          <p:cNvPr id="5" name="Footer Placeholder 4"/>
          <p:cNvSpPr>
            <a:spLocks noGrp="1"/>
          </p:cNvSpPr>
          <p:nvPr>
            <p:ph type="ftr" sz="quarter" idx="11"/>
          </p:nvPr>
        </p:nvSpPr>
        <p:spPr/>
        <p:txBody>
          <a:bodyPr/>
          <a:lstStyle/>
          <a:p>
            <a:r>
              <a:rPr lang="en-GB" smtClean="0"/>
              <a:t>HELLENIC STATISTICAL AUTHORITY</a:t>
            </a:r>
            <a:endParaRPr lang="el-GR"/>
          </a:p>
        </p:txBody>
      </p:sp>
      <p:sp>
        <p:nvSpPr>
          <p:cNvPr id="6" name="Slide Number Placeholder 5"/>
          <p:cNvSpPr>
            <a:spLocks noGrp="1"/>
          </p:cNvSpPr>
          <p:nvPr>
            <p:ph type="sldNum" sz="quarter" idx="12"/>
          </p:nvPr>
        </p:nvSpPr>
        <p:spPr>
          <a:xfrm>
            <a:off x="7924800" y="6416675"/>
            <a:ext cx="762000" cy="365125"/>
          </a:xfrm>
        </p:spPr>
        <p:txBody>
          <a:bodyPr/>
          <a:lstStyle/>
          <a:p>
            <a:fld id="{6366BEF6-9F61-4605-925B-1A79DBA6A0FA}"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B5F791C-99C1-4FEE-931C-E652B07A1B62}"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9DBFA89-7251-4DBE-A18E-0D93EFE62261}" type="datetime1">
              <a:rPr lang="el-GR" smtClean="0"/>
              <a:pPr/>
              <a:t>21/12/2016</a:t>
            </a:fld>
            <a:endParaRPr lang="el-GR"/>
          </a:p>
        </p:txBody>
      </p:sp>
      <p:sp>
        <p:nvSpPr>
          <p:cNvPr id="8" name="Footer Placeholder 7"/>
          <p:cNvSpPr>
            <a:spLocks noGrp="1"/>
          </p:cNvSpPr>
          <p:nvPr>
            <p:ph type="ftr" sz="quarter" idx="11"/>
          </p:nvPr>
        </p:nvSpPr>
        <p:spPr/>
        <p:txBody>
          <a:bodyPr/>
          <a:lstStyle/>
          <a:p>
            <a:r>
              <a:rPr lang="en-GB" smtClean="0"/>
              <a:t>HELLENIC STATISTICAL AUTHORITY</a:t>
            </a:r>
            <a:endParaRPr lang="el-GR"/>
          </a:p>
        </p:txBody>
      </p:sp>
      <p:sp>
        <p:nvSpPr>
          <p:cNvPr id="9" name="Slide Number Placeholder 8"/>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EA59D5B-D098-42A5-BC47-F69F040A5A74}" type="datetime1">
              <a:rPr lang="el-GR" smtClean="0"/>
              <a:pPr/>
              <a:t>21/12/2016</a:t>
            </a:fld>
            <a:endParaRPr lang="el-G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8124E4-B7FF-43C8-AAA5-044A6A3E3B13}" type="datetime1">
              <a:rPr lang="el-GR" smtClean="0"/>
              <a:pPr/>
              <a:t>21/12/2016</a:t>
            </a:fld>
            <a:endParaRPr lang="el-GR"/>
          </a:p>
        </p:txBody>
      </p:sp>
      <p:sp>
        <p:nvSpPr>
          <p:cNvPr id="3" name="Footer Placeholder 2"/>
          <p:cNvSpPr>
            <a:spLocks noGrp="1"/>
          </p:cNvSpPr>
          <p:nvPr>
            <p:ph type="ftr" sz="quarter" idx="11"/>
          </p:nvPr>
        </p:nvSpPr>
        <p:spPr/>
        <p:txBody>
          <a:bodyPr/>
          <a:lstStyle/>
          <a:p>
            <a:r>
              <a:rPr lang="en-GB" smtClean="0"/>
              <a:t>HELLENIC STATISTICAL AUTHORITY</a:t>
            </a:r>
            <a:endParaRPr lang="el-GR"/>
          </a:p>
        </p:txBody>
      </p:sp>
      <p:sp>
        <p:nvSpPr>
          <p:cNvPr id="4" name="Slide Number Placeholder 3"/>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62C6CAB-386D-4748-A38C-F16EFF755528}"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97BFE3F-A1EF-49B9-896E-BE037839ACAE}" type="datetime1">
              <a:rPr lang="el-GR" smtClean="0"/>
              <a:pPr/>
              <a:t>21/12/2016</a:t>
            </a:fld>
            <a:endParaRPr lang="el-GR"/>
          </a:p>
        </p:txBody>
      </p:sp>
      <p:sp>
        <p:nvSpPr>
          <p:cNvPr id="6" name="Footer Placeholder 5"/>
          <p:cNvSpPr>
            <a:spLocks noGrp="1"/>
          </p:cNvSpPr>
          <p:nvPr>
            <p:ph type="ftr" sz="quarter" idx="11"/>
          </p:nvPr>
        </p:nvSpPr>
        <p:spPr/>
        <p:txBody>
          <a:bodyPr/>
          <a:lstStyle/>
          <a:p>
            <a:r>
              <a:rPr lang="en-GB" smtClean="0"/>
              <a:t>HELLENIC STATISTICAL AUTHORITY</a:t>
            </a:r>
            <a:endParaRPr lang="el-GR"/>
          </a:p>
        </p:txBody>
      </p:sp>
      <p:sp>
        <p:nvSpPr>
          <p:cNvPr id="7" name="Slide Number Placeholder 6"/>
          <p:cNvSpPr>
            <a:spLocks noGrp="1"/>
          </p:cNvSpPr>
          <p:nvPr>
            <p:ph type="sldNum" sz="quarter" idx="12"/>
          </p:nvPr>
        </p:nvSpPr>
        <p:spPr/>
        <p:txBody>
          <a:bodyPr/>
          <a:lstStyle/>
          <a:p>
            <a:fld id="{6366BEF6-9F61-4605-925B-1A79DBA6A0FA}" type="slidenum">
              <a:rPr lang="el-GR" smtClean="0"/>
              <a:pPr/>
              <a:t>‹#›</a:t>
            </a:fld>
            <a:endParaRPr lang="el-G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F83987F-A241-4D5B-B2C7-BE369122CAF6}" type="datetime1">
              <a:rPr lang="el-GR" smtClean="0"/>
              <a:pPr/>
              <a:t>21/12/2016</a:t>
            </a:fld>
            <a:endParaRPr lang="el-G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n-GB" smtClean="0"/>
              <a:t>HELLENIC STATISTICAL AUTHORITY</a:t>
            </a:r>
            <a:endParaRPr lang="el-G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366BEF6-9F61-4605-925B-1A79DBA6A0FA}"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ransition>
    <p:fade/>
  </p:transition>
  <p:hf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Microsoft_Office_Word_Document1.docx"/></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9.png"/><Relationship Id="rId7" Type="http://schemas.openxmlformats.org/officeDocument/2006/relationships/diagramColors" Target="../diagrams/colors7.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1643050"/>
            <a:ext cx="8229600" cy="1557350"/>
          </a:xfrm>
        </p:spPr>
        <p:txBody>
          <a:bodyPr>
            <a:normAutofit fontScale="90000"/>
          </a:bodyPr>
          <a:lstStyle/>
          <a:p>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4400" dirty="0" smtClean="0"/>
              <a:t/>
            </a:r>
            <a:br>
              <a:rPr lang="en-US" sz="4400" dirty="0" smtClean="0"/>
            </a:br>
            <a:r>
              <a:rPr lang="en-US" sz="3600" dirty="0" smtClean="0"/>
              <a:t/>
            </a:r>
            <a:br>
              <a:rPr lang="en-US" sz="3600" dirty="0" smtClean="0"/>
            </a:br>
            <a:endParaRPr lang="el-GR" sz="3600" dirty="0"/>
          </a:p>
        </p:txBody>
      </p:sp>
      <p:sp>
        <p:nvSpPr>
          <p:cNvPr id="3" name="Subtitle 2"/>
          <p:cNvSpPr>
            <a:spLocks noGrp="1"/>
          </p:cNvSpPr>
          <p:nvPr>
            <p:ph type="subTitle" idx="1"/>
          </p:nvPr>
        </p:nvSpPr>
        <p:spPr>
          <a:xfrm>
            <a:off x="571472" y="2500306"/>
            <a:ext cx="7786742" cy="3071834"/>
          </a:xfrm>
        </p:spPr>
        <p:txBody>
          <a:bodyPr>
            <a:noAutofit/>
          </a:bodyPr>
          <a:lstStyle/>
          <a:p>
            <a:r>
              <a:rPr lang="el-GR" sz="4600" dirty="0" smtClean="0">
                <a:latin typeface="Calibri" pitchFamily="34" charset="0"/>
              </a:rPr>
              <a:t>Επανασχεδιασμός του Ευρωπαϊκού Συστήματος Ενδοκοινοτικών Συναλλαγών </a:t>
            </a:r>
            <a:r>
              <a:rPr lang="en-US" sz="4600" dirty="0" smtClean="0">
                <a:latin typeface="Calibri" pitchFamily="34" charset="0"/>
              </a:rPr>
              <a:t>(Revised Intrastat)</a:t>
            </a:r>
            <a:r>
              <a:rPr lang="en-US" sz="4400" dirty="0" smtClean="0"/>
              <a:t/>
            </a:r>
            <a:br>
              <a:rPr lang="en-US" sz="4400" dirty="0" smtClean="0"/>
            </a:br>
            <a:r>
              <a:rPr lang="en-US" sz="4000" dirty="0" smtClean="0"/>
              <a:t>  </a:t>
            </a:r>
          </a:p>
        </p:txBody>
      </p:sp>
      <p:pic>
        <p:nvPicPr>
          <p:cNvPr id="57348" name="Picture 4"/>
          <p:cNvPicPr>
            <a:picLocks noChangeAspect="1" noChangeArrowheads="1"/>
          </p:cNvPicPr>
          <p:nvPr/>
        </p:nvPicPr>
        <p:blipFill>
          <a:blip r:embed="rId3" cstate="print"/>
          <a:srcRect/>
          <a:stretch>
            <a:fillRect/>
          </a:stretch>
        </p:blipFill>
        <p:spPr bwMode="auto">
          <a:xfrm>
            <a:off x="357158" y="357166"/>
            <a:ext cx="7500990" cy="2400028"/>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372476" cy="5286412"/>
          </a:xfrm>
        </p:spPr>
        <p:style>
          <a:lnRef idx="3">
            <a:schemeClr val="lt1"/>
          </a:lnRef>
          <a:fillRef idx="1">
            <a:schemeClr val="accent1"/>
          </a:fillRef>
          <a:effectRef idx="1">
            <a:schemeClr val="accent1"/>
          </a:effectRef>
          <a:fontRef idx="minor">
            <a:schemeClr val="lt1"/>
          </a:fontRef>
        </p:style>
        <p:txBody>
          <a:bodyPr>
            <a:noAutofit/>
          </a:bodyPr>
          <a:lstStyle/>
          <a:p>
            <a:pPr marL="504000" lvl="0" algn="ctr">
              <a:lnSpc>
                <a:spcPct val="100000"/>
              </a:lnSpc>
              <a:spcBef>
                <a:spcPts val="0"/>
              </a:spcBef>
              <a:spcAft>
                <a:spcPts val="0"/>
              </a:spcAft>
              <a:buNone/>
            </a:pPr>
            <a:r>
              <a:rPr lang="el-GR" sz="2400" b="1" dirty="0" smtClean="0">
                <a:solidFill>
                  <a:schemeClr val="bg1"/>
                </a:solidFill>
                <a:latin typeface="Calibri" pitchFamily="34" charset="0"/>
              </a:rPr>
              <a:t>    </a:t>
            </a:r>
            <a:r>
              <a:rPr lang="el-GR" sz="2000" b="1" dirty="0" smtClean="0">
                <a:solidFill>
                  <a:schemeClr val="tx1"/>
                </a:solidFill>
                <a:latin typeface="Calibri" pitchFamily="34" charset="0"/>
              </a:rPr>
              <a:t>Στο πλαίσιο της αξιολόγησης των μικροδεδομένων που ανταλλάχθηκαν καταρτίστηκαν από τα Κ-Μ οι παρακάτω δείκτες:</a:t>
            </a:r>
            <a:endParaRPr lang="en-US" sz="2000" b="1" dirty="0" smtClean="0">
              <a:solidFill>
                <a:schemeClr val="tx1"/>
              </a:solidFill>
              <a:latin typeface="Calibri" pitchFamily="34" charset="0"/>
            </a:endParaRPr>
          </a:p>
          <a:p>
            <a:pPr marL="504000" lvl="0" algn="ctr">
              <a:lnSpc>
                <a:spcPct val="100000"/>
              </a:lnSpc>
              <a:spcBef>
                <a:spcPts val="0"/>
              </a:spcBef>
              <a:spcAft>
                <a:spcPts val="0"/>
              </a:spcAft>
              <a:buNone/>
            </a:pPr>
            <a:endParaRPr lang="el-GR" sz="2000" b="1" dirty="0" smtClean="0">
              <a:solidFill>
                <a:schemeClr val="tx1"/>
              </a:solidFill>
              <a:latin typeface="Calibri" pitchFamily="34" charset="0"/>
            </a:endParaRPr>
          </a:p>
          <a:p>
            <a:pPr lvl="0">
              <a:lnSpc>
                <a:spcPct val="100000"/>
              </a:lnSpc>
              <a:spcAft>
                <a:spcPts val="0"/>
              </a:spcAft>
              <a:buFont typeface="Arial" pitchFamily="34" charset="0"/>
              <a:buChar char="•"/>
            </a:pPr>
            <a:r>
              <a:rPr lang="el-GR" sz="2000" b="1" dirty="0" smtClean="0">
                <a:solidFill>
                  <a:schemeClr val="tx1"/>
                </a:solidFill>
                <a:latin typeface="Calibri" pitchFamily="34" charset="0"/>
              </a:rPr>
              <a:t>Δείκτες κάλυψης: Εθνικών στοιχείων αφίξεων από τα στοιχεία των άλλων Κ-Μ κατά χώρα ως προς τον αριθμό των επιχειρήσεων</a:t>
            </a:r>
            <a:r>
              <a:rPr lang="en-US" sz="2000" b="1" dirty="0" smtClean="0">
                <a:solidFill>
                  <a:schemeClr val="tx1"/>
                </a:solidFill>
                <a:latin typeface="Calibri" pitchFamily="34" charset="0"/>
              </a:rPr>
              <a:t> </a:t>
            </a:r>
            <a:r>
              <a:rPr lang="el-GR" sz="2000" b="1" dirty="0" smtClean="0">
                <a:solidFill>
                  <a:schemeClr val="tx1"/>
                </a:solidFill>
                <a:latin typeface="Calibri" pitchFamily="34" charset="0"/>
              </a:rPr>
              <a:t>και ως προς την αξία</a:t>
            </a:r>
          </a:p>
          <a:p>
            <a:pPr>
              <a:buFont typeface="Arial" pitchFamily="34" charset="0"/>
              <a:buChar char="•"/>
            </a:pPr>
            <a:r>
              <a:rPr lang="el-GR" sz="2000" b="1" dirty="0" smtClean="0">
                <a:solidFill>
                  <a:schemeClr val="tx1"/>
                </a:solidFill>
                <a:latin typeface="Calibri" pitchFamily="34" charset="0"/>
              </a:rPr>
              <a:t>Δείκτες αντιστοίχισης: στο επίπεδο των κοινών επιχειρήσεων</a:t>
            </a:r>
          </a:p>
          <a:p>
            <a:pPr>
              <a:buFont typeface="Arial" pitchFamily="34" charset="0"/>
              <a:buChar char="•"/>
            </a:pPr>
            <a:r>
              <a:rPr lang="el-GR" sz="2000" b="1" dirty="0" smtClean="0">
                <a:solidFill>
                  <a:schemeClr val="tx1"/>
                </a:solidFill>
                <a:latin typeface="Calibri" pitchFamily="34" charset="0"/>
              </a:rPr>
              <a:t>Δείκτες κέρδους σε πληροφορία</a:t>
            </a:r>
          </a:p>
          <a:p>
            <a:pPr>
              <a:buFont typeface="Arial" pitchFamily="34" charset="0"/>
              <a:buChar char="•"/>
            </a:pPr>
            <a:r>
              <a:rPr lang="el-GR" sz="2000" b="1" dirty="0" smtClean="0">
                <a:solidFill>
                  <a:schemeClr val="tx1"/>
                </a:solidFill>
                <a:latin typeface="Calibri" pitchFamily="34" charset="0"/>
              </a:rPr>
              <a:t>Δείκτες </a:t>
            </a:r>
            <a:r>
              <a:rPr lang="en-US" sz="2000" b="1" dirty="0" smtClean="0">
                <a:solidFill>
                  <a:schemeClr val="tx1"/>
                </a:solidFill>
                <a:latin typeface="Calibri" pitchFamily="34" charset="0"/>
              </a:rPr>
              <a:t>Mixed</a:t>
            </a:r>
            <a:r>
              <a:rPr lang="el-GR" sz="2000" b="1" dirty="0" smtClean="0">
                <a:solidFill>
                  <a:schemeClr val="tx1"/>
                </a:solidFill>
                <a:latin typeface="Calibri" pitchFamily="34" charset="0"/>
              </a:rPr>
              <a:t> </a:t>
            </a:r>
            <a:r>
              <a:rPr lang="en-US" sz="2000" b="1" dirty="0" smtClean="0">
                <a:solidFill>
                  <a:schemeClr val="tx1"/>
                </a:solidFill>
                <a:latin typeface="Calibri" pitchFamily="34" charset="0"/>
              </a:rPr>
              <a:t> Flow</a:t>
            </a:r>
            <a:r>
              <a:rPr lang="el-GR" sz="2000" b="1" dirty="0" smtClean="0">
                <a:solidFill>
                  <a:schemeClr val="tx1"/>
                </a:solidFill>
                <a:latin typeface="Calibri" pitchFamily="34" charset="0"/>
              </a:rPr>
              <a:t>: για τον  προσδιορισμό του βέλτιστου συνδυασμού χρήσης εθνικών στοιχείων και ανταλλαγέντων στοιχείων</a:t>
            </a:r>
          </a:p>
          <a:p>
            <a:pPr lvl="0">
              <a:lnSpc>
                <a:spcPct val="100000"/>
              </a:lnSpc>
              <a:spcAft>
                <a:spcPts val="0"/>
              </a:spcAft>
              <a:buFont typeface="Arial" pitchFamily="34" charset="0"/>
              <a:buChar char="•"/>
            </a:pPr>
            <a:r>
              <a:rPr lang="el-GR" sz="2000" b="1" dirty="0" smtClean="0">
                <a:solidFill>
                  <a:schemeClr val="tx1"/>
                </a:solidFill>
                <a:latin typeface="Calibri" pitchFamily="34" charset="0"/>
              </a:rPr>
              <a:t>Δείκτες Αναθεωρήσεων: προσδιορισμός της χρονικής καθυστέρησης,</a:t>
            </a:r>
            <a:r>
              <a:rPr lang="en-US" sz="2000" b="1" dirty="0" smtClean="0">
                <a:solidFill>
                  <a:schemeClr val="tx1"/>
                </a:solidFill>
                <a:latin typeface="Calibri" pitchFamily="34" charset="0"/>
              </a:rPr>
              <a:t> </a:t>
            </a:r>
            <a:r>
              <a:rPr lang="el-GR" sz="2000" b="1" dirty="0" smtClean="0">
                <a:solidFill>
                  <a:schemeClr val="tx1"/>
                </a:solidFill>
                <a:latin typeface="Calibri" pitchFamily="34" charset="0"/>
              </a:rPr>
              <a:t>από την πρώτη διαβίβαση ανταλλασσόμενων δεδομένων μέχρι την σταθεροποίηση τους και </a:t>
            </a:r>
            <a:r>
              <a:rPr lang="en-US" sz="2000" b="1" dirty="0" smtClean="0">
                <a:solidFill>
                  <a:schemeClr val="tx1"/>
                </a:solidFill>
                <a:latin typeface="Calibri" pitchFamily="34" charset="0"/>
              </a:rPr>
              <a:t> </a:t>
            </a:r>
            <a:r>
              <a:rPr lang="el-GR" sz="2000" b="1" dirty="0" smtClean="0">
                <a:solidFill>
                  <a:schemeClr val="tx1"/>
                </a:solidFill>
                <a:latin typeface="Calibri" pitchFamily="34" charset="0"/>
              </a:rPr>
              <a:t>ρυθμοί μεταβολής των αναθεωρήσεων</a:t>
            </a:r>
            <a:endParaRPr lang="el-GR" sz="2000" dirty="0" smtClean="0">
              <a:solidFill>
                <a:schemeClr val="tx1"/>
              </a:solidFill>
              <a:latin typeface="Calibri" pitchFamily="34" charset="0"/>
            </a:endParaRPr>
          </a:p>
          <a:p>
            <a:pPr lvl="0">
              <a:lnSpc>
                <a:spcPct val="100000"/>
              </a:lnSpc>
              <a:spcAft>
                <a:spcPts val="0"/>
              </a:spcAft>
              <a:buFont typeface="Wingdings" pitchFamily="2" charset="2"/>
              <a:buChar char="q"/>
            </a:pPr>
            <a:endParaRPr lang="el-GR" sz="2000" b="1" dirty="0" smtClean="0">
              <a:solidFill>
                <a:schemeClr val="tx1"/>
              </a:solidFill>
              <a:latin typeface="Calibri" pitchFamily="34" charset="0"/>
            </a:endParaRPr>
          </a:p>
        </p:txBody>
      </p:sp>
      <p:sp>
        <p:nvSpPr>
          <p:cNvPr id="5" name="Slide Number Placeholder 4"/>
          <p:cNvSpPr>
            <a:spLocks noGrp="1"/>
          </p:cNvSpPr>
          <p:nvPr>
            <p:ph type="sldNum" sz="quarter" idx="12"/>
          </p:nvPr>
        </p:nvSpPr>
        <p:spPr/>
        <p:txBody>
          <a:bodyPr/>
          <a:lstStyle/>
          <a:p>
            <a:fld id="{6366BEF6-9F61-4605-925B-1A79DBA6A0FA}" type="slidenum">
              <a:rPr lang="el-GR" smtClean="0"/>
              <a:pPr/>
              <a:t>10</a:t>
            </a:fld>
            <a:endParaRPr lang="el-GR"/>
          </a:p>
        </p:txBody>
      </p:sp>
      <p:sp>
        <p:nvSpPr>
          <p:cNvPr id="7"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Title 1"/>
          <p:cNvSpPr>
            <a:spLocks noGrp="1"/>
          </p:cNvSpPr>
          <p:nvPr>
            <p:ph type="title"/>
          </p:nvPr>
        </p:nvSpPr>
        <p:spPr>
          <a:xfrm>
            <a:off x="357158" y="0"/>
            <a:ext cx="8429684" cy="857232"/>
          </a:xfrm>
        </p:spPr>
        <p:txBody>
          <a:bodyPr anchor="ctr">
            <a:normAutofit/>
          </a:bodyPr>
          <a:lstStyle/>
          <a:p>
            <a:pPr algn="ctr"/>
            <a:r>
              <a:rPr lang="el-GR" sz="3200" dirty="0" smtClean="0">
                <a:latin typeface="Calibri" pitchFamily="34" charset="0"/>
              </a:rPr>
              <a:t>ΠΙΛΟΤΙΚΟ ΠΡΟΓΡΑΜΜΑ </a:t>
            </a:r>
            <a:r>
              <a:rPr lang="en-US" sz="3200" dirty="0" smtClean="0">
                <a:latin typeface="Calibri" pitchFamily="34" charset="0"/>
              </a:rPr>
              <a:t>SIMSTAT </a:t>
            </a:r>
            <a:endParaRPr lang="el-GR" sz="32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857232"/>
            <a:ext cx="8372476" cy="5429288"/>
          </a:xfrm>
        </p:spPr>
        <p:style>
          <a:lnRef idx="3">
            <a:schemeClr val="lt1"/>
          </a:lnRef>
          <a:fillRef idx="1">
            <a:schemeClr val="accent1"/>
          </a:fillRef>
          <a:effectRef idx="1">
            <a:schemeClr val="accent1"/>
          </a:effectRef>
          <a:fontRef idx="minor">
            <a:schemeClr val="lt1"/>
          </a:fontRef>
        </p:style>
        <p:txBody>
          <a:bodyPr>
            <a:noAutofit/>
          </a:bodyPr>
          <a:lstStyle/>
          <a:p>
            <a:pPr marL="504000" lvl="0" algn="ctr">
              <a:lnSpc>
                <a:spcPct val="100000"/>
              </a:lnSpc>
              <a:spcBef>
                <a:spcPts val="0"/>
              </a:spcBef>
              <a:spcAft>
                <a:spcPts val="0"/>
              </a:spcAft>
              <a:buNone/>
            </a:pPr>
            <a:r>
              <a:rPr lang="el-GR" sz="2400" b="1" dirty="0" smtClean="0">
                <a:solidFill>
                  <a:schemeClr val="bg1"/>
                </a:solidFill>
                <a:latin typeface="Calibri" pitchFamily="34" charset="0"/>
              </a:rPr>
              <a:t>    </a:t>
            </a:r>
            <a:r>
              <a:rPr lang="el-GR" sz="2000" b="1" dirty="0" smtClean="0">
                <a:solidFill>
                  <a:schemeClr val="tx1"/>
                </a:solidFill>
                <a:latin typeface="Calibri" pitchFamily="34" charset="0"/>
              </a:rPr>
              <a:t>Στο πλαίσιο της αξιολόγησης των μικροδεδομένων που ανταλλάχθηκαν καταρτίστηκαν επίσης από τα Κ-Μ και οι παρακάτω πίνακες:</a:t>
            </a:r>
          </a:p>
          <a:p>
            <a:pPr marL="504000" lvl="0" algn="ctr">
              <a:lnSpc>
                <a:spcPct val="100000"/>
              </a:lnSpc>
              <a:spcBef>
                <a:spcPts val="0"/>
              </a:spcBef>
              <a:spcAft>
                <a:spcPts val="0"/>
              </a:spcAft>
              <a:buNone/>
            </a:pPr>
            <a:endParaRPr lang="el-GR" sz="2000" b="1" dirty="0" smtClean="0">
              <a:solidFill>
                <a:schemeClr val="tx1"/>
              </a:solidFill>
              <a:latin typeface="Calibri" pitchFamily="34" charset="0"/>
            </a:endParaRPr>
          </a:p>
          <a:p>
            <a:pPr algn="just">
              <a:buFont typeface="Wingdings" pitchFamily="2" charset="2"/>
              <a:buChar char="ü"/>
            </a:pPr>
            <a:r>
              <a:rPr lang="el-GR" sz="2000" b="1" dirty="0" smtClean="0">
                <a:latin typeface="Calibri" pitchFamily="34" charset="0"/>
              </a:rPr>
              <a:t>Πίνακας 1:  Αριθμός επιχειρήσεων που συλλέγονται σε εθνικό επίπεδο στις εισαγωγές σε σχέση με τον αριθμό των επιχειρήσεων που εντοπίστηκαν στις εξαγωγές που διαβιβάστηκαν από το Κ-Μ εταίρο.</a:t>
            </a:r>
          </a:p>
          <a:p>
            <a:pPr>
              <a:buFont typeface="Wingdings" pitchFamily="2" charset="2"/>
              <a:buChar char="ü"/>
            </a:pPr>
            <a:r>
              <a:rPr lang="el-GR" sz="2000" b="1" dirty="0" smtClean="0">
                <a:latin typeface="Calibri" pitchFamily="34" charset="0"/>
              </a:rPr>
              <a:t>Πίνακας 2 : Διαφοροποίηση σε επίπεδο αξίας των στοιχείων που συλλέγονται σε εθνικό επίπεδο στις εισαγωγές σε σχέση με τις αντίστοιχες  αξίες που εντοπίστηκαν στις εξαγωγές</a:t>
            </a:r>
            <a:r>
              <a:rPr lang="en-US" sz="2000" b="1" dirty="0" smtClean="0">
                <a:latin typeface="Calibri" pitchFamily="34" charset="0"/>
              </a:rPr>
              <a:t> </a:t>
            </a:r>
            <a:r>
              <a:rPr lang="el-GR" sz="2000" b="1" dirty="0" smtClean="0">
                <a:latin typeface="Calibri" pitchFamily="34" charset="0"/>
              </a:rPr>
              <a:t>που διαβιβάστηκαν  από το Κ-Μ εταίρο.</a:t>
            </a:r>
          </a:p>
          <a:p>
            <a:pPr lvl="0">
              <a:buFont typeface="Wingdings" pitchFamily="2" charset="2"/>
              <a:buChar char="ü"/>
            </a:pPr>
            <a:r>
              <a:rPr lang="el-GR" sz="2000" b="1" dirty="0" smtClean="0">
                <a:latin typeface="Calibri" pitchFamily="34" charset="0"/>
              </a:rPr>
              <a:t>Πίνακας 3: Κατανομή των διαφορών των στοιχείων που συλλέγονται σε εθνικό επίπεδο στις εισαγωγές σε σχέση με τις αντίστοιχες  εξαγωγές </a:t>
            </a:r>
            <a:r>
              <a:rPr lang="en-US" sz="2000" b="1" dirty="0" smtClean="0">
                <a:latin typeface="Calibri" pitchFamily="34" charset="0"/>
              </a:rPr>
              <a:t>, </a:t>
            </a:r>
            <a:r>
              <a:rPr lang="el-GR" sz="2000" b="1" dirty="0" smtClean="0">
                <a:latin typeface="Calibri" pitchFamily="34" charset="0"/>
              </a:rPr>
              <a:t>που διαβιβάζονται από το άλλο Κ-Μ</a:t>
            </a:r>
          </a:p>
          <a:p>
            <a:pPr lvl="0">
              <a:buFont typeface="Wingdings" pitchFamily="2" charset="2"/>
              <a:buChar char="ü"/>
            </a:pPr>
            <a:r>
              <a:rPr lang="el-GR" sz="2000" b="1" dirty="0" smtClean="0">
                <a:latin typeface="Calibri" pitchFamily="34" charset="0"/>
              </a:rPr>
              <a:t>Πίνακας 4: Κυριότερες επιχειρήσεις εισαγωγών σε εθνικό επίπεδο.</a:t>
            </a:r>
          </a:p>
          <a:p>
            <a:pPr lvl="0">
              <a:buFont typeface="Wingdings" pitchFamily="2" charset="2"/>
              <a:buChar char="ü"/>
            </a:pPr>
            <a:r>
              <a:rPr lang="el-GR" sz="2000" b="1" dirty="0" smtClean="0">
                <a:latin typeface="Calibri" pitchFamily="34" charset="0"/>
              </a:rPr>
              <a:t>Πίνακας 5 : Κυριότερες επιχειρήσεις στις εξαγωγές που διαβιβάστηκαν από το Κ-Μ εταίρο</a:t>
            </a:r>
          </a:p>
          <a:p>
            <a:pPr>
              <a:buFont typeface="Wingdings" pitchFamily="2" charset="2"/>
              <a:buChar char="Ø"/>
            </a:pPr>
            <a:endParaRPr lang="el-GR" sz="1800" b="1" dirty="0" smtClean="0">
              <a:latin typeface="Calibri" pitchFamily="34" charset="0"/>
            </a:endParaRPr>
          </a:p>
          <a:p>
            <a:pPr>
              <a:buFont typeface="Wingdings" pitchFamily="2" charset="2"/>
              <a:buChar char="Ø"/>
            </a:pPr>
            <a:endParaRPr lang="el-GR" sz="2000" b="1" dirty="0" smtClean="0">
              <a:solidFill>
                <a:schemeClr val="tx1"/>
              </a:solidFill>
              <a:latin typeface="Calibri" pitchFamily="34" charset="0"/>
            </a:endParaRPr>
          </a:p>
        </p:txBody>
      </p:sp>
      <p:sp>
        <p:nvSpPr>
          <p:cNvPr id="5" name="Slide Number Placeholder 4"/>
          <p:cNvSpPr>
            <a:spLocks noGrp="1"/>
          </p:cNvSpPr>
          <p:nvPr>
            <p:ph type="sldNum" sz="quarter" idx="12"/>
          </p:nvPr>
        </p:nvSpPr>
        <p:spPr/>
        <p:txBody>
          <a:bodyPr/>
          <a:lstStyle/>
          <a:p>
            <a:fld id="{6366BEF6-9F61-4605-925B-1A79DBA6A0FA}" type="slidenum">
              <a:rPr lang="el-GR" smtClean="0"/>
              <a:pPr/>
              <a:t>11</a:t>
            </a:fld>
            <a:endParaRPr lang="el-GR"/>
          </a:p>
        </p:txBody>
      </p:sp>
      <p:sp>
        <p:nvSpPr>
          <p:cNvPr id="7"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Title 1"/>
          <p:cNvSpPr>
            <a:spLocks noGrp="1"/>
          </p:cNvSpPr>
          <p:nvPr>
            <p:ph type="title"/>
          </p:nvPr>
        </p:nvSpPr>
        <p:spPr>
          <a:xfrm>
            <a:off x="457200" y="0"/>
            <a:ext cx="8229600" cy="857232"/>
          </a:xfrm>
        </p:spPr>
        <p:txBody>
          <a:bodyPr anchor="ctr">
            <a:normAutofit/>
          </a:bodyPr>
          <a:lstStyle/>
          <a:p>
            <a:pPr algn="ctr"/>
            <a:r>
              <a:rPr lang="el-GR" sz="3200" dirty="0" smtClean="0">
                <a:latin typeface="Calibri" pitchFamily="34" charset="0"/>
              </a:rPr>
              <a:t>ΠΙΛΟΤΙΚΟ ΠΡΟΓΡΑΜΜΑ </a:t>
            </a:r>
            <a:r>
              <a:rPr lang="en-US" sz="3200" dirty="0" smtClean="0">
                <a:latin typeface="Calibri" pitchFamily="34" charset="0"/>
              </a:rPr>
              <a:t>SIMSTAT </a:t>
            </a:r>
            <a:endParaRPr lang="el-GR" sz="32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25536"/>
          </a:xfrm>
        </p:spPr>
        <p:txBody>
          <a:bodyPr anchor="ctr">
            <a:normAutofit fontScale="90000"/>
          </a:bodyPr>
          <a:lstStyle/>
          <a:p>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200" dirty="0" smtClean="0"/>
              <a:t/>
            </a:r>
            <a:br>
              <a:rPr lang="el-GR" sz="3200" dirty="0" smtClean="0"/>
            </a:br>
            <a:r>
              <a:rPr lang="el-GR" sz="3100" dirty="0" smtClean="0">
                <a:latin typeface="Calibri" pitchFamily="34" charset="0"/>
              </a:rPr>
              <a:t>ΠΕΡΙΟΔΟΙ ΑΝΑΦΟΡΑΣ ΑΝΤΑΛΛΑΓΕΝΤΩΝ ΣΤΟΙΧΕΙΩΝ</a:t>
            </a:r>
            <a:r>
              <a:rPr lang="en-US" sz="2700" dirty="0" smtClean="0"/>
              <a:t> </a:t>
            </a:r>
            <a:endParaRPr lang="el-GR" sz="2700" dirty="0"/>
          </a:p>
        </p:txBody>
      </p:sp>
      <p:graphicFrame>
        <p:nvGraphicFramePr>
          <p:cNvPr id="4" name="Content Placeholder 3"/>
          <p:cNvGraphicFramePr>
            <a:graphicFrameLocks noGrp="1"/>
          </p:cNvGraphicFramePr>
          <p:nvPr>
            <p:ph idx="1"/>
          </p:nvPr>
        </p:nvGraphicFramePr>
        <p:xfrm>
          <a:off x="571472" y="1285860"/>
          <a:ext cx="8115328" cy="43577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2"/>
          </p:nvPr>
        </p:nvSpPr>
        <p:spPr/>
        <p:txBody>
          <a:bodyPr/>
          <a:lstStyle/>
          <a:p>
            <a:fld id="{6366BEF6-9F61-4605-925B-1A79DBA6A0FA}" type="slidenum">
              <a:rPr lang="el-GR" smtClean="0"/>
              <a:pPr/>
              <a:t>12</a:t>
            </a:fld>
            <a:endParaRPr lang="el-GR"/>
          </a:p>
        </p:txBody>
      </p:sp>
      <p:sp>
        <p:nvSpPr>
          <p:cNvPr id="8"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428760"/>
          </a:xfrm>
        </p:spPr>
        <p:txBody>
          <a:bodyPr>
            <a:normAutofit fontScale="90000"/>
          </a:bodyPr>
          <a:lstStyle/>
          <a:p>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t/>
            </a:r>
            <a:br>
              <a:rPr lang="el-GR" sz="3600" dirty="0" smtClean="0"/>
            </a:br>
            <a:r>
              <a:rPr lang="el-GR" sz="3100" dirty="0" smtClean="0">
                <a:latin typeface="Calibri" pitchFamily="34" charset="0"/>
              </a:rPr>
              <a:t>Δείκτης Χρονικής Σταθεροποίησης των Στοιχείων (</a:t>
            </a:r>
            <a:r>
              <a:rPr lang="en-US" sz="3100" dirty="0" smtClean="0">
                <a:latin typeface="Calibri" pitchFamily="34" charset="0"/>
              </a:rPr>
              <a:t>Relaxation Time) </a:t>
            </a:r>
            <a:endParaRPr lang="el-GR" sz="3100" dirty="0">
              <a:latin typeface="Calibri" pitchFamily="34" charset="0"/>
            </a:endParaRPr>
          </a:p>
        </p:txBody>
      </p:sp>
      <p:sp>
        <p:nvSpPr>
          <p:cNvPr id="5" name="Slide Number Placeholder 4"/>
          <p:cNvSpPr>
            <a:spLocks noGrp="1"/>
          </p:cNvSpPr>
          <p:nvPr>
            <p:ph type="sldNum" sz="quarter" idx="12"/>
          </p:nvPr>
        </p:nvSpPr>
        <p:spPr/>
        <p:txBody>
          <a:bodyPr/>
          <a:lstStyle/>
          <a:p>
            <a:fld id="{6366BEF6-9F61-4605-925B-1A79DBA6A0FA}" type="slidenum">
              <a:rPr lang="el-GR" smtClean="0"/>
              <a:pPr/>
              <a:t>13</a:t>
            </a:fld>
            <a:endParaRPr lang="el-GR"/>
          </a:p>
        </p:txBody>
      </p:sp>
      <p:graphicFrame>
        <p:nvGraphicFramePr>
          <p:cNvPr id="51202" name="Object 2"/>
          <p:cNvGraphicFramePr>
            <a:graphicFrameLocks noChangeAspect="1"/>
          </p:cNvGraphicFramePr>
          <p:nvPr/>
        </p:nvGraphicFramePr>
        <p:xfrm>
          <a:off x="428596" y="1714488"/>
          <a:ext cx="8286808" cy="3643338"/>
        </p:xfrm>
        <a:graphic>
          <a:graphicData uri="http://schemas.openxmlformats.org/presentationml/2006/ole">
            <p:oleObj spid="_x0000_s132098" name="Document" r:id="rId4" imgW="6797040" imgH="1181100" progId="Word.Document.12">
              <p:embed/>
            </p:oleObj>
          </a:graphicData>
        </a:graphic>
      </p:graphicFrame>
      <p:sp>
        <p:nvSpPr>
          <p:cNvPr id="8"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42852"/>
            <a:ext cx="8229600" cy="1643074"/>
          </a:xfrm>
        </p:spPr>
        <p:txBody>
          <a:bodyPr>
            <a:noAutofit/>
          </a:bodyPr>
          <a:lstStyle/>
          <a:p>
            <a:r>
              <a:rPr lang="el-GR" sz="3200" dirty="0" smtClean="0">
                <a:latin typeface="Calibri" pitchFamily="34" charset="0"/>
              </a:rPr>
              <a:t>ΠΙΛΟΤΙΚΟ ΠΡΟΓΡΑΜΜΑ </a:t>
            </a:r>
            <a:r>
              <a:rPr lang="en-US" sz="3200" dirty="0" smtClean="0">
                <a:latin typeface="Calibri" pitchFamily="34" charset="0"/>
              </a:rPr>
              <a:t>SIMSTAT</a:t>
            </a:r>
            <a:r>
              <a:rPr lang="el-GR" sz="3200" dirty="0" smtClean="0"/>
              <a:t/>
            </a:r>
            <a:br>
              <a:rPr lang="el-GR" sz="3200" dirty="0" smtClean="0"/>
            </a:br>
            <a:r>
              <a:rPr lang="el-GR" sz="2800" dirty="0" smtClean="0">
                <a:latin typeface="Calibri" pitchFamily="34" charset="0"/>
              </a:rPr>
              <a:t>Συλλεγόμενα και Ανταλλαγέντα Στοιχεία Εισαγωγών Εξαγωγών</a:t>
            </a:r>
            <a:endParaRPr lang="el-GR" sz="2800" dirty="0">
              <a:latin typeface="Calibri" pitchFamily="34" charset="0"/>
            </a:endParaRPr>
          </a:p>
        </p:txBody>
      </p:sp>
      <p:sp>
        <p:nvSpPr>
          <p:cNvPr id="4" name="Footer Placeholder 3"/>
          <p:cNvSpPr>
            <a:spLocks noGrp="1"/>
          </p:cNvSpPr>
          <p:nvPr>
            <p:ph type="ftr" sz="quarter" idx="11"/>
          </p:nvPr>
        </p:nvSpPr>
        <p:spPr/>
        <p:txBody>
          <a:bodyPr/>
          <a:lstStyle/>
          <a:p>
            <a:r>
              <a:rPr lang="en-GB" dirty="0" smtClean="0"/>
              <a:t>HELLENIC STATISTICAL AUTHORITY</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14</a:t>
            </a:fld>
            <a:endParaRPr lang="el-GR" dirty="0"/>
          </a:p>
        </p:txBody>
      </p:sp>
      <p:pic>
        <p:nvPicPr>
          <p:cNvPr id="6" name="Picture 3"/>
          <p:cNvPicPr>
            <a:picLocks noGrp="1" noChangeAspect="1" noChangeArrowheads="1"/>
          </p:cNvPicPr>
          <p:nvPr>
            <p:ph idx="1"/>
          </p:nvPr>
        </p:nvPicPr>
        <p:blipFill>
          <a:blip r:embed="rId3" cstate="print"/>
          <a:srcRect/>
          <a:stretch>
            <a:fillRect/>
          </a:stretch>
        </p:blipFill>
        <p:spPr bwMode="auto">
          <a:xfrm>
            <a:off x="1428728" y="2143116"/>
            <a:ext cx="6858047" cy="4000528"/>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dirty="0" smtClean="0"/>
              <a:t/>
            </a:r>
            <a:br>
              <a:rPr lang="en-US" dirty="0" smtClean="0"/>
            </a:br>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Δείκτης κάλυψης αριθμού επιχειρήσεων </a:t>
            </a:r>
            <a:r>
              <a:rPr lang="en-US" sz="3100" dirty="0" smtClean="0"/>
              <a:t/>
            </a:r>
            <a:br>
              <a:rPr lang="en-US" sz="3100" dirty="0" smtClean="0"/>
            </a:br>
            <a:endParaRPr lang="el-GR" sz="3100" dirty="0"/>
          </a:p>
        </p:txBody>
      </p:sp>
      <p:sp>
        <p:nvSpPr>
          <p:cNvPr id="3" name="Content Placeholder 2"/>
          <p:cNvSpPr>
            <a:spLocks noGrp="1"/>
          </p:cNvSpPr>
          <p:nvPr>
            <p:ph sz="half" idx="1"/>
          </p:nvPr>
        </p:nvSpPr>
        <p:spPr/>
        <p:style>
          <a:lnRef idx="3">
            <a:schemeClr val="lt1"/>
          </a:lnRef>
          <a:fillRef idx="1">
            <a:schemeClr val="accent1"/>
          </a:fillRef>
          <a:effectRef idx="1">
            <a:schemeClr val="accent1"/>
          </a:effectRef>
          <a:fontRef idx="minor">
            <a:schemeClr val="lt1"/>
          </a:fontRef>
        </p:style>
        <p:txBody>
          <a:bodyPr anchor="ctr">
            <a:normAutofit/>
          </a:bodyPr>
          <a:lstStyle/>
          <a:p>
            <a:pPr lvl="0">
              <a:buNone/>
            </a:pPr>
            <a:r>
              <a:rPr lang="el-GR" sz="2000" b="1" dirty="0" smtClean="0"/>
              <a:t>Ο Δείκτης </a:t>
            </a:r>
            <a:r>
              <a:rPr lang="en-US" sz="2000" b="1" dirty="0" smtClean="0"/>
              <a:t>I</a:t>
            </a:r>
            <a:r>
              <a:rPr lang="en-US" sz="2000" b="1" baseline="-25000" dirty="0" smtClean="0"/>
              <a:t>1</a:t>
            </a:r>
            <a:r>
              <a:rPr lang="en-US" sz="2000" b="1" dirty="0" smtClean="0"/>
              <a:t> </a:t>
            </a:r>
            <a:r>
              <a:rPr lang="el-GR" sz="2000" b="1" dirty="0" smtClean="0"/>
              <a:t>είναι</a:t>
            </a:r>
          </a:p>
          <a:p>
            <a:pPr lvl="1">
              <a:buFont typeface="Wingdings" pitchFamily="2" charset="2"/>
              <a:buChar char="§"/>
            </a:pPr>
            <a:r>
              <a:rPr lang="el-GR" sz="2000" b="1" dirty="0" smtClean="0"/>
              <a:t>&gt;</a:t>
            </a:r>
            <a:r>
              <a:rPr lang="en-US" sz="2000" b="1" dirty="0" smtClean="0"/>
              <a:t>0.8 </a:t>
            </a:r>
            <a:r>
              <a:rPr lang="el-GR" sz="2000" b="1" dirty="0" smtClean="0"/>
              <a:t>για τη </a:t>
            </a:r>
            <a:r>
              <a:rPr lang="en-US" sz="2000" b="1" dirty="0" smtClean="0"/>
              <a:t>FR </a:t>
            </a:r>
            <a:r>
              <a:rPr lang="el-GR" sz="2000" b="1" dirty="0" smtClean="0"/>
              <a:t>και</a:t>
            </a:r>
            <a:r>
              <a:rPr lang="en-US" sz="2000" b="1" dirty="0" smtClean="0"/>
              <a:t> IT  </a:t>
            </a:r>
            <a:endParaRPr lang="el-GR" sz="2000" b="1" dirty="0" smtClean="0"/>
          </a:p>
          <a:p>
            <a:pPr lvl="1">
              <a:buFont typeface="Wingdings" pitchFamily="2" charset="2"/>
              <a:buChar char="§"/>
            </a:pPr>
            <a:r>
              <a:rPr lang="en-US" sz="2000" b="1" dirty="0" smtClean="0"/>
              <a:t>0.5</a:t>
            </a:r>
            <a:r>
              <a:rPr lang="el-GR" sz="2000" b="1" dirty="0" smtClean="0"/>
              <a:t>&lt;</a:t>
            </a:r>
            <a:r>
              <a:rPr lang="en-US" sz="2000" b="1" dirty="0" smtClean="0"/>
              <a:t> I</a:t>
            </a:r>
            <a:r>
              <a:rPr lang="en-US" sz="2000" b="1" baseline="-25000" dirty="0" smtClean="0"/>
              <a:t>1</a:t>
            </a:r>
            <a:r>
              <a:rPr lang="en-US" sz="2000" b="1" dirty="0" smtClean="0"/>
              <a:t> </a:t>
            </a:r>
            <a:r>
              <a:rPr lang="el-GR" sz="2000" b="1" dirty="0" smtClean="0"/>
              <a:t>&lt;</a:t>
            </a:r>
            <a:r>
              <a:rPr lang="en-US" sz="2000" b="1" dirty="0" smtClean="0"/>
              <a:t> 0.8</a:t>
            </a:r>
            <a:r>
              <a:rPr lang="el-GR" sz="2000" b="1" dirty="0" smtClean="0"/>
              <a:t> για την πλειοψηφία των Κ-Μ (</a:t>
            </a:r>
            <a:r>
              <a:rPr lang="en-US" sz="2000" b="1" dirty="0" smtClean="0"/>
              <a:t>AT, BG, DK, FI, LT, RO, SL,SK</a:t>
            </a:r>
            <a:r>
              <a:rPr lang="el-GR" sz="2000" b="1" dirty="0" smtClean="0"/>
              <a:t>)</a:t>
            </a:r>
            <a:r>
              <a:rPr lang="en-US" sz="2000" b="1" dirty="0" smtClean="0"/>
              <a:t> </a:t>
            </a:r>
            <a:endParaRPr lang="el-GR" sz="2000" b="1" dirty="0" smtClean="0"/>
          </a:p>
          <a:p>
            <a:pPr lvl="1">
              <a:buFont typeface="Wingdings" pitchFamily="2" charset="2"/>
              <a:buChar char="§"/>
            </a:pPr>
            <a:r>
              <a:rPr lang="el-GR" sz="2000" b="1" dirty="0" smtClean="0"/>
              <a:t>&lt;0.5 για τις χώρες  </a:t>
            </a:r>
            <a:r>
              <a:rPr lang="en-US" sz="2000" b="1" dirty="0" smtClean="0"/>
              <a:t>EE, HR, LU, LV, MT, PL, PT.</a:t>
            </a:r>
            <a:endParaRPr lang="el-GR" sz="2000" b="1" dirty="0" smtClean="0"/>
          </a:p>
          <a:p>
            <a:pPr algn="just">
              <a:buFont typeface="Wingdings" pitchFamily="2" charset="2"/>
              <a:buChar char="ü"/>
            </a:pPr>
            <a:endParaRPr lang="el-GR" dirty="0"/>
          </a:p>
        </p:txBody>
      </p:sp>
      <p:pic>
        <p:nvPicPr>
          <p:cNvPr id="4098" name="Picture 2"/>
          <p:cNvPicPr>
            <a:picLocks noGrp="1" noChangeAspect="1" noChangeArrowheads="1"/>
          </p:cNvPicPr>
          <p:nvPr>
            <p:ph sz="half" idx="2"/>
          </p:nvPr>
        </p:nvPicPr>
        <p:blipFill>
          <a:blip r:embed="rId3" cstate="print"/>
          <a:srcRect/>
          <a:stretch>
            <a:fillRect/>
          </a:stretch>
        </p:blipFill>
        <p:spPr bwMode="auto">
          <a:xfrm>
            <a:off x="4648200" y="1571612"/>
            <a:ext cx="4038600" cy="4572032"/>
          </a:xfrm>
          <a:prstGeom prst="rect">
            <a:avLst/>
          </a:prstGeom>
          <a:noFill/>
          <a:ln w="9525">
            <a:noFill/>
            <a:miter lim="800000"/>
            <a:headEnd/>
            <a:tailEnd/>
          </a:ln>
          <a:effectLst/>
        </p:spPr>
      </p:pic>
      <p:sp>
        <p:nvSpPr>
          <p:cNvPr id="5"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15</a:t>
            </a:fld>
            <a:endParaRPr lang="el-G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fontScale="90000"/>
          </a:bodyPr>
          <a:lstStyle/>
          <a:p>
            <a:r>
              <a:rPr lang="en-US" dirty="0" smtClean="0"/>
              <a:t/>
            </a:r>
            <a:br>
              <a:rPr lang="en-US" dirty="0" smtClean="0"/>
            </a:br>
            <a:r>
              <a:rPr lang="el-GR" sz="3600" dirty="0" smtClean="0"/>
              <a:t> </a:t>
            </a:r>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Δείκτης κάλυψης αξίας συναλλαγών  </a:t>
            </a:r>
            <a:r>
              <a:rPr lang="en-US" sz="3100" dirty="0" smtClean="0">
                <a:latin typeface="Calibri" pitchFamily="34" charset="0"/>
              </a:rPr>
              <a:t/>
            </a:r>
            <a:br>
              <a:rPr lang="en-US" sz="3100" dirty="0" smtClean="0">
                <a:latin typeface="Calibri" pitchFamily="34" charset="0"/>
              </a:rPr>
            </a:br>
            <a:endParaRPr lang="el-GR" sz="3100" dirty="0">
              <a:latin typeface="Calibri" pitchFamily="34" charset="0"/>
            </a:endParaRPr>
          </a:p>
        </p:txBody>
      </p:sp>
      <p:pic>
        <p:nvPicPr>
          <p:cNvPr id="5122" name="Picture 2"/>
          <p:cNvPicPr>
            <a:picLocks noGrp="1" noChangeAspect="1" noChangeArrowheads="1"/>
          </p:cNvPicPr>
          <p:nvPr>
            <p:ph sz="half" idx="1"/>
          </p:nvPr>
        </p:nvPicPr>
        <p:blipFill>
          <a:blip r:embed="rId3" cstate="print"/>
          <a:stretch>
            <a:fillRect/>
          </a:stretch>
        </p:blipFill>
        <p:spPr bwMode="auto">
          <a:xfrm>
            <a:off x="457200" y="2207287"/>
            <a:ext cx="4038600" cy="3311789"/>
          </a:xfrm>
          <a:prstGeom prst="rect">
            <a:avLst/>
          </a:prstGeom>
          <a:noFill/>
          <a:ln w="9525">
            <a:noFill/>
            <a:miter lim="800000"/>
            <a:headEnd/>
            <a:tailEnd/>
          </a:ln>
          <a:effectLst/>
        </p:spPr>
      </p:pic>
      <p:sp>
        <p:nvSpPr>
          <p:cNvPr id="4" name="Content Placeholder 3"/>
          <p:cNvSpPr>
            <a:spLocks noGrp="1"/>
          </p:cNvSpPr>
          <p:nvPr>
            <p:ph sz="half" idx="2"/>
          </p:nvPr>
        </p:nvSpPr>
        <p:spPr/>
        <p:style>
          <a:lnRef idx="3">
            <a:schemeClr val="lt1"/>
          </a:lnRef>
          <a:fillRef idx="1">
            <a:schemeClr val="accent6"/>
          </a:fillRef>
          <a:effectRef idx="1">
            <a:schemeClr val="accent6"/>
          </a:effectRef>
          <a:fontRef idx="minor">
            <a:schemeClr val="lt1"/>
          </a:fontRef>
        </p:style>
        <p:txBody>
          <a:bodyPr>
            <a:normAutofit/>
          </a:bodyPr>
          <a:lstStyle/>
          <a:p>
            <a:endParaRPr lang="en-US" sz="2000" b="1" dirty="0" smtClean="0"/>
          </a:p>
          <a:p>
            <a:pPr>
              <a:buNone/>
            </a:pPr>
            <a:r>
              <a:rPr lang="el-GR" sz="2000" b="1" dirty="0" smtClean="0"/>
              <a:t>Ο Δείκτης </a:t>
            </a:r>
            <a:r>
              <a:rPr lang="en-US" sz="2000" b="1" dirty="0" smtClean="0"/>
              <a:t>I’</a:t>
            </a:r>
            <a:r>
              <a:rPr lang="en-US" sz="2000" b="1" baseline="-25000" dirty="0" smtClean="0"/>
              <a:t>1</a:t>
            </a:r>
            <a:r>
              <a:rPr lang="en-US" sz="2000" b="1" dirty="0" smtClean="0"/>
              <a:t> </a:t>
            </a:r>
            <a:r>
              <a:rPr lang="el-GR" sz="2000" b="1" dirty="0" smtClean="0"/>
              <a:t>είναι </a:t>
            </a:r>
            <a:endParaRPr lang="en-US" sz="2000" b="1" dirty="0" smtClean="0"/>
          </a:p>
          <a:p>
            <a:pPr>
              <a:buFont typeface="Wingdings" pitchFamily="2" charset="2"/>
              <a:buChar char="§"/>
            </a:pPr>
            <a:r>
              <a:rPr lang="el-GR" sz="2000" b="1" dirty="0" smtClean="0"/>
              <a:t>&gt;</a:t>
            </a:r>
            <a:r>
              <a:rPr lang="en-US" sz="2000" b="1" dirty="0" smtClean="0"/>
              <a:t>0.8 </a:t>
            </a:r>
            <a:r>
              <a:rPr lang="el-GR" sz="2000" b="1" dirty="0" smtClean="0"/>
              <a:t>για</a:t>
            </a:r>
            <a:r>
              <a:rPr lang="en-US" sz="2000" b="1" dirty="0" smtClean="0"/>
              <a:t> AT, BG, FR, IT, LT, RO</a:t>
            </a:r>
          </a:p>
          <a:p>
            <a:pPr>
              <a:buFont typeface="Wingdings" pitchFamily="2" charset="2"/>
              <a:buChar char="§"/>
            </a:pPr>
            <a:r>
              <a:rPr lang="en-US" sz="2000" b="1" dirty="0" smtClean="0"/>
              <a:t>0.5</a:t>
            </a:r>
            <a:r>
              <a:rPr lang="el-GR" sz="2000" b="1" dirty="0" smtClean="0"/>
              <a:t>&lt;</a:t>
            </a:r>
            <a:r>
              <a:rPr lang="en-US" sz="2000" b="1" dirty="0" smtClean="0"/>
              <a:t> I’</a:t>
            </a:r>
            <a:r>
              <a:rPr lang="en-US" sz="2000" b="1" baseline="-25000" dirty="0" smtClean="0"/>
              <a:t>1 </a:t>
            </a:r>
            <a:r>
              <a:rPr lang="el-GR" sz="2000" b="1" dirty="0" smtClean="0"/>
              <a:t>&lt;</a:t>
            </a:r>
            <a:r>
              <a:rPr lang="en-US" sz="2000" b="1" dirty="0" smtClean="0"/>
              <a:t> 0.8 </a:t>
            </a:r>
            <a:r>
              <a:rPr lang="el-GR" sz="2000" b="1" dirty="0" smtClean="0"/>
              <a:t> για </a:t>
            </a:r>
            <a:r>
              <a:rPr lang="en-US" sz="2000" b="1" dirty="0" smtClean="0"/>
              <a:t>DK, FI, PL, PT, SL, SK</a:t>
            </a:r>
          </a:p>
          <a:p>
            <a:pPr>
              <a:buFont typeface="Wingdings" pitchFamily="2" charset="2"/>
              <a:buChar char="§"/>
            </a:pPr>
            <a:r>
              <a:rPr lang="el-GR" sz="2000" b="1" dirty="0" smtClean="0"/>
              <a:t>&lt;</a:t>
            </a:r>
            <a:r>
              <a:rPr lang="en-US" sz="2000" b="1" dirty="0" smtClean="0"/>
              <a:t>0.5 </a:t>
            </a:r>
            <a:r>
              <a:rPr lang="el-GR" sz="2000" b="1" dirty="0" smtClean="0"/>
              <a:t>για</a:t>
            </a:r>
            <a:r>
              <a:rPr lang="en-US" sz="2000" b="1" dirty="0" smtClean="0"/>
              <a:t> EE, HR, LU, LV, MT. </a:t>
            </a:r>
            <a:endParaRPr lang="el-GR" sz="2000" b="1" dirty="0" smtClean="0"/>
          </a:p>
          <a:p>
            <a:pPr>
              <a:buNone/>
            </a:pPr>
            <a:endParaRPr lang="el-GR" b="1" dirty="0"/>
          </a:p>
        </p:txBody>
      </p:sp>
      <p:sp>
        <p:nvSpPr>
          <p:cNvPr id="5"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16</a:t>
            </a:fld>
            <a:endParaRPr lang="el-GR"/>
          </a:p>
        </p:txBody>
      </p:sp>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a:xfrm>
            <a:off x="357158" y="357166"/>
            <a:ext cx="8229600" cy="1214446"/>
          </a:xfrm>
        </p:spPr>
        <p:txBody>
          <a:bodyPr>
            <a:normAutofit fontScale="90000"/>
          </a:bodyPr>
          <a:lstStyle/>
          <a:p>
            <a:r>
              <a:rPr lang="el-GR" sz="3600" dirty="0" smtClean="0"/>
              <a:t/>
            </a:r>
            <a:br>
              <a:rPr lang="el-GR" sz="3600" dirty="0" smtClean="0"/>
            </a:br>
            <a:r>
              <a:rPr lang="el-GR" sz="3600" dirty="0" smtClean="0"/>
              <a:t/>
            </a:r>
            <a:br>
              <a:rPr lang="el-GR" sz="3600" dirty="0" smtClean="0"/>
            </a:br>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ΔΕΙΚΤΗΣ ΑΝΤΙΣΤΟΙΧΗΣΗΣ ΚΟΙΝΩΝ ΕΠΙΧΕΙΡΗΣΕΩΝ</a:t>
            </a:r>
            <a:br>
              <a:rPr lang="el-GR" sz="3100" dirty="0" smtClean="0">
                <a:latin typeface="Calibri" pitchFamily="34" charset="0"/>
              </a:rPr>
            </a:br>
            <a:endParaRPr lang="el-GR" sz="3100" dirty="0">
              <a:latin typeface="Calibri" pitchFamily="34" charset="0"/>
            </a:endParaRPr>
          </a:p>
        </p:txBody>
      </p:sp>
      <p:sp>
        <p:nvSpPr>
          <p:cNvPr id="4" name="Footer Placeholder 3"/>
          <p:cNvSpPr>
            <a:spLocks noGrp="1"/>
          </p:cNvSpPr>
          <p:nvPr>
            <p:ph type="ftr" sz="quarter" idx="11"/>
          </p:nvPr>
        </p:nvSpPr>
        <p:spPr/>
        <p:txBody>
          <a:bodyPr/>
          <a:lstStyle/>
          <a:p>
            <a:r>
              <a:rPr lang="el-GR" dirty="0" smtClean="0"/>
              <a:t>ΕΛΛΗΝΙΚΗ ΣΤΑΤΙΣΤΙΚΗ ΑΡΧΗ</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17</a:t>
            </a:fld>
            <a:endParaRPr lang="el-GR"/>
          </a:p>
        </p:txBody>
      </p:sp>
      <p:sp>
        <p:nvSpPr>
          <p:cNvPr id="10" name="Subtitle 9"/>
          <p:cNvSpPr>
            <a:spLocks noGrp="1"/>
          </p:cNvSpPr>
          <p:nvPr>
            <p:ph type="subTitle" idx="1"/>
          </p:nvPr>
        </p:nvSpPr>
        <p:spPr/>
        <p:txBody>
          <a:bodyPr/>
          <a:lstStyle/>
          <a:p>
            <a:endParaRPr lang="el-GR"/>
          </a:p>
        </p:txBody>
      </p:sp>
      <p:pic>
        <p:nvPicPr>
          <p:cNvPr id="49157" name="Picture 5"/>
          <p:cNvPicPr>
            <a:picLocks noGrp="1" noChangeAspect="1" noChangeArrowheads="1"/>
          </p:cNvPicPr>
          <p:nvPr>
            <p:ph idx="4294967295"/>
          </p:nvPr>
        </p:nvPicPr>
        <p:blipFill>
          <a:blip r:embed="rId3" cstate="print"/>
          <a:srcRect/>
          <a:stretch>
            <a:fillRect/>
          </a:stretch>
        </p:blipFill>
        <p:spPr bwMode="auto">
          <a:xfrm>
            <a:off x="1214414" y="1285860"/>
            <a:ext cx="6572250" cy="2643190"/>
          </a:xfrm>
          <a:prstGeom prst="rect">
            <a:avLst/>
          </a:prstGeom>
          <a:noFill/>
          <a:ln w="9525">
            <a:noFill/>
            <a:miter lim="800000"/>
            <a:headEnd/>
            <a:tailEnd/>
          </a:ln>
          <a:effectLst/>
        </p:spPr>
      </p:pic>
      <p:graphicFrame>
        <p:nvGraphicFramePr>
          <p:cNvPr id="9" name="Content Placeholder 4"/>
          <p:cNvGraphicFramePr>
            <a:graphicFrameLocks/>
          </p:cNvGraphicFramePr>
          <p:nvPr/>
        </p:nvGraphicFramePr>
        <p:xfrm>
          <a:off x="1000100" y="4000504"/>
          <a:ext cx="7158030" cy="25003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0" y="142852"/>
            <a:ext cx="8801072" cy="1071570"/>
          </a:xfrm>
        </p:spPr>
        <p:txBody>
          <a:bodyPr>
            <a:normAutofit fontScale="90000"/>
          </a:bodyPr>
          <a:lstStyle/>
          <a:p>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ΣΥΝΤΕΛΕΣΤΗΣ  ΣΥΣΧΕΤΙΣΗΣ ΑΞΙΩΝ ΚΟΙΝΩΝ ΕΠΙΧΕΙΡΗΣΕΩΝ</a:t>
            </a:r>
            <a:endParaRPr lang="el-GR" sz="3100" dirty="0">
              <a:latin typeface="Calibri" pitchFamily="34" charset="0"/>
            </a:endParaRPr>
          </a:p>
        </p:txBody>
      </p:sp>
      <p:sp>
        <p:nvSpPr>
          <p:cNvPr id="4" name="Footer Placeholder 3"/>
          <p:cNvSpPr>
            <a:spLocks noGrp="1"/>
          </p:cNvSpPr>
          <p:nvPr>
            <p:ph type="ftr" sz="quarter" idx="11"/>
          </p:nvPr>
        </p:nvSpPr>
        <p:spPr/>
        <p:txBody>
          <a:bodyPr/>
          <a:lstStyle/>
          <a:p>
            <a:r>
              <a:rPr lang="el-GR" dirty="0" smtClean="0"/>
              <a:t>ΕΛΛΗΝΙΚΗ ΣΤΑΤΙΣΤΙΚΗ ΑΡΧΗ</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18</a:t>
            </a:fld>
            <a:endParaRPr lang="el-GR"/>
          </a:p>
        </p:txBody>
      </p:sp>
      <p:sp>
        <p:nvSpPr>
          <p:cNvPr id="8" name="Subtitle 7"/>
          <p:cNvSpPr>
            <a:spLocks noGrp="1"/>
          </p:cNvSpPr>
          <p:nvPr>
            <p:ph type="subTitle" idx="1"/>
          </p:nvPr>
        </p:nvSpPr>
        <p:spPr>
          <a:xfrm>
            <a:off x="0" y="1428736"/>
            <a:ext cx="8929718" cy="4714908"/>
          </a:xfrm>
        </p:spPr>
        <p:txBody>
          <a:bodyPr/>
          <a:lstStyle/>
          <a:p>
            <a:endParaRPr lang="el-GR" dirty="0"/>
          </a:p>
        </p:txBody>
      </p:sp>
      <p:graphicFrame>
        <p:nvGraphicFramePr>
          <p:cNvPr id="6" name="Content Placeholder 5"/>
          <p:cNvGraphicFramePr>
            <a:graphicFrameLocks noGrp="1"/>
          </p:cNvGraphicFramePr>
          <p:nvPr>
            <p:ph idx="4294967295"/>
          </p:nvPr>
        </p:nvGraphicFramePr>
        <p:xfrm>
          <a:off x="0" y="1428736"/>
          <a:ext cx="3857625" cy="4786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4577" name="Picture 1"/>
          <p:cNvPicPr>
            <a:picLocks noChangeAspect="1" noChangeArrowheads="1"/>
          </p:cNvPicPr>
          <p:nvPr/>
        </p:nvPicPr>
        <p:blipFill>
          <a:blip r:embed="rId8" cstate="print"/>
          <a:srcRect/>
          <a:stretch>
            <a:fillRect/>
          </a:stretch>
        </p:blipFill>
        <p:spPr bwMode="auto">
          <a:xfrm>
            <a:off x="4286248" y="1785926"/>
            <a:ext cx="4487863" cy="4264021"/>
          </a:xfrm>
          <a:prstGeom prst="rect">
            <a:avLst/>
          </a:prstGeom>
          <a:noFill/>
          <a:ln w="9525">
            <a:noFill/>
            <a:miter lim="800000"/>
            <a:headEnd/>
            <a:tailEnd/>
          </a:ln>
          <a:effectLst/>
        </p:spPr>
      </p:pic>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0"/>
            <a:ext cx="8229600" cy="1417638"/>
          </a:xfrm>
        </p:spPr>
        <p:txBody>
          <a:bodyPr>
            <a:normAutofit fontScale="90000"/>
          </a:bodyPr>
          <a:lstStyle/>
          <a:p>
            <a:r>
              <a:rPr lang="en-US" sz="2200" dirty="0" smtClean="0">
                <a:solidFill>
                  <a:schemeClr val="accent1">
                    <a:lumMod val="75000"/>
                  </a:schemeClr>
                </a:solidFill>
              </a:rPr>
              <a:t/>
            </a:r>
            <a:br>
              <a:rPr lang="en-US" sz="2200" dirty="0" smtClean="0">
                <a:solidFill>
                  <a:schemeClr val="accent1">
                    <a:lumMod val="75000"/>
                  </a:schemeClr>
                </a:solidFill>
              </a:rPr>
            </a:br>
            <a:r>
              <a:rPr lang="el-GR" sz="2200" dirty="0" smtClean="0">
                <a:solidFill>
                  <a:schemeClr val="accent1">
                    <a:lumMod val="75000"/>
                  </a:schemeClr>
                </a:solidFill>
              </a:rPr>
              <a:t/>
            </a:r>
            <a:br>
              <a:rPr lang="el-GR" sz="2200" dirty="0" smtClean="0">
                <a:solidFill>
                  <a:schemeClr val="accent1">
                    <a:lumMod val="75000"/>
                  </a:schemeClr>
                </a:solidFill>
              </a:rPr>
            </a:br>
            <a:r>
              <a:rPr lang="el-GR" sz="2200" dirty="0" smtClean="0">
                <a:solidFill>
                  <a:schemeClr val="accent1">
                    <a:lumMod val="75000"/>
                  </a:schemeClr>
                </a:solidFill>
              </a:rPr>
              <a:t/>
            </a:r>
            <a:br>
              <a:rPr lang="el-GR" sz="2200" dirty="0" smtClean="0">
                <a:solidFill>
                  <a:schemeClr val="accent1">
                    <a:lumMod val="75000"/>
                  </a:schemeClr>
                </a:solidFill>
              </a:rPr>
            </a:br>
            <a:r>
              <a:rPr lang="el-GR" sz="2200" dirty="0" smtClean="0">
                <a:solidFill>
                  <a:schemeClr val="accent1">
                    <a:lumMod val="75000"/>
                  </a:schemeClr>
                </a:solidFill>
              </a:rPr>
              <a:t/>
            </a:r>
            <a:br>
              <a:rPr lang="el-GR" sz="2200" dirty="0" smtClean="0">
                <a:solidFill>
                  <a:schemeClr val="accent1">
                    <a:lumMod val="75000"/>
                  </a:schemeClr>
                </a:solidFill>
              </a:rPr>
            </a:br>
            <a:r>
              <a:rPr lang="el-GR" sz="3600" dirty="0" smtClean="0">
                <a:latin typeface="Calibri" pitchFamily="34" charset="0"/>
              </a:rPr>
              <a:t>ΠΙΛΟΤΙΚΟ ΠΡΟΓΡΑΜΜΑ </a:t>
            </a:r>
            <a:r>
              <a:rPr lang="en-US" sz="3600" dirty="0" smtClean="0">
                <a:latin typeface="Calibri" pitchFamily="34" charset="0"/>
              </a:rPr>
              <a:t>SIMSTAT </a:t>
            </a:r>
            <a:br>
              <a:rPr lang="en-US" sz="3600" dirty="0" smtClean="0">
                <a:latin typeface="Calibri" pitchFamily="34" charset="0"/>
              </a:rPr>
            </a:br>
            <a:r>
              <a:rPr lang="el-GR" sz="3100" dirty="0" smtClean="0">
                <a:latin typeface="Calibri" pitchFamily="34" charset="0"/>
              </a:rPr>
              <a:t>ΒΑΘΜΟΛΟΓΗΣΗ ΜΕ ΒΑΣΕΙ ΚΡΙΤΗΡΙΑ ΑΝΤΙΣΤΟΙΧΗΣΗΣ ΚΑΙ ΣΥΣΧΕΤΙΣΗΣ </a:t>
            </a:r>
            <a:r>
              <a:rPr lang="el-GR" sz="2700" dirty="0" smtClean="0"/>
              <a:t/>
            </a:r>
            <a:br>
              <a:rPr lang="el-GR" sz="2700" dirty="0" smtClean="0"/>
            </a:br>
            <a:r>
              <a:rPr lang="en-US" dirty="0" smtClean="0"/>
              <a:t/>
            </a:r>
            <a:br>
              <a:rPr lang="en-US" dirty="0" smtClean="0"/>
            </a:br>
            <a:endParaRPr lang="el-GR" dirty="0"/>
          </a:p>
        </p:txBody>
      </p:sp>
      <p:pic>
        <p:nvPicPr>
          <p:cNvPr id="23553" name="Picture 1"/>
          <p:cNvPicPr>
            <a:picLocks noGrp="1" noChangeAspect="1" noChangeArrowheads="1"/>
          </p:cNvPicPr>
          <p:nvPr>
            <p:ph sz="half" idx="1"/>
          </p:nvPr>
        </p:nvPicPr>
        <p:blipFill>
          <a:blip r:embed="rId3" cstate="print"/>
          <a:srcRect/>
          <a:stretch>
            <a:fillRect/>
          </a:stretch>
        </p:blipFill>
        <p:spPr bwMode="auto">
          <a:xfrm>
            <a:off x="285720" y="1500174"/>
            <a:ext cx="4038600" cy="4357718"/>
          </a:xfrm>
          <a:prstGeom prst="rect">
            <a:avLst/>
          </a:prstGeom>
          <a:noFill/>
          <a:ln w="9525">
            <a:noFill/>
            <a:miter lim="800000"/>
            <a:headEnd/>
            <a:tailEnd/>
          </a:ln>
          <a:effectLst/>
        </p:spPr>
      </p:pic>
      <p:pic>
        <p:nvPicPr>
          <p:cNvPr id="4099" name="Picture 3"/>
          <p:cNvPicPr>
            <a:picLocks noGrp="1" noChangeAspect="1" noChangeArrowheads="1"/>
          </p:cNvPicPr>
          <p:nvPr>
            <p:ph sz="half" idx="2"/>
          </p:nvPr>
        </p:nvPicPr>
        <p:blipFill>
          <a:blip r:embed="rId4" cstate="print"/>
          <a:stretch>
            <a:fillRect/>
          </a:stretch>
        </p:blipFill>
        <p:spPr bwMode="auto">
          <a:xfrm>
            <a:off x="4500562" y="1500174"/>
            <a:ext cx="4429156" cy="4357718"/>
          </a:xfrm>
          <a:prstGeom prst="rect">
            <a:avLst/>
          </a:prstGeom>
          <a:noFill/>
          <a:ln w="9525">
            <a:noFill/>
            <a:miter lim="800000"/>
            <a:headEnd/>
            <a:tailEnd/>
          </a:ln>
          <a:effectLst/>
        </p:spPr>
      </p:pic>
      <p:sp>
        <p:nvSpPr>
          <p:cNvPr id="4" name="Footer Placeholder 3"/>
          <p:cNvSpPr>
            <a:spLocks noGrp="1"/>
          </p:cNvSpPr>
          <p:nvPr>
            <p:ph type="ftr" sz="quarter" idx="11"/>
          </p:nvPr>
        </p:nvSpPr>
        <p:spPr/>
        <p:txBody>
          <a:bodyPr/>
          <a:lstStyle/>
          <a:p>
            <a:r>
              <a:rPr lang="el-GR" dirty="0" smtClean="0"/>
              <a:t>ΕΛΛΗΝΙΚΗ ΣΤΑΤΙΣΤΙΚΗ ΑΡΧΗ</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19</a:t>
            </a:fld>
            <a:endParaRPr lang="el-GR"/>
          </a:p>
        </p:txBody>
      </p:sp>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96974"/>
          </a:xfrm>
        </p:spPr>
        <p:txBody>
          <a:bodyPr anchor="ctr">
            <a:noAutofit/>
          </a:bodyPr>
          <a:lstStyle/>
          <a:p>
            <a:pPr algn="ctr"/>
            <a:r>
              <a:rPr lang="el-GR" sz="3200" dirty="0" smtClean="0">
                <a:latin typeface="Calibri" pitchFamily="34" charset="0"/>
              </a:rPr>
              <a:t>Επανασχεδιασμός του Συστήματος Ενδοκοινοτικού Εμπορίου Αγαθών- </a:t>
            </a:r>
            <a:r>
              <a:rPr lang="en-US" sz="3200" dirty="0" smtClean="0">
                <a:latin typeface="Calibri" pitchFamily="34" charset="0"/>
              </a:rPr>
              <a:t>Intrastat</a:t>
            </a:r>
            <a:r>
              <a:rPr lang="el-GR" sz="3200" dirty="0" smtClean="0">
                <a:latin typeface="Calibri" pitchFamily="34" charset="0"/>
              </a:rPr>
              <a:t> </a:t>
            </a:r>
            <a:endParaRPr lang="el-GR" sz="3200" dirty="0">
              <a:latin typeface="Calibri" pitchFamily="34" charset="0"/>
            </a:endParaRPr>
          </a:p>
        </p:txBody>
      </p:sp>
      <p:graphicFrame>
        <p:nvGraphicFramePr>
          <p:cNvPr id="4" name="Content Placeholder 3"/>
          <p:cNvGraphicFramePr>
            <a:graphicFrameLocks noGrp="1"/>
          </p:cNvGraphicFramePr>
          <p:nvPr>
            <p:ph idx="1"/>
          </p:nvPr>
        </p:nvGraphicFramePr>
        <p:xfrm>
          <a:off x="428596" y="1571613"/>
          <a:ext cx="8358246" cy="47863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lide Number Placeholder 5"/>
          <p:cNvSpPr>
            <a:spLocks noGrp="1"/>
          </p:cNvSpPr>
          <p:nvPr>
            <p:ph type="sldNum" sz="quarter" idx="12"/>
          </p:nvPr>
        </p:nvSpPr>
        <p:spPr/>
        <p:txBody>
          <a:bodyPr/>
          <a:lstStyle/>
          <a:p>
            <a:fld id="{6366BEF6-9F61-4605-925B-1A79DBA6A0FA}" type="slidenum">
              <a:rPr lang="el-GR" smtClean="0"/>
              <a:pPr/>
              <a:t>2</a:t>
            </a:fld>
            <a:endParaRPr lang="el-GR" dirty="0"/>
          </a:p>
        </p:txBody>
      </p:sp>
      <p:sp>
        <p:nvSpPr>
          <p:cNvPr id="8"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Tree>
  </p:cSld>
  <p:clrMapOvr>
    <a:masterClrMapping/>
  </p:clrMapOvr>
  <p:transition>
    <p:wipe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071562"/>
          </a:xfrm>
        </p:spPr>
        <p:txBody>
          <a:bodyPr>
            <a:normAutofit fontScale="90000"/>
          </a:bodyPr>
          <a:lstStyle/>
          <a:p>
            <a:r>
              <a:rPr lang="el-GR" sz="3600" dirty="0" smtClean="0">
                <a:latin typeface="Calibri" pitchFamily="34" charset="0"/>
              </a:rPr>
              <a:t/>
            </a:r>
            <a:br>
              <a:rPr lang="el-GR" sz="3600" dirty="0" smtClean="0">
                <a:latin typeface="Calibri" pitchFamily="34" charset="0"/>
              </a:rPr>
            </a:br>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ΔΕΙΚΤΕΣ ΚΕΡΔΟΥΣ ΣΕ ΠΛΗΡΟΦΟΡΙΑ  </a:t>
            </a:r>
            <a:br>
              <a:rPr lang="el-GR" sz="3100" dirty="0" smtClean="0">
                <a:latin typeface="Calibri" pitchFamily="34" charset="0"/>
              </a:rPr>
            </a:br>
            <a:r>
              <a:rPr lang="el-GR" dirty="0" smtClean="0">
                <a:latin typeface="Calibri" pitchFamily="34" charset="0"/>
              </a:rPr>
              <a:t> </a:t>
            </a:r>
            <a:r>
              <a:rPr lang="el-GR" baseline="-25000" dirty="0" smtClean="0">
                <a:latin typeface="Calibri" pitchFamily="34" charset="0"/>
              </a:rPr>
              <a:t> </a:t>
            </a:r>
            <a:endParaRPr lang="el-GR" dirty="0">
              <a:latin typeface="Calibri" pitchFamily="34" charset="0"/>
            </a:endParaRPr>
          </a:p>
        </p:txBody>
      </p:sp>
      <p:sp>
        <p:nvSpPr>
          <p:cNvPr id="5" name="Footer Placeholder 4"/>
          <p:cNvSpPr>
            <a:spLocks noGrp="1"/>
          </p:cNvSpPr>
          <p:nvPr>
            <p:ph type="ftr" sz="quarter" idx="11"/>
          </p:nvPr>
        </p:nvSpPr>
        <p:spPr/>
        <p:txBody>
          <a:bodyPr/>
          <a:lstStyle/>
          <a:p>
            <a:r>
              <a:rPr lang="en-GB" dirty="0" smtClean="0"/>
              <a:t>HELLENIC STATISTICAL AUTHORITY</a:t>
            </a:r>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20</a:t>
            </a:fld>
            <a:endParaRPr lang="el-GR"/>
          </a:p>
        </p:txBody>
      </p:sp>
      <p:pic>
        <p:nvPicPr>
          <p:cNvPr id="7" name="Picture 2"/>
          <p:cNvPicPr>
            <a:picLocks noGrp="1" noChangeAspect="1" noChangeArrowheads="1"/>
          </p:cNvPicPr>
          <p:nvPr>
            <p:ph sz="half" idx="1"/>
          </p:nvPr>
        </p:nvPicPr>
        <p:blipFill>
          <a:blip r:embed="rId3" cstate="print"/>
          <a:srcRect/>
          <a:stretch>
            <a:fillRect/>
          </a:stretch>
        </p:blipFill>
        <p:spPr bwMode="auto">
          <a:xfrm>
            <a:off x="457200" y="1571612"/>
            <a:ext cx="7972452" cy="4214842"/>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428596" y="285728"/>
            <a:ext cx="8229600" cy="785818"/>
          </a:xfrm>
        </p:spPr>
        <p:txBody>
          <a:bodyPr>
            <a:normAutofit fontScale="90000"/>
          </a:bodyPr>
          <a:lstStyle/>
          <a:p>
            <a:r>
              <a:rPr lang="en-US" sz="3200" dirty="0" smtClean="0"/>
              <a:t/>
            </a:r>
            <a:br>
              <a:rPr lang="en-US" sz="3200" dirty="0" smtClean="0"/>
            </a:br>
            <a:r>
              <a:rPr lang="en-US" sz="3200" dirty="0" smtClean="0"/>
              <a:t/>
            </a:r>
            <a:br>
              <a:rPr lang="en-US" sz="3200" dirty="0" smtClean="0"/>
            </a:br>
            <a:r>
              <a:rPr lang="el-GR" sz="3600" dirty="0" smtClean="0">
                <a:latin typeface="Calibri" pitchFamily="34" charset="0"/>
              </a:rPr>
              <a:t>ΠΙΛΟΤΙΚΟ ΠΡΟΓΡΑΜΜΑ </a:t>
            </a:r>
            <a:r>
              <a:rPr lang="en-US" sz="3600" dirty="0" smtClean="0">
                <a:latin typeface="Calibri" pitchFamily="34" charset="0"/>
              </a:rPr>
              <a:t>SIMSTAT</a:t>
            </a:r>
            <a:r>
              <a:rPr lang="el-GR" sz="5400" dirty="0" smtClean="0">
                <a:latin typeface="Calibri" pitchFamily="34" charset="0"/>
              </a:rPr>
              <a:t/>
            </a:r>
            <a:br>
              <a:rPr lang="el-GR" sz="5400" dirty="0" smtClean="0">
                <a:latin typeface="Calibri" pitchFamily="34" charset="0"/>
              </a:rPr>
            </a:br>
            <a:r>
              <a:rPr lang="el-GR" sz="3100" dirty="0" smtClean="0">
                <a:latin typeface="Calibri" pitchFamily="34" charset="0"/>
              </a:rPr>
              <a:t>ΔΕΙΚΤ</a:t>
            </a:r>
            <a:r>
              <a:rPr lang="en-US" sz="3100" dirty="0" smtClean="0">
                <a:latin typeface="Calibri" pitchFamily="34" charset="0"/>
              </a:rPr>
              <a:t>h</a:t>
            </a:r>
            <a:r>
              <a:rPr lang="el-GR" sz="3100" dirty="0" smtClean="0">
                <a:latin typeface="Calibri" pitchFamily="34" charset="0"/>
              </a:rPr>
              <a:t>Σ ΜΙΚΤΗΣ ΡΟΗΣ</a:t>
            </a:r>
            <a:r>
              <a:rPr lang="en-US" sz="3100" dirty="0" smtClean="0">
                <a:latin typeface="Calibri" pitchFamily="34" charset="0"/>
              </a:rPr>
              <a:t> </a:t>
            </a:r>
            <a:endParaRPr lang="el-GR" sz="3100" dirty="0">
              <a:latin typeface="Calibri" pitchFamily="34" charset="0"/>
            </a:endParaRPr>
          </a:p>
        </p:txBody>
      </p:sp>
      <p:sp>
        <p:nvSpPr>
          <p:cNvPr id="5" name="Footer Placeholder 4"/>
          <p:cNvSpPr>
            <a:spLocks noGrp="1"/>
          </p:cNvSpPr>
          <p:nvPr>
            <p:ph type="ftr" sz="quarter" idx="11"/>
          </p:nvPr>
        </p:nvSpPr>
        <p:spPr/>
        <p:txBody>
          <a:bodyPr/>
          <a:lstStyle/>
          <a:p>
            <a:r>
              <a:rPr lang="el-GR" dirty="0" smtClean="0"/>
              <a:t>ΕΛΛΗΝΙΚΗ ΣΤΑΤΙΣΤΙΚΗ ΑΡΧΗ</a:t>
            </a:r>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21</a:t>
            </a:fld>
            <a:endParaRPr lang="el-GR"/>
          </a:p>
        </p:txBody>
      </p:sp>
      <p:sp>
        <p:nvSpPr>
          <p:cNvPr id="8" name="Subtitle 7"/>
          <p:cNvSpPr>
            <a:spLocks noGrp="1"/>
          </p:cNvSpPr>
          <p:nvPr>
            <p:ph type="subTitle" idx="1"/>
          </p:nvPr>
        </p:nvSpPr>
        <p:spPr>
          <a:xfrm>
            <a:off x="214282" y="1357298"/>
            <a:ext cx="8786874" cy="5214974"/>
          </a:xfrm>
        </p:spPr>
        <p:txBody>
          <a:bodyPr/>
          <a:lstStyle/>
          <a:p>
            <a:endParaRPr lang="el-GR" dirty="0" smtClean="0"/>
          </a:p>
          <a:p>
            <a:endParaRPr lang="el-GR" dirty="0" smtClean="0"/>
          </a:p>
          <a:p>
            <a:endParaRPr lang="el-GR" dirty="0" smtClean="0"/>
          </a:p>
          <a:p>
            <a:endParaRPr lang="el-GR" dirty="0"/>
          </a:p>
        </p:txBody>
      </p:sp>
      <p:pic>
        <p:nvPicPr>
          <p:cNvPr id="12" name="Immagine 2"/>
          <p:cNvPicPr>
            <a:picLocks noGrp="1"/>
          </p:cNvPicPr>
          <p:nvPr>
            <p:ph sz="quarter" idx="4294967295"/>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571472" y="1357298"/>
            <a:ext cx="7643813" cy="4572032"/>
          </a:xfrm>
          <a:prstGeom prst="rect">
            <a:avLst/>
          </a:prstGeom>
          <a:noFill/>
        </p:spPr>
      </p:pic>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11288"/>
          </a:xfrm>
        </p:spPr>
        <p:txBody>
          <a:bodyPr>
            <a:normAutofit fontScale="90000"/>
          </a:bodyPr>
          <a:lstStyle/>
          <a:p>
            <a:r>
              <a:rPr lang="el-GR" sz="3600" dirty="0" smtClean="0">
                <a:latin typeface="Calibri" pitchFamily="34" charset="0"/>
              </a:rPr>
              <a:t>ΠΙΛΟΤΙΚΟ ΠΡΟΓΡΑΜΜΑ </a:t>
            </a:r>
            <a:r>
              <a:rPr lang="en-US" sz="3600" dirty="0" smtClean="0">
                <a:latin typeface="Calibri" pitchFamily="34" charset="0"/>
              </a:rPr>
              <a:t>SIMSTAT </a:t>
            </a:r>
            <a:r>
              <a:rPr lang="el-GR" sz="3200" dirty="0" smtClean="0">
                <a:latin typeface="Calibri" pitchFamily="34" charset="0"/>
              </a:rPr>
              <a:t/>
            </a:r>
            <a:br>
              <a:rPr lang="el-GR" sz="3200" dirty="0" smtClean="0">
                <a:latin typeface="Calibri" pitchFamily="34" charset="0"/>
              </a:rPr>
            </a:br>
            <a:r>
              <a:rPr lang="el-GR" sz="3100" dirty="0" smtClean="0">
                <a:latin typeface="Calibri" pitchFamily="34" charset="0"/>
              </a:rPr>
              <a:t>Αξία Συναλλαγών Εθνικής Βάσης και Ανταλλαγέντα Στοιχεία ανά Χώρα</a:t>
            </a:r>
            <a:r>
              <a:rPr lang="en-US" sz="3100" dirty="0" smtClean="0">
                <a:latin typeface="Calibri" pitchFamily="34" charset="0"/>
              </a:rPr>
              <a:t>, </a:t>
            </a:r>
            <a:r>
              <a:rPr lang="el-GR" sz="3100" dirty="0" smtClean="0">
                <a:latin typeface="Calibri" pitchFamily="34" charset="0"/>
              </a:rPr>
              <a:t>Έτος </a:t>
            </a:r>
            <a:r>
              <a:rPr lang="en-US" sz="3100" dirty="0" smtClean="0">
                <a:latin typeface="Calibri" pitchFamily="34" charset="0"/>
              </a:rPr>
              <a:t>2014 </a:t>
            </a:r>
            <a:r>
              <a:rPr lang="el-GR" sz="3100" dirty="0" smtClean="0">
                <a:latin typeface="Calibri" pitchFamily="34" charset="0"/>
              </a:rPr>
              <a:t>(</a:t>
            </a:r>
            <a:r>
              <a:rPr lang="en-US" sz="3100" dirty="0" err="1" smtClean="0">
                <a:latin typeface="Calibri" pitchFamily="34" charset="0"/>
              </a:rPr>
              <a:t>mio</a:t>
            </a:r>
            <a:r>
              <a:rPr lang="en-US" sz="3100" dirty="0" smtClean="0">
                <a:latin typeface="Calibri" pitchFamily="34" charset="0"/>
              </a:rPr>
              <a:t> </a:t>
            </a:r>
            <a:r>
              <a:rPr lang="el-GR" sz="3100" dirty="0" smtClean="0">
                <a:latin typeface="Calibri" pitchFamily="34" charset="0"/>
              </a:rPr>
              <a:t>€)</a:t>
            </a:r>
            <a:endParaRPr lang="el-GR" sz="3100" dirty="0">
              <a:latin typeface="Calibri" pitchFamily="34" charset="0"/>
            </a:endParaRPr>
          </a:p>
        </p:txBody>
      </p:sp>
      <p:graphicFrame>
        <p:nvGraphicFramePr>
          <p:cNvPr id="6" name="Content Placeholder 5"/>
          <p:cNvGraphicFramePr>
            <a:graphicFrameLocks noGrp="1"/>
          </p:cNvGraphicFramePr>
          <p:nvPr>
            <p:ph idx="1"/>
          </p:nvPr>
        </p:nvGraphicFramePr>
        <p:xfrm>
          <a:off x="457200" y="1600200"/>
          <a:ext cx="8229600" cy="4708525"/>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p:cNvSpPr>
            <a:spLocks noGrp="1"/>
          </p:cNvSpPr>
          <p:nvPr>
            <p:ph type="ftr" sz="quarter" idx="11"/>
          </p:nvPr>
        </p:nvSpPr>
        <p:spPr/>
        <p:txBody>
          <a:bodyPr/>
          <a:lstStyle/>
          <a:p>
            <a:r>
              <a:rPr lang="el-GR" dirty="0" smtClean="0"/>
              <a:t>ΕΛΛΗΝΙΚΗ ΣΤΑΤΙΣΤΙΚΗ ΑΡΧΗ</a:t>
            </a:r>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22</a:t>
            </a:fld>
            <a:endParaRPr lang="el-GR"/>
          </a:p>
        </p:txBody>
      </p:sp>
    </p:spTree>
  </p:cSld>
  <p:clrMapOvr>
    <a:masterClrMapping/>
  </p:clrMapOvr>
  <p:transition>
    <p:wipe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428596" y="500042"/>
            <a:ext cx="8229600" cy="1000132"/>
          </a:xfrm>
        </p:spPr>
        <p:txBody>
          <a:bodyPr>
            <a:normAutofit fontScale="90000"/>
          </a:bodyPr>
          <a:lstStyle/>
          <a:p>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t/>
            </a:r>
            <a:br>
              <a:rPr lang="el-GR" sz="3600" dirty="0" smtClean="0"/>
            </a:br>
            <a:r>
              <a:rPr lang="el-GR" sz="3600" dirty="0" smtClean="0">
                <a:latin typeface="Calibri" pitchFamily="34" charset="0"/>
              </a:rPr>
              <a:t>ΠΙΛΟΤΙΚΟ ΠΡΟΓΡΑΜΜΑ </a:t>
            </a:r>
            <a:r>
              <a:rPr lang="en-US" sz="3600" dirty="0" smtClean="0">
                <a:latin typeface="Calibri" pitchFamily="34" charset="0"/>
              </a:rPr>
              <a:t>SIMSTAT</a:t>
            </a:r>
            <a:r>
              <a:rPr lang="el-GR" sz="3600" dirty="0" smtClean="0">
                <a:latin typeface="Calibri" pitchFamily="34" charset="0"/>
              </a:rPr>
              <a:t/>
            </a:r>
            <a:br>
              <a:rPr lang="el-GR" sz="3600" dirty="0" smtClean="0">
                <a:latin typeface="Calibri" pitchFamily="34" charset="0"/>
              </a:rPr>
            </a:br>
            <a:r>
              <a:rPr lang="el-GR" sz="3100" dirty="0" smtClean="0">
                <a:latin typeface="Calibri" pitchFamily="34" charset="0"/>
              </a:rPr>
              <a:t>ΚΩΔΙΚΟΙ ΕΜΠΟΡΕΥΜΑΤΩΝ </a:t>
            </a:r>
            <a:r>
              <a:rPr lang="en-US" sz="3100" dirty="0" smtClean="0">
                <a:latin typeface="Calibri" pitchFamily="34" charset="0"/>
              </a:rPr>
              <a:t>CN8 </a:t>
            </a:r>
            <a:r>
              <a:rPr lang="el-GR" sz="3100" dirty="0" smtClean="0">
                <a:latin typeface="Calibri" pitchFamily="34" charset="0"/>
              </a:rPr>
              <a:t>(%)</a:t>
            </a:r>
            <a:endParaRPr lang="el-GR" sz="3100" dirty="0"/>
          </a:p>
        </p:txBody>
      </p:sp>
      <p:sp>
        <p:nvSpPr>
          <p:cNvPr id="3" name="Footer Placeholder 2"/>
          <p:cNvSpPr>
            <a:spLocks noGrp="1"/>
          </p:cNvSpPr>
          <p:nvPr>
            <p:ph type="ftr" sz="quarter" idx="11"/>
          </p:nvPr>
        </p:nvSpPr>
        <p:spPr/>
        <p:txBody>
          <a:bodyPr/>
          <a:lstStyle/>
          <a:p>
            <a:r>
              <a:rPr lang="el-GR" dirty="0" smtClean="0"/>
              <a:t>ΕΛΛΗΝΙΚΗ ΣΤΑΤΙΣΤΙΚΗ ΑΡΧΗ </a:t>
            </a:r>
            <a:endParaRPr lang="el-GR" dirty="0"/>
          </a:p>
        </p:txBody>
      </p:sp>
      <p:sp>
        <p:nvSpPr>
          <p:cNvPr id="4" name="Slide Number Placeholder 3"/>
          <p:cNvSpPr>
            <a:spLocks noGrp="1"/>
          </p:cNvSpPr>
          <p:nvPr>
            <p:ph type="sldNum" sz="quarter" idx="12"/>
          </p:nvPr>
        </p:nvSpPr>
        <p:spPr/>
        <p:txBody>
          <a:bodyPr/>
          <a:lstStyle/>
          <a:p>
            <a:fld id="{6366BEF6-9F61-4605-925B-1A79DBA6A0FA}" type="slidenum">
              <a:rPr lang="el-GR" smtClean="0"/>
              <a:pPr/>
              <a:t>23</a:t>
            </a:fld>
            <a:endParaRPr lang="el-GR"/>
          </a:p>
        </p:txBody>
      </p:sp>
      <p:sp>
        <p:nvSpPr>
          <p:cNvPr id="7" name="Subtitle 6"/>
          <p:cNvSpPr>
            <a:spLocks noGrp="1"/>
          </p:cNvSpPr>
          <p:nvPr>
            <p:ph type="subTitle" idx="1"/>
          </p:nvPr>
        </p:nvSpPr>
        <p:spPr/>
        <p:txBody>
          <a:bodyPr/>
          <a:lstStyle/>
          <a:p>
            <a:endParaRPr lang="el-GR"/>
          </a:p>
        </p:txBody>
      </p:sp>
      <p:graphicFrame>
        <p:nvGraphicFramePr>
          <p:cNvPr id="5" name="Chart 4"/>
          <p:cNvGraphicFramePr>
            <a:graphicFrameLocks/>
          </p:cNvGraphicFramePr>
          <p:nvPr/>
        </p:nvGraphicFramePr>
        <p:xfrm>
          <a:off x="357158" y="1500174"/>
          <a:ext cx="7858180" cy="442915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928694"/>
          </a:xfrm>
        </p:spPr>
        <p:txBody>
          <a:bodyPr>
            <a:noAutofit/>
          </a:bodyPr>
          <a:lstStyle/>
          <a:p>
            <a:r>
              <a:rPr lang="el-GR" sz="3200" dirty="0" smtClean="0">
                <a:latin typeface="Calibri" pitchFamily="34" charset="0"/>
              </a:rPr>
              <a:t>ΠΙΛΟΤΙΚΟ ΠΡΟΓΡΑΜΜΑ </a:t>
            </a:r>
            <a:r>
              <a:rPr lang="en-US" sz="3200" dirty="0" smtClean="0">
                <a:latin typeface="Calibri" pitchFamily="34" charset="0"/>
              </a:rPr>
              <a:t>SIMSTAT</a:t>
            </a:r>
            <a:r>
              <a:rPr lang="el-GR" sz="3200" dirty="0" smtClean="0">
                <a:latin typeface="Calibri" pitchFamily="34" charset="0"/>
              </a:rPr>
              <a:t/>
            </a:r>
            <a:br>
              <a:rPr lang="el-GR" sz="3200" dirty="0" smtClean="0">
                <a:latin typeface="Calibri" pitchFamily="34" charset="0"/>
              </a:rPr>
            </a:br>
            <a:r>
              <a:rPr lang="el-GR" sz="2800" dirty="0" smtClean="0">
                <a:latin typeface="Calibri" pitchFamily="34" charset="0"/>
              </a:rPr>
              <a:t>ΚΥΡΙΟΤΕΡΑ ΣΥΜΠΕΡΑΣΜΑΤΑ</a:t>
            </a:r>
            <a:endParaRPr lang="el-GR" sz="2800" dirty="0">
              <a:solidFill>
                <a:schemeClr val="tx1"/>
              </a:solidFill>
              <a:latin typeface="Calibri" pitchFamily="34" charset="0"/>
            </a:endParaRPr>
          </a:p>
        </p:txBody>
      </p:sp>
      <p:graphicFrame>
        <p:nvGraphicFramePr>
          <p:cNvPr id="11" name="Content Placeholder 10"/>
          <p:cNvGraphicFramePr>
            <a:graphicFrameLocks noGrp="1"/>
          </p:cNvGraphicFramePr>
          <p:nvPr>
            <p:ph idx="1"/>
          </p:nvPr>
        </p:nvGraphicFramePr>
        <p:xfrm>
          <a:off x="457200" y="1071546"/>
          <a:ext cx="8229600" cy="52378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Footer Placeholder 6"/>
          <p:cNvSpPr>
            <a:spLocks noGrp="1"/>
          </p:cNvSpPr>
          <p:nvPr>
            <p:ph type="ftr" sz="quarter" idx="11"/>
          </p:nvPr>
        </p:nvSpPr>
        <p:spPr/>
        <p:txBody>
          <a:bodyPr/>
          <a:lstStyle/>
          <a:p>
            <a:r>
              <a:rPr lang="el-GR" dirty="0" smtClean="0"/>
              <a:t>ΕΛΛΗΝΙΚΗ ΣΤΑΤΙΣΤΙΚΗ ΑΡΧΗ </a:t>
            </a:r>
            <a:endParaRPr lang="el-GR" dirty="0"/>
          </a:p>
        </p:txBody>
      </p:sp>
      <p:sp>
        <p:nvSpPr>
          <p:cNvPr id="8" name="Slide Number Placeholder 7"/>
          <p:cNvSpPr>
            <a:spLocks noGrp="1"/>
          </p:cNvSpPr>
          <p:nvPr>
            <p:ph type="sldNum" sz="quarter" idx="12"/>
          </p:nvPr>
        </p:nvSpPr>
        <p:spPr/>
        <p:txBody>
          <a:bodyPr/>
          <a:lstStyle/>
          <a:p>
            <a:fld id="{6366BEF6-9F61-4605-925B-1A79DBA6A0FA}" type="slidenum">
              <a:rPr lang="el-GR" smtClean="0"/>
              <a:pPr/>
              <a:t>24</a:t>
            </a:fld>
            <a:endParaRPr lang="el-GR"/>
          </a:p>
        </p:txBody>
      </p:sp>
    </p:spTree>
  </p:cSld>
  <p:clrMapOvr>
    <a:masterClrMapping/>
  </p:clrMapOvr>
  <p:transition>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28662" y="2214554"/>
            <a:ext cx="7286676" cy="2000264"/>
          </a:xfrm>
        </p:spPr>
        <p:txBody>
          <a:bodyPr>
            <a:normAutofit fontScale="90000"/>
          </a:bodyPr>
          <a:lstStyle/>
          <a:p>
            <a:r>
              <a:rPr lang="el-GR" sz="5300" i="1" dirty="0" smtClean="0">
                <a:latin typeface="Calibri" pitchFamily="34" charset="0"/>
              </a:rPr>
              <a:t>ΕΥΧΑΡΙΣΤΟΥΜΕ για την ΠΡΟΣΟΧΗ ΣΑΣ</a:t>
            </a:r>
            <a:r>
              <a:rPr lang="el-GR" sz="4000" i="1" dirty="0" smtClean="0"/>
              <a:t/>
            </a:r>
            <a:br>
              <a:rPr lang="el-GR" sz="4000" i="1" dirty="0" smtClean="0"/>
            </a:br>
            <a:endParaRPr lang="el-GR" sz="4000" i="1" dirty="0"/>
          </a:p>
        </p:txBody>
      </p:sp>
      <p:sp>
        <p:nvSpPr>
          <p:cNvPr id="4" name="Rectangle 3"/>
          <p:cNvSpPr/>
          <p:nvPr/>
        </p:nvSpPr>
        <p:spPr>
          <a:xfrm>
            <a:off x="3286116" y="6215082"/>
            <a:ext cx="3351479" cy="276999"/>
          </a:xfrm>
          <a:prstGeom prst="rect">
            <a:avLst/>
          </a:prstGeom>
        </p:spPr>
        <p:txBody>
          <a:bodyPr wrap="square">
            <a:spAutoFit/>
          </a:bodyPr>
          <a:lstStyle/>
          <a:p>
            <a:r>
              <a:rPr lang="el-GR" sz="1200" dirty="0" smtClean="0"/>
              <a:t>ΕΛΛΗΝΙΚΗ ΣΤΑΤΙΣΤΙΚΗ ΑΡΧΗ </a:t>
            </a:r>
            <a:endParaRPr lang="el-GR" sz="1200"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72452" cy="1011222"/>
          </a:xfrm>
        </p:spPr>
        <p:txBody>
          <a:bodyPr>
            <a:normAutofit/>
          </a:bodyPr>
          <a:lstStyle/>
          <a:p>
            <a:r>
              <a:rPr lang="en-US" sz="3200" dirty="0" smtClean="0">
                <a:latin typeface="Calibri" pitchFamily="34" charset="0"/>
                <a:cs typeface="Times New Roman" pitchFamily="18" charset="0"/>
              </a:rPr>
              <a:t>ESS Vision 2020</a:t>
            </a:r>
            <a:r>
              <a:rPr lang="el-GR" sz="3200" dirty="0" smtClean="0">
                <a:latin typeface="Calibri" pitchFamily="34" charset="0"/>
                <a:cs typeface="Times New Roman" pitchFamily="18" charset="0"/>
              </a:rPr>
              <a:t> </a:t>
            </a:r>
            <a:r>
              <a:rPr lang="en-US" sz="3200" dirty="0" smtClean="0">
                <a:latin typeface="Calibri" pitchFamily="34" charset="0"/>
                <a:cs typeface="Times New Roman" pitchFamily="18" charset="0"/>
              </a:rPr>
              <a:t>(</a:t>
            </a:r>
            <a:r>
              <a:rPr lang="el-GR" sz="3200" dirty="0" smtClean="0">
                <a:latin typeface="Calibri" pitchFamily="34" charset="0"/>
                <a:cs typeface="Times New Roman" pitchFamily="18" charset="0"/>
              </a:rPr>
              <a:t>ΕΣΣ-Όραμα 2020</a:t>
            </a:r>
            <a:r>
              <a:rPr lang="en-US" sz="3200" dirty="0" smtClean="0">
                <a:latin typeface="Calibri" pitchFamily="34" charset="0"/>
                <a:cs typeface="Times New Roman" pitchFamily="18" charset="0"/>
              </a:rPr>
              <a:t>)</a:t>
            </a:r>
            <a:r>
              <a:rPr lang="el-GR" sz="3200" dirty="0" smtClean="0">
                <a:latin typeface="Calibri" pitchFamily="34" charset="0"/>
                <a:cs typeface="Times New Roman" pitchFamily="18" charset="0"/>
              </a:rPr>
              <a:t> </a:t>
            </a:r>
            <a:endParaRPr lang="el-GR" sz="3200" dirty="0">
              <a:latin typeface="Calibri" pitchFamily="34" charset="0"/>
              <a:cs typeface="Times New Roman" pitchFamily="18" charset="0"/>
            </a:endParaRP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3</a:t>
            </a:fld>
            <a:endParaRPr lang="el-GR"/>
          </a:p>
        </p:txBody>
      </p:sp>
      <p:pic>
        <p:nvPicPr>
          <p:cNvPr id="6" name="Θέση εικόνας 12"/>
          <p:cNvPicPr>
            <a:picLocks noGrp="1" noChangeAspect="1"/>
          </p:cNvPicPr>
          <p:nvPr>
            <p:ph idx="1"/>
          </p:nvPr>
        </p:nvPicPr>
        <p:blipFill rotWithShape="1">
          <a:blip r:embed="rId2" cstate="print"/>
          <a:srcRect l="14175" t="2865" r="14164" b="2865"/>
          <a:stretch/>
        </p:blipFill>
        <p:spPr>
          <a:xfrm>
            <a:off x="928663" y="1221722"/>
            <a:ext cx="6858048" cy="5143982"/>
          </a:xfrm>
        </p:spPr>
      </p:pic>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dirty="0" smtClean="0">
                <a:latin typeface="Calibri" pitchFamily="34" charset="0"/>
              </a:rPr>
              <a:t>Χαρτοφυλάκιο (portfolio) έργων </a:t>
            </a:r>
            <a:r>
              <a:rPr lang="en-US" sz="3200" dirty="0" smtClean="0">
                <a:latin typeface="Calibri" pitchFamily="34" charset="0"/>
              </a:rPr>
              <a:t>ESS VISION</a:t>
            </a:r>
            <a:r>
              <a:rPr lang="el-GR" sz="3200" dirty="0" smtClean="0">
                <a:latin typeface="Calibri" pitchFamily="34" charset="0"/>
              </a:rPr>
              <a:t> 2020</a:t>
            </a:r>
            <a:endParaRPr lang="el-GR" sz="3200" dirty="0">
              <a:latin typeface="Calibri" pitchFamily="34" charset="0"/>
            </a:endParaRPr>
          </a:p>
        </p:txBody>
      </p:sp>
      <p:sp>
        <p:nvSpPr>
          <p:cNvPr id="4" name="Footer Placeholder 3"/>
          <p:cNvSpPr>
            <a:spLocks noGrp="1"/>
          </p:cNvSpPr>
          <p:nvPr>
            <p:ph type="ftr" sz="quarter" idx="11"/>
          </p:nvPr>
        </p:nvSpPr>
        <p:spPr/>
        <p:txBody>
          <a:bodyPr/>
          <a:lstStyle/>
          <a:p>
            <a:r>
              <a:rPr lang="en-GB" smtClean="0"/>
              <a:t>HELLENIC STATISTICAL AUTHORITY</a:t>
            </a:r>
            <a:endParaRPr lang="el-GR"/>
          </a:p>
        </p:txBody>
      </p:sp>
      <p:sp>
        <p:nvSpPr>
          <p:cNvPr id="5" name="Slide Number Placeholder 4"/>
          <p:cNvSpPr>
            <a:spLocks noGrp="1"/>
          </p:cNvSpPr>
          <p:nvPr>
            <p:ph type="sldNum" sz="quarter" idx="12"/>
          </p:nvPr>
        </p:nvSpPr>
        <p:spPr/>
        <p:txBody>
          <a:bodyPr/>
          <a:lstStyle/>
          <a:p>
            <a:fld id="{6366BEF6-9F61-4605-925B-1A79DBA6A0FA}" type="slidenum">
              <a:rPr lang="el-GR" smtClean="0"/>
              <a:pPr/>
              <a:t>4</a:t>
            </a:fld>
            <a:endParaRPr lang="el-GR"/>
          </a:p>
        </p:txBody>
      </p:sp>
      <p:graphicFrame>
        <p:nvGraphicFramePr>
          <p:cNvPr id="6" name="Θέση περιεχομένου 3"/>
          <p:cNvGraphicFramePr>
            <a:graphicFrameLocks noGrp="1"/>
          </p:cNvGraphicFramePr>
          <p:nvPr>
            <p:ph idx="1"/>
          </p:nvPr>
        </p:nvGraphicFramePr>
        <p:xfrm>
          <a:off x="457200" y="1600200"/>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928670"/>
            <a:ext cx="8229600" cy="5214974"/>
          </a:xfrm>
        </p:spPr>
        <p:style>
          <a:lnRef idx="3">
            <a:schemeClr val="lt1"/>
          </a:lnRef>
          <a:fillRef idx="1">
            <a:schemeClr val="accent1"/>
          </a:fillRef>
          <a:effectRef idx="1">
            <a:schemeClr val="accent1"/>
          </a:effectRef>
          <a:fontRef idx="minor">
            <a:schemeClr val="lt1"/>
          </a:fontRef>
        </p:style>
        <p:txBody>
          <a:bodyPr>
            <a:noAutofit/>
          </a:bodyPr>
          <a:lstStyle/>
          <a:p>
            <a:pPr algn="just">
              <a:buFont typeface="Wingdings" pitchFamily="2" charset="2"/>
              <a:buChar char="Ø"/>
            </a:pPr>
            <a:endParaRPr lang="el-GR" sz="2400" b="1" dirty="0" smtClean="0">
              <a:latin typeface="Calibri" pitchFamily="34" charset="0"/>
            </a:endParaRPr>
          </a:p>
          <a:p>
            <a:pPr algn="just">
              <a:buFont typeface="Wingdings" pitchFamily="2" charset="2"/>
              <a:buChar char="Ø"/>
            </a:pPr>
            <a:r>
              <a:rPr lang="el-GR" sz="2400" b="1" dirty="0" smtClean="0">
                <a:latin typeface="Calibri" pitchFamily="34" charset="0"/>
              </a:rPr>
              <a:t>Το πρόγραμμα βασίστηκε στη διερεύνηση της πιθανότητας μη συλλογής συναλλαγών εισαγωγών δεδομένου ότι οι εξαγωγές ενός Κ-Μ μπορούν να χρησιμοποιηθούν ως πηγή για τη κατάρτιση των συναλλαγών των εισαγωγών του Κ-Μ προορισμού των αγαθών. </a:t>
            </a:r>
          </a:p>
          <a:p>
            <a:pPr lvl="0" algn="just">
              <a:buFont typeface="Wingdings" pitchFamily="2" charset="2"/>
              <a:buChar char="Ø"/>
            </a:pPr>
            <a:r>
              <a:rPr lang="el-GR" sz="2400" b="1" dirty="0" smtClean="0">
                <a:solidFill>
                  <a:schemeClr val="tx1"/>
                </a:solidFill>
                <a:latin typeface="Calibri" pitchFamily="34" charset="0"/>
              </a:rPr>
              <a:t>Το πρόγραμμα προβλέπει τη συλλογή στοιχείων του ενδοκοινοτικού εμπορίου εξαγωγών για όλες τις χώρες της Ε.Ε., τα οποία θα ανταλλάσσονται με τις αντίστοιχες ενδιαφερόμενες χώρες και θα καταργηθεί έτσι συνολικά ή εν μέρει η συλλογή στοιχείων ενδοκοινοτικού εμπορίου εισαγωγών.</a:t>
            </a:r>
            <a:endParaRPr lang="el-GR" sz="2400" b="1" dirty="0" smtClean="0">
              <a:latin typeface="Calibri" pitchFamily="34" charset="0"/>
            </a:endParaRPr>
          </a:p>
        </p:txBody>
      </p:sp>
      <p:sp>
        <p:nvSpPr>
          <p:cNvPr id="5" name="Slide Number Placeholder 4"/>
          <p:cNvSpPr>
            <a:spLocks noGrp="1"/>
          </p:cNvSpPr>
          <p:nvPr>
            <p:ph type="sldNum" sz="quarter" idx="12"/>
          </p:nvPr>
        </p:nvSpPr>
        <p:spPr/>
        <p:txBody>
          <a:bodyPr/>
          <a:lstStyle/>
          <a:p>
            <a:fld id="{6366BEF6-9F61-4605-925B-1A79DBA6A0FA}" type="slidenum">
              <a:rPr lang="el-GR" smtClean="0"/>
              <a:pPr/>
              <a:t>5</a:t>
            </a:fld>
            <a:endParaRPr lang="el-GR"/>
          </a:p>
        </p:txBody>
      </p:sp>
      <p:sp>
        <p:nvSpPr>
          <p:cNvPr id="7"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Title 1"/>
          <p:cNvSpPr>
            <a:spLocks noGrp="1"/>
          </p:cNvSpPr>
          <p:nvPr>
            <p:ph type="title"/>
          </p:nvPr>
        </p:nvSpPr>
        <p:spPr>
          <a:xfrm>
            <a:off x="457200" y="0"/>
            <a:ext cx="8229600" cy="857232"/>
          </a:xfrm>
        </p:spPr>
        <p:txBody>
          <a:bodyPr anchor="ctr">
            <a:normAutofit/>
          </a:bodyPr>
          <a:lstStyle/>
          <a:p>
            <a:pPr algn="ctr"/>
            <a:r>
              <a:rPr lang="el-GR" sz="3200" dirty="0" smtClean="0">
                <a:latin typeface="Calibri" pitchFamily="34" charset="0"/>
                <a:cs typeface="Times New Roman" pitchFamily="18" charset="0"/>
              </a:rPr>
              <a:t>ΠΙΛΟΤΙΚΟ ΠΡΟΓΡΑΜΜΑ </a:t>
            </a:r>
            <a:r>
              <a:rPr lang="en-US" sz="3200" dirty="0" smtClean="0">
                <a:latin typeface="Calibri" pitchFamily="34" charset="0"/>
                <a:cs typeface="Times New Roman" pitchFamily="18" charset="0"/>
              </a:rPr>
              <a:t>SIMSTAT </a:t>
            </a:r>
            <a:endParaRPr lang="el-GR" sz="3200" dirty="0">
              <a:latin typeface="Calibri" pitchFamily="34" charset="0"/>
              <a:cs typeface="Times New Roman" pitchFamily="18" charset="0"/>
            </a:endParaRP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0166" y="285728"/>
            <a:ext cx="5815034" cy="642942"/>
          </a:xfrm>
        </p:spPr>
        <p:txBody>
          <a:bodyPr>
            <a:noAutofit/>
          </a:bodyPr>
          <a:lstStyle/>
          <a:p>
            <a:r>
              <a:rPr lang="el-GR" sz="3200" dirty="0" smtClean="0">
                <a:latin typeface="Calibri" pitchFamily="34" charset="0"/>
                <a:cs typeface="Times New Roman" pitchFamily="18" charset="0"/>
              </a:rPr>
              <a:t>ΠΙΛΟΤΙΚΟ ΠΡΟΓΡΑΜΜΑ </a:t>
            </a:r>
            <a:r>
              <a:rPr lang="en-US" sz="3200" dirty="0" smtClean="0">
                <a:latin typeface="Calibri" pitchFamily="34" charset="0"/>
                <a:cs typeface="Times New Roman" pitchFamily="18" charset="0"/>
              </a:rPr>
              <a:t>SIMSTAT </a:t>
            </a:r>
            <a:endParaRPr lang="el-GR" sz="3200" dirty="0">
              <a:latin typeface="Calibri" pitchFamily="34" charset="0"/>
              <a:cs typeface="Times New Roman" pitchFamily="18" charset="0"/>
            </a:endParaRPr>
          </a:p>
        </p:txBody>
      </p:sp>
      <p:sp>
        <p:nvSpPr>
          <p:cNvPr id="5" name="Footer Placeholder 4"/>
          <p:cNvSpPr>
            <a:spLocks noGrp="1"/>
          </p:cNvSpPr>
          <p:nvPr>
            <p:ph type="ftr" sz="quarter" idx="11"/>
          </p:nvPr>
        </p:nvSpPr>
        <p:spPr>
          <a:xfrm>
            <a:off x="3143240" y="6286521"/>
            <a:ext cx="2895600" cy="571480"/>
          </a:xfrm>
        </p:spPr>
        <p:txBody>
          <a:bodyPr/>
          <a:lstStyle/>
          <a:p>
            <a:r>
              <a:rPr lang="el-GR" dirty="0" smtClean="0"/>
              <a:t>ΕΛΛΗΝΙΚΗ ΣΤΑΤΙΣΤΙΚΗ  ΑΡΧΗ</a:t>
            </a:r>
          </a:p>
          <a:p>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6</a:t>
            </a:fld>
            <a:endParaRPr lang="el-GR"/>
          </a:p>
        </p:txBody>
      </p:sp>
      <p:pic>
        <p:nvPicPr>
          <p:cNvPr id="7" name="Picture Placeholder 6"/>
          <p:cNvPicPr>
            <a:picLocks noGrp="1"/>
          </p:cNvPicPr>
          <p:nvPr>
            <p:ph type="pic" idx="1"/>
          </p:nvPr>
        </p:nvPicPr>
        <p:blipFill>
          <a:blip r:embed="rId3" cstate="print">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rcRect t="13594" b="13594"/>
          <a:stretch>
            <a:fillRect/>
          </a:stretch>
        </p:blipFill>
        <p:spPr bwMode="auto">
          <a:xfrm>
            <a:off x="1857356" y="2143116"/>
            <a:ext cx="5486400" cy="3962400"/>
          </a:xfrm>
          <a:prstGeom prst="rect">
            <a:avLst/>
          </a:prstGeom>
          <a:noFill/>
        </p:spPr>
      </p:pic>
      <p:sp>
        <p:nvSpPr>
          <p:cNvPr id="8" name="7 - Ορθογώνιο"/>
          <p:cNvSpPr/>
          <p:nvPr/>
        </p:nvSpPr>
        <p:spPr>
          <a:xfrm>
            <a:off x="1785918" y="1285858"/>
            <a:ext cx="5572164" cy="707886"/>
          </a:xfrm>
          <a:prstGeom prst="rect">
            <a:avLst/>
          </a:prstGeom>
        </p:spPr>
        <p:txBody>
          <a:bodyPr wrap="square">
            <a:spAutoFit/>
          </a:bodyPr>
          <a:lstStyle/>
          <a:p>
            <a:pPr algn="ctr"/>
            <a:r>
              <a:rPr lang="el-GR" sz="2000" dirty="0" smtClean="0">
                <a:latin typeface="Calibri" pitchFamily="34" charset="0"/>
              </a:rPr>
              <a:t>ΣΥΣΤΗΜΑ ΥΠΟΔΟΧΗΣ ΚΑΙ ΔΙΑΝΟΜΗΣ  ΑΝΤΑΛΛΑΓΕΝΤΩΝ ΣΤΟΙΧΕΙΩΝ</a:t>
            </a:r>
            <a:endParaRPr lang="el-GR" sz="20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124200" y="6429395"/>
            <a:ext cx="2895600" cy="352405"/>
          </a:xfrm>
        </p:spPr>
        <p:txBody>
          <a:bodyPr/>
          <a:lstStyle/>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endParaRPr lang="el-GR" dirty="0" smtClean="0"/>
          </a:p>
          <a:p>
            <a:r>
              <a:rPr lang="el-GR" dirty="0" smtClean="0"/>
              <a:t>ΕΛΛΗΝΙΚΗ ΣΤΑΤΙΣΤΙΚΗ  ΑΡΧΗ</a:t>
            </a:r>
          </a:p>
          <a:p>
            <a:endParaRPr lang="el-GR" dirty="0"/>
          </a:p>
        </p:txBody>
      </p:sp>
      <p:sp>
        <p:nvSpPr>
          <p:cNvPr id="5" name="Slide Number Placeholder 4"/>
          <p:cNvSpPr>
            <a:spLocks noGrp="1"/>
          </p:cNvSpPr>
          <p:nvPr>
            <p:ph type="sldNum" sz="quarter" idx="12"/>
          </p:nvPr>
        </p:nvSpPr>
        <p:spPr/>
        <p:txBody>
          <a:bodyPr/>
          <a:lstStyle/>
          <a:p>
            <a:fld id="{6366BEF6-9F61-4605-925B-1A79DBA6A0FA}" type="slidenum">
              <a:rPr lang="el-GR" smtClean="0"/>
              <a:pPr/>
              <a:t>7</a:t>
            </a:fld>
            <a:endParaRPr lang="el-GR" dirty="0"/>
          </a:p>
        </p:txBody>
      </p:sp>
      <p:graphicFrame>
        <p:nvGraphicFramePr>
          <p:cNvPr id="6" name="Diagram 5"/>
          <p:cNvGraphicFramePr/>
          <p:nvPr/>
        </p:nvGraphicFramePr>
        <p:xfrm>
          <a:off x="428596" y="642918"/>
          <a:ext cx="8215370" cy="55721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 Ορθογώνιο"/>
          <p:cNvSpPr/>
          <p:nvPr/>
        </p:nvSpPr>
        <p:spPr>
          <a:xfrm>
            <a:off x="571472" y="0"/>
            <a:ext cx="8072494" cy="584775"/>
          </a:xfrm>
          <a:prstGeom prst="rect">
            <a:avLst/>
          </a:prstGeom>
        </p:spPr>
        <p:txBody>
          <a:bodyPr wrap="square">
            <a:spAutoFit/>
          </a:bodyPr>
          <a:lstStyle/>
          <a:p>
            <a:pPr algn="ctr">
              <a:spcBef>
                <a:spcPct val="0"/>
              </a:spcBef>
            </a:pPr>
            <a:r>
              <a:rPr lang="el-GR" sz="32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Calibri" pitchFamily="34" charset="0"/>
                <a:ea typeface="+mj-ea"/>
                <a:cs typeface="+mj-cs"/>
              </a:rPr>
              <a:t>ΠΙΛΟΤΙΚΟ ΠΡΟΓΡΑΜΜΑ </a:t>
            </a:r>
            <a:r>
              <a:rPr lang="fr-FR" sz="3200" b="1" dirty="0" smtClean="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Calibri" pitchFamily="34" charset="0"/>
                <a:ea typeface="+mj-ea"/>
                <a:cs typeface="+mj-cs"/>
              </a:rPr>
              <a:t>SIMSTAT </a:t>
            </a:r>
            <a:endParaRPr lang="el-GR" sz="3200" b="1" dirty="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Calibri" pitchFamily="34" charset="0"/>
              <a:ea typeface="+mj-ea"/>
              <a:cs typeface="+mj-cs"/>
            </a:endParaRPr>
          </a:p>
        </p:txBody>
      </p:sp>
    </p:spTree>
  </p:cSld>
  <p:clrMapOvr>
    <a:masterClrMapping/>
  </p:clrMapOvr>
  <p:transition>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928670"/>
            <a:ext cx="8229600" cy="5214974"/>
          </a:xfrm>
        </p:spPr>
        <p:style>
          <a:lnRef idx="3">
            <a:schemeClr val="lt1"/>
          </a:lnRef>
          <a:fillRef idx="1">
            <a:schemeClr val="accent1"/>
          </a:fillRef>
          <a:effectRef idx="1">
            <a:schemeClr val="accent1"/>
          </a:effectRef>
          <a:fontRef idx="minor">
            <a:schemeClr val="lt1"/>
          </a:fontRef>
        </p:style>
        <p:txBody>
          <a:bodyPr>
            <a:noAutofit/>
          </a:bodyPr>
          <a:lstStyle/>
          <a:p>
            <a:pPr lvl="0"/>
            <a:endParaRPr lang="el-GR" sz="2400" b="1" dirty="0" smtClean="0">
              <a:solidFill>
                <a:schemeClr val="tx1"/>
              </a:solidFill>
              <a:latin typeface="Calibri" pitchFamily="34" charset="0"/>
            </a:endParaRPr>
          </a:p>
          <a:p>
            <a:pPr lvl="0" algn="ctr">
              <a:buNone/>
            </a:pPr>
            <a:r>
              <a:rPr lang="el-GR" sz="2400" b="1" dirty="0" smtClean="0">
                <a:solidFill>
                  <a:schemeClr val="tx1"/>
                </a:solidFill>
                <a:latin typeface="Calibri" pitchFamily="34" charset="0"/>
                <a:cs typeface="Times New Roman" pitchFamily="18" charset="0"/>
              </a:rPr>
              <a:t>ΣΥΜΜΕΤΟΧΗ ΤΗΣ ΕΛΣΤΑΤ</a:t>
            </a:r>
          </a:p>
          <a:p>
            <a:pPr>
              <a:buFont typeface="Wingdings" pitchFamily="2" charset="2"/>
              <a:buChar char="q"/>
            </a:pPr>
            <a:r>
              <a:rPr lang="el-GR" sz="2400" b="1" dirty="0" smtClean="0">
                <a:solidFill>
                  <a:schemeClr val="tx1"/>
                </a:solidFill>
                <a:latin typeface="Calibri" pitchFamily="34" charset="0"/>
                <a:cs typeface="Times New Roman" pitchFamily="18" charset="0"/>
              </a:rPr>
              <a:t>Στην  Συντονιστική Επιτροπή SIMSTAT</a:t>
            </a:r>
            <a:r>
              <a:rPr lang="en-US" sz="2400" b="1" dirty="0" smtClean="0">
                <a:solidFill>
                  <a:schemeClr val="tx1"/>
                </a:solidFill>
                <a:latin typeface="Calibri" pitchFamily="34" charset="0"/>
                <a:cs typeface="Times New Roman" pitchFamily="18" charset="0"/>
              </a:rPr>
              <a:t> </a:t>
            </a:r>
            <a:r>
              <a:rPr lang="el-GR" sz="2400" b="1" dirty="0" smtClean="0">
                <a:solidFill>
                  <a:schemeClr val="tx1"/>
                </a:solidFill>
                <a:latin typeface="Calibri" pitchFamily="34" charset="0"/>
                <a:cs typeface="Times New Roman" pitchFamily="18" charset="0"/>
              </a:rPr>
              <a:t>της </a:t>
            </a:r>
            <a:r>
              <a:rPr lang="en-US" sz="2400" b="1" dirty="0" err="1" smtClean="0">
                <a:solidFill>
                  <a:schemeClr val="tx1"/>
                </a:solidFill>
                <a:latin typeface="Calibri" pitchFamily="34" charset="0"/>
                <a:cs typeface="Times New Roman" pitchFamily="18" charset="0"/>
              </a:rPr>
              <a:t>Eurostat</a:t>
            </a:r>
            <a:r>
              <a:rPr lang="el-GR" sz="2400" b="1" dirty="0" smtClean="0">
                <a:solidFill>
                  <a:schemeClr val="tx1"/>
                </a:solidFill>
                <a:latin typeface="Calibri" pitchFamily="34" charset="0"/>
                <a:cs typeface="Times New Roman" pitchFamily="18" charset="0"/>
              </a:rPr>
              <a:t> </a:t>
            </a:r>
            <a:endParaRPr lang="en-US" sz="2400" b="1" dirty="0" smtClean="0">
              <a:solidFill>
                <a:schemeClr val="tx1"/>
              </a:solidFill>
              <a:latin typeface="Calibri" pitchFamily="34" charset="0"/>
              <a:cs typeface="Times New Roman" pitchFamily="18" charset="0"/>
            </a:endParaRPr>
          </a:p>
          <a:p>
            <a:pPr lvl="0">
              <a:buNone/>
            </a:pPr>
            <a:r>
              <a:rPr lang="el-GR" sz="2400" b="1" dirty="0" smtClean="0">
                <a:solidFill>
                  <a:schemeClr val="tx1"/>
                </a:solidFill>
                <a:latin typeface="Calibri" pitchFamily="34" charset="0"/>
                <a:cs typeface="Times New Roman" pitchFamily="18" charset="0"/>
              </a:rPr>
              <a:t>       στην οποία συμμετέχουν επίσης οι χώρες: </a:t>
            </a:r>
          </a:p>
          <a:p>
            <a:pPr lvl="0">
              <a:buNone/>
            </a:pPr>
            <a:r>
              <a:rPr lang="el-GR" sz="2400" b="1" dirty="0" smtClean="0">
                <a:solidFill>
                  <a:schemeClr val="tx1"/>
                </a:solidFill>
                <a:latin typeface="Calibri" pitchFamily="34" charset="0"/>
                <a:cs typeface="Times New Roman" pitchFamily="18" charset="0"/>
              </a:rPr>
              <a:t>       </a:t>
            </a:r>
            <a:r>
              <a:rPr lang="en-US" sz="2400" b="1" dirty="0" smtClean="0">
                <a:solidFill>
                  <a:schemeClr val="tx1"/>
                </a:solidFill>
                <a:latin typeface="Calibri" pitchFamily="34" charset="0"/>
                <a:cs typeface="Times New Roman" pitchFamily="18" charset="0"/>
              </a:rPr>
              <a:t>AT, DE, EL, IT, NL, SI, SK, UK</a:t>
            </a:r>
            <a:endParaRPr lang="el-GR" sz="2400" b="1" dirty="0" smtClean="0">
              <a:solidFill>
                <a:schemeClr val="tx1"/>
              </a:solidFill>
              <a:latin typeface="Calibri" pitchFamily="34" charset="0"/>
              <a:cs typeface="Times New Roman" pitchFamily="18" charset="0"/>
            </a:endParaRPr>
          </a:p>
          <a:p>
            <a:pPr>
              <a:buFont typeface="Wingdings" pitchFamily="2" charset="2"/>
              <a:buChar char="q"/>
            </a:pPr>
            <a:r>
              <a:rPr lang="el-GR" sz="2400" b="1" dirty="0" smtClean="0">
                <a:solidFill>
                  <a:schemeClr val="tx1"/>
                </a:solidFill>
                <a:latin typeface="Calibri" pitchFamily="34" charset="0"/>
                <a:cs typeface="Times New Roman" pitchFamily="18" charset="0"/>
              </a:rPr>
              <a:t>Στις  Ομάδες Εργασίας</a:t>
            </a:r>
            <a:r>
              <a:rPr lang="en-US" sz="2400" b="1" dirty="0" smtClean="0">
                <a:solidFill>
                  <a:schemeClr val="tx1"/>
                </a:solidFill>
                <a:latin typeface="Calibri" pitchFamily="34" charset="0"/>
                <a:cs typeface="Times New Roman" pitchFamily="18" charset="0"/>
              </a:rPr>
              <a:t> </a:t>
            </a:r>
            <a:r>
              <a:rPr lang="el-GR" sz="2400" b="1" dirty="0" smtClean="0">
                <a:solidFill>
                  <a:schemeClr val="tx1"/>
                </a:solidFill>
                <a:latin typeface="Calibri" pitchFamily="34" charset="0"/>
                <a:cs typeface="Times New Roman" pitchFamily="18" charset="0"/>
              </a:rPr>
              <a:t>της </a:t>
            </a:r>
            <a:r>
              <a:rPr lang="en-US" sz="2400" b="1" dirty="0" err="1" smtClean="0">
                <a:solidFill>
                  <a:schemeClr val="tx1"/>
                </a:solidFill>
                <a:latin typeface="Calibri" pitchFamily="34" charset="0"/>
                <a:cs typeface="Times New Roman" pitchFamily="18" charset="0"/>
              </a:rPr>
              <a:t>Eurostat</a:t>
            </a:r>
            <a:r>
              <a:rPr lang="en-US" sz="2400" b="1" dirty="0" smtClean="0">
                <a:solidFill>
                  <a:schemeClr val="tx1"/>
                </a:solidFill>
                <a:latin typeface="Calibri" pitchFamily="34" charset="0"/>
                <a:cs typeface="Times New Roman" pitchFamily="18" charset="0"/>
              </a:rPr>
              <a:t>: </a:t>
            </a:r>
            <a:r>
              <a:rPr lang="el-GR" sz="2400" b="1" dirty="0" smtClean="0">
                <a:solidFill>
                  <a:schemeClr val="tx1"/>
                </a:solidFill>
                <a:latin typeface="Calibri" pitchFamily="34" charset="0"/>
                <a:cs typeface="Times New Roman" pitchFamily="18" charset="0"/>
              </a:rPr>
              <a:t>  </a:t>
            </a:r>
          </a:p>
          <a:p>
            <a:pPr lvl="0">
              <a:buNone/>
            </a:pPr>
            <a:r>
              <a:rPr lang="el-GR" sz="2400" b="1" dirty="0" smtClean="0">
                <a:solidFill>
                  <a:schemeClr val="tx1"/>
                </a:solidFill>
                <a:latin typeface="Calibri" pitchFamily="34" charset="0"/>
                <a:cs typeface="Times New Roman" pitchFamily="18" charset="0"/>
              </a:rPr>
              <a:t>       -  SIMSTAT PTF, </a:t>
            </a:r>
            <a:r>
              <a:rPr lang="en-US" sz="2400" b="1" dirty="0" smtClean="0">
                <a:solidFill>
                  <a:schemeClr val="tx1"/>
                </a:solidFill>
                <a:latin typeface="Calibri" pitchFamily="34" charset="0"/>
                <a:cs typeface="Times New Roman" pitchFamily="18" charset="0"/>
              </a:rPr>
              <a:t> </a:t>
            </a:r>
            <a:r>
              <a:rPr lang="el-GR" sz="2400" b="1" dirty="0" smtClean="0">
                <a:solidFill>
                  <a:schemeClr val="tx1"/>
                </a:solidFill>
                <a:latin typeface="Calibri" pitchFamily="34" charset="0"/>
                <a:cs typeface="Times New Roman" pitchFamily="18" charset="0"/>
              </a:rPr>
              <a:t>Μεθοδολογική Ομάδα Εργασίας </a:t>
            </a:r>
          </a:p>
          <a:p>
            <a:pPr lvl="0">
              <a:buNone/>
            </a:pPr>
            <a:r>
              <a:rPr lang="el-GR" sz="2400" b="1" dirty="0" smtClean="0">
                <a:solidFill>
                  <a:schemeClr val="tx1"/>
                </a:solidFill>
                <a:latin typeface="Calibri" pitchFamily="34" charset="0"/>
                <a:cs typeface="Times New Roman" pitchFamily="18" charset="0"/>
              </a:rPr>
              <a:t>       - SIMSTAT IT, Ανάπτυξη και υποστήριξη των συστημάτων   πληροφορικής  </a:t>
            </a:r>
          </a:p>
          <a:p>
            <a:pPr>
              <a:buFont typeface="Wingdings" pitchFamily="2" charset="2"/>
              <a:buChar char="q"/>
            </a:pPr>
            <a:r>
              <a:rPr lang="el-GR" sz="2400" b="1" dirty="0" smtClean="0">
                <a:solidFill>
                  <a:schemeClr val="tx1"/>
                </a:solidFill>
                <a:latin typeface="Calibri" pitchFamily="34" charset="0"/>
                <a:cs typeface="Times New Roman" pitchFamily="18" charset="0"/>
              </a:rPr>
              <a:t>Προγράμματα </a:t>
            </a:r>
            <a:r>
              <a:rPr lang="en-US" sz="2400" b="1" dirty="0" smtClean="0">
                <a:solidFill>
                  <a:schemeClr val="tx1"/>
                </a:solidFill>
                <a:latin typeface="Calibri" pitchFamily="34" charset="0"/>
                <a:cs typeface="Times New Roman" pitchFamily="18" charset="0"/>
              </a:rPr>
              <a:t>ESSnet 1 </a:t>
            </a:r>
            <a:r>
              <a:rPr lang="el-GR" sz="2400" b="1" dirty="0" smtClean="0">
                <a:solidFill>
                  <a:schemeClr val="tx1"/>
                </a:solidFill>
                <a:latin typeface="Calibri" pitchFamily="34" charset="0"/>
                <a:cs typeface="Times New Roman" pitchFamily="18" charset="0"/>
              </a:rPr>
              <a:t>και </a:t>
            </a:r>
            <a:r>
              <a:rPr lang="en-US" sz="2400" b="1" dirty="0" err="1" smtClean="0">
                <a:solidFill>
                  <a:schemeClr val="tx1"/>
                </a:solidFill>
                <a:latin typeface="Calibri" pitchFamily="34" charset="0"/>
                <a:cs typeface="Times New Roman" pitchFamily="18" charset="0"/>
              </a:rPr>
              <a:t>Essnet</a:t>
            </a:r>
            <a:r>
              <a:rPr lang="en-US" sz="2400" b="1" dirty="0" smtClean="0">
                <a:solidFill>
                  <a:schemeClr val="tx1"/>
                </a:solidFill>
                <a:latin typeface="Calibri" pitchFamily="34" charset="0"/>
                <a:cs typeface="Times New Roman" pitchFamily="18" charset="0"/>
              </a:rPr>
              <a:t> 2</a:t>
            </a:r>
            <a:r>
              <a:rPr lang="el-GR" sz="2400" b="1" dirty="0" smtClean="0">
                <a:solidFill>
                  <a:schemeClr val="tx1"/>
                </a:solidFill>
                <a:latin typeface="Calibri" pitchFamily="34" charset="0"/>
                <a:cs typeface="Times New Roman" pitchFamily="18" charset="0"/>
              </a:rPr>
              <a:t>                  </a:t>
            </a:r>
          </a:p>
          <a:p>
            <a:pPr lvl="0"/>
            <a:endParaRPr lang="en-GB" sz="2400" b="1" dirty="0" smtClean="0">
              <a:solidFill>
                <a:schemeClr val="tx1"/>
              </a:solidFill>
              <a:latin typeface="Calibri" pitchFamily="34" charset="0"/>
            </a:endParaRPr>
          </a:p>
          <a:p>
            <a:pPr algn="just">
              <a:buNone/>
            </a:pPr>
            <a:endParaRPr lang="el-GR" sz="2400" b="1" dirty="0" smtClean="0">
              <a:latin typeface="Calibri" pitchFamily="34" charset="0"/>
            </a:endParaRPr>
          </a:p>
        </p:txBody>
      </p:sp>
      <p:sp>
        <p:nvSpPr>
          <p:cNvPr id="5" name="Slide Number Placeholder 4"/>
          <p:cNvSpPr>
            <a:spLocks noGrp="1"/>
          </p:cNvSpPr>
          <p:nvPr>
            <p:ph type="sldNum" sz="quarter" idx="12"/>
          </p:nvPr>
        </p:nvSpPr>
        <p:spPr/>
        <p:txBody>
          <a:bodyPr/>
          <a:lstStyle/>
          <a:p>
            <a:fld id="{6366BEF6-9F61-4605-925B-1A79DBA6A0FA}" type="slidenum">
              <a:rPr lang="el-GR" smtClean="0"/>
              <a:pPr/>
              <a:t>8</a:t>
            </a:fld>
            <a:endParaRPr lang="el-GR"/>
          </a:p>
        </p:txBody>
      </p:sp>
      <p:sp>
        <p:nvSpPr>
          <p:cNvPr id="7" name="Footer Placeholder 4"/>
          <p:cNvSpPr>
            <a:spLocks noGrp="1"/>
          </p:cNvSpPr>
          <p:nvPr>
            <p:ph type="ftr" sz="quarter" idx="11"/>
          </p:nvPr>
        </p:nvSpPr>
        <p:spPr>
          <a:xfrm>
            <a:off x="3124200" y="6416675"/>
            <a:ext cx="3162312" cy="365125"/>
          </a:xfrm>
        </p:spPr>
        <p:txBody>
          <a:bodyPr/>
          <a:lstStyle/>
          <a:p>
            <a:r>
              <a:rPr lang="el-GR" dirty="0" smtClean="0"/>
              <a:t>ΕΛΛΗΝΙΚΗ ΣΤΑΤΙΣΤΙΚΗ  ΑΡΧΗ</a:t>
            </a:r>
            <a:endParaRPr lang="el-GR" dirty="0"/>
          </a:p>
        </p:txBody>
      </p:sp>
      <p:sp>
        <p:nvSpPr>
          <p:cNvPr id="6" name="Title 1"/>
          <p:cNvSpPr>
            <a:spLocks noGrp="1"/>
          </p:cNvSpPr>
          <p:nvPr>
            <p:ph type="title"/>
          </p:nvPr>
        </p:nvSpPr>
        <p:spPr>
          <a:xfrm>
            <a:off x="457200" y="0"/>
            <a:ext cx="8229600" cy="857232"/>
          </a:xfrm>
        </p:spPr>
        <p:txBody>
          <a:bodyPr anchor="ctr">
            <a:normAutofit/>
          </a:bodyPr>
          <a:lstStyle/>
          <a:p>
            <a:pPr algn="ctr"/>
            <a:r>
              <a:rPr lang="el-GR" sz="3200" dirty="0" smtClean="0">
                <a:latin typeface="Calibri" pitchFamily="34" charset="0"/>
              </a:rPr>
              <a:t>ΠΙΛΟΤΙΚΟ ΠΡΟΓΡΑΜΜΑ </a:t>
            </a:r>
            <a:r>
              <a:rPr lang="en-US" sz="3200" dirty="0" smtClean="0">
                <a:latin typeface="Calibri" pitchFamily="34" charset="0"/>
              </a:rPr>
              <a:t>SIMSTAT </a:t>
            </a:r>
            <a:endParaRPr lang="el-GR" sz="3200" dirty="0">
              <a:latin typeface="Calibri" pitchFamily="34" charset="0"/>
            </a:endParaRP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0"/>
            <a:ext cx="8229600" cy="727058"/>
          </a:xfrm>
        </p:spPr>
        <p:txBody>
          <a:bodyPr anchor="ctr">
            <a:normAutofit/>
          </a:bodyPr>
          <a:lstStyle/>
          <a:p>
            <a:r>
              <a:rPr lang="el-GR" sz="3200" dirty="0" smtClean="0">
                <a:latin typeface="Calibri" pitchFamily="34" charset="0"/>
              </a:rPr>
              <a:t>ΠΙΛΟΤΙΚΟ ΠΡΟΓΡΑΜΜΑ </a:t>
            </a:r>
            <a:r>
              <a:rPr lang="en-US" sz="3200" dirty="0" smtClean="0">
                <a:latin typeface="Calibri" pitchFamily="34" charset="0"/>
              </a:rPr>
              <a:t>SIMSTAT </a:t>
            </a:r>
            <a:endParaRPr lang="el-GR" sz="3200" dirty="0">
              <a:latin typeface="Calibri" pitchFamily="34" charset="0"/>
            </a:endParaRPr>
          </a:p>
        </p:txBody>
      </p:sp>
      <p:sp>
        <p:nvSpPr>
          <p:cNvPr id="7" name="Text Placeholder 6"/>
          <p:cNvSpPr>
            <a:spLocks noGrp="1"/>
          </p:cNvSpPr>
          <p:nvPr>
            <p:ph type="body" idx="1"/>
          </p:nvPr>
        </p:nvSpPr>
        <p:spPr>
          <a:xfrm>
            <a:off x="357158" y="571480"/>
            <a:ext cx="8186766" cy="1143009"/>
          </a:xfrm>
        </p:spPr>
        <p:txBody>
          <a:bodyPr>
            <a:normAutofit/>
          </a:bodyPr>
          <a:lstStyle/>
          <a:p>
            <a:pPr lvl="0" algn="ctr"/>
            <a:endParaRPr lang="el-GR" sz="1800" b="1" cap="none" dirty="0" smtClean="0">
              <a:latin typeface="Calibri" pitchFamily="34" charset="0"/>
            </a:endParaRPr>
          </a:p>
          <a:p>
            <a:pPr algn="ctr"/>
            <a:endParaRPr lang="el-GR" cap="none" dirty="0">
              <a:solidFill>
                <a:schemeClr val="accent1">
                  <a:lumMod val="75000"/>
                </a:schemeClr>
              </a:solidFill>
            </a:endParaRPr>
          </a:p>
        </p:txBody>
      </p:sp>
      <p:graphicFrame>
        <p:nvGraphicFramePr>
          <p:cNvPr id="4" name="Content Placeholder 3"/>
          <p:cNvGraphicFramePr>
            <a:graphicFrameLocks noGrp="1"/>
          </p:cNvGraphicFramePr>
          <p:nvPr>
            <p:ph sz="quarter" idx="2"/>
          </p:nvPr>
        </p:nvGraphicFramePr>
        <p:xfrm>
          <a:off x="457200" y="1714488"/>
          <a:ext cx="4040188" cy="4411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Footer Placeholder 4"/>
          <p:cNvSpPr>
            <a:spLocks noGrp="1"/>
          </p:cNvSpPr>
          <p:nvPr>
            <p:ph type="ftr" sz="quarter" idx="11"/>
          </p:nvPr>
        </p:nvSpPr>
        <p:spPr/>
        <p:txBody>
          <a:bodyPr/>
          <a:lstStyle/>
          <a:p>
            <a:r>
              <a:rPr lang="el-GR" dirty="0" smtClean="0"/>
              <a:t>ΕΛΛΗΝΙΚΗ ΣΤΑΤΙΣΤΙΚΗ  ΑΡΧΗ</a:t>
            </a:r>
            <a:endParaRPr lang="el-GR" dirty="0"/>
          </a:p>
        </p:txBody>
      </p:sp>
      <p:sp>
        <p:nvSpPr>
          <p:cNvPr id="6" name="Slide Number Placeholder 5"/>
          <p:cNvSpPr>
            <a:spLocks noGrp="1"/>
          </p:cNvSpPr>
          <p:nvPr>
            <p:ph type="sldNum" sz="quarter" idx="12"/>
          </p:nvPr>
        </p:nvSpPr>
        <p:spPr/>
        <p:txBody>
          <a:bodyPr/>
          <a:lstStyle/>
          <a:p>
            <a:fld id="{6366BEF6-9F61-4605-925B-1A79DBA6A0FA}" type="slidenum">
              <a:rPr lang="el-GR" smtClean="0"/>
              <a:pPr/>
              <a:t>9</a:t>
            </a:fld>
            <a:endParaRPr lang="el-GR" dirty="0"/>
          </a:p>
        </p:txBody>
      </p:sp>
      <p:graphicFrame>
        <p:nvGraphicFramePr>
          <p:cNvPr id="11" name="Content Placeholder 3"/>
          <p:cNvGraphicFramePr>
            <a:graphicFrameLocks noGrp="1"/>
          </p:cNvGraphicFramePr>
          <p:nvPr>
            <p:ph sz="quarter" idx="4"/>
          </p:nvPr>
        </p:nvGraphicFramePr>
        <p:xfrm>
          <a:off x="4645025" y="928670"/>
          <a:ext cx="4041775" cy="550072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18114</TotalTime>
  <Words>3344</Words>
  <Application>Microsoft Office PowerPoint</Application>
  <PresentationFormat>On-screen Show (4:3)</PresentationFormat>
  <Paragraphs>275</Paragraphs>
  <Slides>25</Slides>
  <Notes>23</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27" baseType="lpstr">
      <vt:lpstr>Apex</vt:lpstr>
      <vt:lpstr>Document</vt:lpstr>
      <vt:lpstr>      </vt:lpstr>
      <vt:lpstr>Επανασχεδιασμός του Συστήματος Ενδοκοινοτικού Εμπορίου Αγαθών- Intrastat </vt:lpstr>
      <vt:lpstr>ESS Vision 2020 (ΕΣΣ-Όραμα 2020) </vt:lpstr>
      <vt:lpstr>Χαρτοφυλάκιο (portfolio) έργων ESS VISION 2020</vt:lpstr>
      <vt:lpstr>ΠΙΛΟΤΙΚΟ ΠΡΟΓΡΑΜΜΑ SIMSTAT </vt:lpstr>
      <vt:lpstr>ΠΙΛΟΤΙΚΟ ΠΡΟΓΡΑΜΜΑ SIMSTAT </vt:lpstr>
      <vt:lpstr>Slide 7</vt:lpstr>
      <vt:lpstr>ΠΙΛΟΤΙΚΟ ΠΡΟΓΡΑΜΜΑ SIMSTAT </vt:lpstr>
      <vt:lpstr>ΠΙΛΟΤΙΚΟ ΠΡΟΓΡΑΜΜΑ SIMSTAT </vt:lpstr>
      <vt:lpstr>ΠΙΛΟΤΙΚΟ ΠΡΟΓΡΑΜΜΑ SIMSTAT </vt:lpstr>
      <vt:lpstr>ΠΙΛΟΤΙΚΟ ΠΡΟΓΡΑΜΜΑ SIMSTAT </vt:lpstr>
      <vt:lpstr>ΠΙΛΟΤΙΚΟ ΠΡΟΓΡΑΜΜΑ SIMSTAT  ΠΕΡΙΟΔΟΙ ΑΝΑΦΟΡΑΣ ΑΝΤΑΛΛΑΓΕΝΤΩΝ ΣΤΟΙΧΕΙΩΝ </vt:lpstr>
      <vt:lpstr>ΠΙΛΟΤΙΚΟ ΠΡΟΓΡΑΜΜΑ SIMSTAT Δείκτης Χρονικής Σταθεροποίησης των Στοιχείων (Relaxation Time) </vt:lpstr>
      <vt:lpstr>ΠΙΛΟΤΙΚΟ ΠΡΟΓΡΑΜΜΑ SIMSTAT Συλλεγόμενα και Ανταλλαγέντα Στοιχεία Εισαγωγών Εξαγωγών</vt:lpstr>
      <vt:lpstr> ΠΙΛΟΤΙΚΟ ΠΡΟΓΡΑΜΜΑ SIMSTAT Δείκτης κάλυψης αριθμού επιχειρήσεων  </vt:lpstr>
      <vt:lpstr>  ΠΙΛΟΤΙΚΟ ΠΡΟΓΡΑΜΜΑ SIMSTAT Δείκτης κάλυψης αξίας συναλλαγών   </vt:lpstr>
      <vt:lpstr>  ΠΙΛΟΤΙΚΟ ΠΡΟΓΡΑΜΜΑ SIMSTAT ΔΕΙΚΤΗΣ ΑΝΤΙΣΤΟΙΧΗΣΗΣ ΚΟΙΝΩΝ ΕΠΙΧΕΙΡΗΣΕΩΝ </vt:lpstr>
      <vt:lpstr>ΠΙΛΟΤΙΚΟ ΠΡΟΓΡΑΜΜΑ SIMSTAT ΣΥΝΤΕΛΕΣΤΗΣ  ΣΥΣΧΕΤΙΣΗΣ ΑΞΙΩΝ ΚΟΙΝΩΝ ΕΠΙΧΕΙΡΗΣΕΩΝ</vt:lpstr>
      <vt:lpstr>    ΠΙΛΟΤΙΚΟ ΠΡΟΓΡΑΜΜΑ SIMSTAT  ΒΑΘΜΟΛΟΓΗΣΗ ΜΕ ΒΑΣΕΙ ΚΡΙΤΗΡΙΑ ΑΝΤΙΣΤΟΙΧΗΣΗΣ ΚΑΙ ΣΥΣΧΕΤΙΣΗΣ   </vt:lpstr>
      <vt:lpstr> ΠΙΛΟΤΙΚΟ ΠΡΟΓΡΑΜΜΑ SIMSTAT ΔΕΙΚΤΕΣ ΚΕΡΔΟΥΣ ΣΕ ΠΛΗΡΟΦΟΡΙΑ     </vt:lpstr>
      <vt:lpstr>  ΠΙΛΟΤΙΚΟ ΠΡΟΓΡΑΜΜΑ SIMSTAT ΔΕΙΚΤhΣ ΜΙΚΤΗΣ ΡΟΗΣ </vt:lpstr>
      <vt:lpstr>ΠΙΛΟΤΙΚΟ ΠΡΟΓΡΑΜΜΑ SIMSTAT  Αξία Συναλλαγών Εθνικής Βάσης και Ανταλλαγέντα Στοιχεία ανά Χώρα, Έτος 2014 (mio €)</vt:lpstr>
      <vt:lpstr>       ΠΙΛΟΤΙΚΟ ΠΡΟΓΡΑΜΜΑ SIMSTAT ΚΩΔΙΚΟΙ ΕΜΠΟΡΕΥΜΑΤΩΝ CN8 (%)</vt:lpstr>
      <vt:lpstr>ΠΙΛΟΤΙΚΟ ΠΡΟΓΡΑΜΜΑ SIMSTAT ΚΥΡΙΟΤΕΡΑ ΣΥΜΠΕΡΑΣΜΑΤΑ</vt:lpstr>
      <vt:lpstr>ΕΥΧΑΡΙΣΤΟΥΜΕ για την ΠΡΟΣΟΧΗ ΣΑΣ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elenpand</dc:creator>
  <cp:lastModifiedBy>anifadie</cp:lastModifiedBy>
  <cp:revision>948</cp:revision>
  <dcterms:created xsi:type="dcterms:W3CDTF">2015-01-28T14:41:15Z</dcterms:created>
  <dcterms:modified xsi:type="dcterms:W3CDTF">2016-12-21T08:22:22Z</dcterms:modified>
</cp:coreProperties>
</file>