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is Stavrakas" initials="YS" lastIdx="1" clrIdx="0">
    <p:extLst>
      <p:ext uri="{19B8F6BF-5375-455C-9EA6-DF929625EA0E}">
        <p15:presenceInfo xmlns:p15="http://schemas.microsoft.com/office/powerpoint/2012/main" xmlns="" userId="Yannis Stavra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3C602-6977-43D2-8426-4567DE0D16F5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F38DB-AC7C-4195-AB34-5C5A74FAEED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206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1EE5-2A25-452B-91DC-B07D0F2B3D0C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23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050-871A-4D95-B817-5EF2044215EB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813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A35-EB77-447B-97F7-1915C0D75CFA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1110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3D21-7628-466C-9B22-B585D9BE902E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317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C4B0-5859-49C9-A583-4C5315AEDBA5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4427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590-CEFB-4101-8ACA-877F2CEBA6C0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1846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8AA6-5C88-40BA-9A2E-9C1A8CAE984D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877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398D-8940-491C-8E6C-DB08C3ABE52D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833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1DF1-C317-42E3-882E-9C900B76B5C5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7763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8693-D544-42A5-9A34-21C57F2B1B6A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97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CA75-E1A2-41AF-B5AC-EEC9E7AB3444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87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6D4C-1E33-4516-8FB8-D535FDA811EE}" type="datetime1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ΕΛΣΤΑΤ, Δεκ.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1D05-6CFC-47E4-B3DF-9016D6197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62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mis.athena-innovation.g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athena-innovation.g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rallia.org/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hyperlink" Target="http://www.ilsp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is.athena-innovation.gr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openxmlformats.org/officeDocument/2006/relationships/image" Target="../media/image7.png"/><Relationship Id="rId4" Type="http://schemas.openxmlformats.org/officeDocument/2006/relationships/hyperlink" Target="http://www.isi.gr/" TargetMode="External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da.imis.athena-innovation.gr/" TargetMode="External"/><Relationship Id="rId2" Type="http://schemas.openxmlformats.org/officeDocument/2006/relationships/hyperlink" Target="http://geodata.gov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policylab.berkeley.ed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news.berkeley.edu/story_jump/unlocking-government-administrative-data-with-new-california-policy-lab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geoprofiler.imis.athena-innovation.g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686" y="1506150"/>
            <a:ext cx="7512627" cy="1444228"/>
          </a:xfrm>
        </p:spPr>
        <p:txBody>
          <a:bodyPr>
            <a:normAutofit/>
          </a:bodyPr>
          <a:lstStyle/>
          <a:p>
            <a:r>
              <a:rPr lang="el-GR" sz="3000" dirty="0"/>
              <a:t>Μαζικά δεδομένα, ανάλυση και </a:t>
            </a:r>
            <a:r>
              <a:rPr lang="el-GR" sz="3000" dirty="0" err="1"/>
              <a:t>οπτικοποίηση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2325" dirty="0"/>
              <a:t>Έρευνα και εφαρμογή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1396"/>
            <a:ext cx="6858000" cy="748146"/>
          </a:xfrm>
        </p:spPr>
        <p:txBody>
          <a:bodyPr/>
          <a:lstStyle/>
          <a:p>
            <a:r>
              <a:rPr lang="el-GR" dirty="0"/>
              <a:t>Γιάννης </a:t>
            </a:r>
            <a:r>
              <a:rPr lang="el-GR" dirty="0" err="1"/>
              <a:t>Σταύρακας</a:t>
            </a:r>
            <a:endParaRPr lang="el-GR" dirty="0"/>
          </a:p>
        </p:txBody>
      </p:sp>
      <p:pic>
        <p:nvPicPr>
          <p:cNvPr id="1026" name="Picture 2" descr="IMIS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99" y="5160397"/>
            <a:ext cx="3396830" cy="5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hena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300" y="5077350"/>
            <a:ext cx="3700463" cy="7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28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Ερευνητικό Κέντρο ΑΘΗΝΆ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026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381" y="2740919"/>
            <a:ext cx="1395925" cy="1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-innovation.gr/images/isi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90" y="4821254"/>
            <a:ext cx="1988609" cy="6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thena-innovation.gr/images/stories/graphics/imis_logo_new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90" y="2846355"/>
            <a:ext cx="1733210" cy="12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406" y="4906107"/>
            <a:ext cx="1321502" cy="10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0351" y="1844702"/>
            <a:ext cx="2101078" cy="1420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2102" y="4543387"/>
            <a:ext cx="1961260" cy="1474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6693" y="3272144"/>
            <a:ext cx="1961166" cy="1586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228" y="1820849"/>
            <a:ext cx="485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ΝΠΙΔ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ΓΓΕΤ, Υπ. Παιδείας Έρευνας κ. Θρησκευμάτων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090" y="4059801"/>
            <a:ext cx="386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http://www.imis.athena-innovation.gr/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7774697" y="5388216"/>
            <a:ext cx="41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43418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Περιοχές τεχνογνωσίας ΙΠΣΥ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738481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Big Data and Scalable Data Analytics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5050"/>
                </a:solidFill>
              </a:rPr>
              <a:t>Social Data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Biomedical Data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Activity Monitoring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Geospatial Data Management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Routing</a:t>
            </a:r>
            <a:r>
              <a:rPr lang="en-US" dirty="0"/>
              <a:t>, </a:t>
            </a:r>
            <a:r>
              <a:rPr lang="en-US" dirty="0">
                <a:solidFill>
                  <a:srgbClr val="33CCFF"/>
                </a:solidFill>
              </a:rPr>
              <a:t>Mining spatial relations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Croudsourcing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Web Information Systems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9900"/>
                </a:solidFill>
              </a:rPr>
              <a:t>Semantic &amp; Data Web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hlinkClick r:id="rId2"/>
              </a:rPr>
              <a:t>Open Data</a:t>
            </a:r>
            <a:r>
              <a:rPr lang="en-US" dirty="0"/>
              <a:t>, </a:t>
            </a:r>
            <a:r>
              <a:rPr lang="en-US" dirty="0">
                <a:solidFill>
                  <a:srgbClr val="0099CC"/>
                </a:solidFill>
              </a:rPr>
              <a:t>Data Evolution</a:t>
            </a:r>
            <a:r>
              <a:rPr lang="en-US" dirty="0"/>
              <a:t>, </a:t>
            </a:r>
            <a:r>
              <a:rPr lang="en-US" dirty="0">
                <a:solidFill>
                  <a:srgbClr val="FF0066"/>
                </a:solidFill>
              </a:rPr>
              <a:t>Privacy Preservation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Digital Curation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2050" name="Picture 2" descr="Logo ΜΕΔΑ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825625"/>
            <a:ext cx="3276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6387" y="3159711"/>
            <a:ext cx="354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http://meda.imis.athena-innovation.gr/</a:t>
            </a:r>
            <a:endParaRPr lang="el-GR" sz="1600" dirty="0"/>
          </a:p>
        </p:txBody>
      </p:sp>
      <p:pic>
        <p:nvPicPr>
          <p:cNvPr id="9" name="Picture 8" descr="D:\safeKeep\work\protaseis\2012\kripis\BD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684" y="4548775"/>
            <a:ext cx="1605666" cy="162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safeKeep\work\protaseis\2012\kripis\bigdat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7154" y="3617530"/>
            <a:ext cx="1662530" cy="1701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441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94" y="209641"/>
            <a:ext cx="2058891" cy="1325563"/>
          </a:xfrm>
        </p:spPr>
        <p:txBody>
          <a:bodyPr>
            <a:normAutofit/>
          </a:bodyPr>
          <a:lstStyle/>
          <a:p>
            <a:r>
              <a:rPr lang="el-GR" sz="2800" dirty="0"/>
              <a:t>Τι κάνει τα δεδομένα μεγάλα;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542" y="1755273"/>
            <a:ext cx="1393816" cy="368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656" y="1054367"/>
            <a:ext cx="1467527" cy="368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416" y="1054367"/>
            <a:ext cx="1400517" cy="36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02" y="1755273"/>
            <a:ext cx="1467527" cy="36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20321" y="530090"/>
            <a:ext cx="1467527" cy="3681103"/>
            <a:chOff x="7729778" y="1305107"/>
            <a:chExt cx="1467527" cy="3681103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778" y="1305107"/>
              <a:ext cx="1467527" cy="368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369" y="1907212"/>
              <a:ext cx="1175322" cy="125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8"/>
            <p:cNvSpPr txBox="1"/>
            <p:nvPr/>
          </p:nvSpPr>
          <p:spPr>
            <a:xfrm>
              <a:off x="7893368" y="3284951"/>
              <a:ext cx="1175323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B050"/>
                  </a:solidFill>
                </a:rPr>
                <a:t>Evolving Data </a:t>
              </a:r>
            </a:p>
          </p:txBody>
        </p:sp>
        <p:sp>
          <p:nvSpPr>
            <p:cNvPr id="24" name="TextBox 29"/>
            <p:cNvSpPr txBox="1"/>
            <p:nvPr/>
          </p:nvSpPr>
          <p:spPr>
            <a:xfrm>
              <a:off x="7816364" y="3874905"/>
              <a:ext cx="1310051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n-US" sz="1400" dirty="0">
                  <a:latin typeface="Aharoni" panose="02010803020104030203" pitchFamily="2" charset="-79"/>
                  <a:cs typeface="Aharoni" panose="02010803020104030203" pitchFamily="2" charset="-79"/>
                </a:rPr>
                <a:t>Evolving data distributions, models etc.  </a:t>
              </a:r>
            </a:p>
            <a:p>
              <a:pPr>
                <a:buNone/>
              </a:pPr>
              <a:endParaRPr lang="en-US" sz="1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>
                <a:buNone/>
              </a:pPr>
              <a:endParaRPr lang="en-US" sz="2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" name="Round Same Side Corner Rectangle 24"/>
            <p:cNvSpPr/>
            <p:nvPr/>
          </p:nvSpPr>
          <p:spPr>
            <a:xfrm>
              <a:off x="7744208" y="1305107"/>
              <a:ext cx="1432800" cy="392016"/>
            </a:xfrm>
            <a:prstGeom prst="round2Same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/>
                <a:t>Variability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048310" y="690787"/>
            <a:ext cx="1952567" cy="207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dirty="0"/>
              <a:t>Adapted from </a:t>
            </a:r>
            <a:r>
              <a:rPr lang="en-US" sz="1000" dirty="0">
                <a:latin typeface="Lucida Console" pitchFamily="49" charset="0"/>
              </a:rPr>
              <a:t>www-05.ibm.com/</a:t>
            </a:r>
            <a:r>
              <a:rPr lang="en-US" sz="1000" dirty="0" err="1">
                <a:latin typeface="Lucida Console" pitchFamily="49" charset="0"/>
              </a:rPr>
              <a:t>fr</a:t>
            </a:r>
            <a:r>
              <a:rPr lang="en-US" sz="1000" dirty="0">
                <a:latin typeface="Lucida Console" pitchFamily="49" charset="0"/>
              </a:rPr>
              <a:t>/events/netezzaDM_2012/</a:t>
            </a:r>
            <a:r>
              <a:rPr lang="en-US" sz="1000" dirty="0" err="1">
                <a:latin typeface="Lucida Console" pitchFamily="49" charset="0"/>
              </a:rPr>
              <a:t>Solutions_Big_Data.pdf</a:t>
            </a:r>
            <a:endParaRPr lang="en-US" sz="1000" dirty="0">
              <a:latin typeface="Lucida Console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91930" y="4949296"/>
            <a:ext cx="2520242" cy="1219594"/>
            <a:chOff x="5580112" y="5266669"/>
            <a:chExt cx="2520242" cy="1219594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575" y="5266669"/>
              <a:ext cx="10001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580112" y="5640519"/>
              <a:ext cx="2520242" cy="8457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Insights+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Understanding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6073" y="4938902"/>
            <a:ext cx="2303964" cy="1217065"/>
            <a:chOff x="8234255" y="5256275"/>
            <a:chExt cx="2303964" cy="1217065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513" y="5256275"/>
              <a:ext cx="8953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8234255" y="5627596"/>
              <a:ext cx="2303964" cy="8457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Automation+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Optimization</a:t>
              </a:r>
            </a:p>
          </p:txBody>
        </p:sp>
      </p:grpSp>
      <p:sp>
        <p:nvSpPr>
          <p:cNvPr id="14" name="Rogner un rectangle avec un coin du même côté 12"/>
          <p:cNvSpPr/>
          <p:nvPr/>
        </p:nvSpPr>
        <p:spPr bwMode="auto">
          <a:xfrm>
            <a:off x="1968180" y="4938902"/>
            <a:ext cx="5081167" cy="1207436"/>
          </a:xfrm>
          <a:prstGeom prst="snip2Same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473" tIns="0" rIns="41473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325" marR="0" indent="-812800" algn="l" defTabSz="828675" rtl="0" eaLnBrk="1" fontAlgn="base" latinLnBrk="0" hangingPunct="1">
              <a:lnSpc>
                <a:spcPct val="102000"/>
              </a:lnSpc>
              <a:spcBef>
                <a:spcPts val="1275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itchFamily="80" charset="0"/>
              <a:buChar char="•"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590577" y="5001510"/>
            <a:ext cx="1537623" cy="4156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473" tIns="0" rIns="41473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ctr" defTabSz="828675">
              <a:buNone/>
            </a:pPr>
            <a:r>
              <a:rPr lang="en-US" sz="18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8668" y="186836"/>
            <a:ext cx="12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Διαφάνεια από Β. Χριστοφίδη</a:t>
            </a:r>
          </a:p>
        </p:txBody>
      </p:sp>
    </p:spTree>
    <p:extLst>
      <p:ext uri="{BB962C8B-B14F-4D97-AF65-F5344CB8AC3E}">
        <p14:creationId xmlns:p14="http://schemas.microsoft.com/office/powerpoint/2010/main" xmlns="" val="370354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σε μεγάλα δεδομένα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020505" cy="4086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“</a:t>
            </a:r>
            <a:r>
              <a:rPr lang="el-GR" sz="2400" b="1" dirty="0"/>
              <a:t>Από τα Μεγάλα Δεδομένα στην Επιστήμη Δεδομένων</a:t>
            </a:r>
            <a:r>
              <a:rPr lang="en-US" sz="2400" b="1" dirty="0"/>
              <a:t>”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6" name="Εικόνα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257" y="2232421"/>
            <a:ext cx="2170209" cy="2033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28650" y="2234318"/>
            <a:ext cx="4961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Εγκεκριμένο τριετές ερευνητικό έργο του ΙΠΣΥ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i="1" dirty="0"/>
              <a:t>Κατάλληλες τεχνικές και εργαλεία για εφαρμογή μεθόδων Επιστήμης Δεδομένων σε Μεγάλα Δεδομένα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Αμοιβαία επωφελείς συνεργασίες με </a:t>
            </a:r>
            <a:r>
              <a:rPr lang="el-GR" dirty="0" err="1"/>
              <a:t>παρόχους</a:t>
            </a:r>
            <a:r>
              <a:rPr lang="el-GR" dirty="0"/>
              <a:t> δεδομένων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54233" y="4325026"/>
            <a:ext cx="49611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Mining government data</a:t>
            </a:r>
            <a:endParaRPr lang="el-G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 </a:t>
            </a:r>
            <a:r>
              <a:rPr lang="en-US" sz="1600" u="sng" dirty="0">
                <a:hlinkClick r:id="rId3"/>
              </a:rPr>
              <a:t>The California Policy Lab </a:t>
            </a:r>
            <a:r>
              <a:rPr lang="en-US" sz="1600" dirty="0"/>
              <a:t>teams at UC Berkeley and UCLA are set to harness the potential of the vast data collected through routine provision of services by California government agencies … on issues from education and criminal justice to social services and labor ”</a:t>
            </a:r>
            <a:endParaRPr lang="el-GR" sz="1600" i="1" dirty="0"/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850" y="4006371"/>
            <a:ext cx="2059650" cy="26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99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222"/>
            <a:ext cx="7886700" cy="1325563"/>
          </a:xfrm>
        </p:spPr>
        <p:txBody>
          <a:bodyPr/>
          <a:lstStyle/>
          <a:p>
            <a:r>
              <a:rPr lang="el-GR" dirty="0"/>
              <a:t>Μια ενδιαφέρουσα (;) εφαρμογή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187" y="3941426"/>
            <a:ext cx="1851163" cy="14830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000" dirty="0" err="1"/>
              <a:t>Οπτικοποίηση</a:t>
            </a:r>
            <a:r>
              <a:rPr lang="el-GR" sz="2000" dirty="0"/>
              <a:t> στατιστικών  δεδομένων</a:t>
            </a:r>
          </a:p>
          <a:p>
            <a:pPr marL="0" indent="0">
              <a:buNone/>
            </a:pPr>
            <a:r>
              <a:rPr lang="el-GR" sz="2000" dirty="0"/>
              <a:t>… </a:t>
            </a:r>
          </a:p>
          <a:p>
            <a:pPr marL="0" indent="0">
              <a:buNone/>
            </a:pPr>
            <a:r>
              <a:rPr lang="el-GR" sz="2000" dirty="0"/>
              <a:t>ή με άλλα λόγια «</a:t>
            </a:r>
            <a:r>
              <a:rPr lang="en-US" sz="2000" i="1" dirty="0"/>
              <a:t>start small</a:t>
            </a:r>
            <a:r>
              <a:rPr lang="el-GR" sz="2000" dirty="0"/>
              <a:t>»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ΕΛΣΤΑΤ, Δεκ.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1D05-6CFC-47E4-B3DF-9016D6197192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28650" y="5936407"/>
            <a:ext cx="468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http://geoprofiler.imis.athena-innovation.gr/</a:t>
            </a:r>
            <a:endParaRPr lang="el-GR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21955"/>
            <a:ext cx="5690656" cy="4464466"/>
          </a:xfrm>
          <a:prstGeom prst="rect">
            <a:avLst/>
          </a:prstGeom>
        </p:spPr>
      </p:pic>
      <p:pic>
        <p:nvPicPr>
          <p:cNvPr id="3074" name="Picture 2" descr="GeoProfil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2550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67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201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Μαζικά δεδομένα, ανάλυση και οπτικοποίηση Έρευνα και εφαρμογή</vt:lpstr>
      <vt:lpstr>Ερευνητικό Κέντρο ΑΘΗΝΆ</vt:lpstr>
      <vt:lpstr>Περιοχές τεχνογνωσίας ΙΠΣΥ</vt:lpstr>
      <vt:lpstr>Τι κάνει τα δεδομένα μεγάλα;</vt:lpstr>
      <vt:lpstr>Ανάλυση σε μεγάλα δεδομένα</vt:lpstr>
      <vt:lpstr>Μια ενδιαφέρουσα (;) εφαρμογή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Μαζικά δεδομένα, ανάλυση και οπτικοποίηση Έρευνα και εφαρμογή</dc:title>
  <dc:creator>Yannis Stavrakas</dc:creator>
  <cp:lastModifiedBy>tsiligan</cp:lastModifiedBy>
  <cp:revision>29</cp:revision>
  <dcterms:created xsi:type="dcterms:W3CDTF">2016-12-05T14:54:00Z</dcterms:created>
  <dcterms:modified xsi:type="dcterms:W3CDTF">2016-12-14T08:49:43Z</dcterms:modified>
</cp:coreProperties>
</file>