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1" r:id="rId2"/>
    <p:sldId id="262" r:id="rId3"/>
    <p:sldId id="316" r:id="rId4"/>
    <p:sldId id="317" r:id="rId5"/>
    <p:sldId id="318" r:id="rId6"/>
    <p:sldId id="319" r:id="rId7"/>
    <p:sldId id="320" r:id="rId8"/>
    <p:sldId id="321" r:id="rId9"/>
  </p:sldIdLst>
  <p:sldSz cx="9144000" cy="6858000" type="screen4x3"/>
  <p:notesSz cx="6718300" cy="98552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1C1"/>
    <a:srgbClr val="C00000"/>
    <a:srgbClr val="500000"/>
    <a:srgbClr val="98B379"/>
    <a:srgbClr val="98B179"/>
    <a:srgbClr val="73865B"/>
    <a:srgbClr val="6EA92D"/>
    <a:srgbClr val="BECFF4"/>
    <a:srgbClr val="133176"/>
    <a:srgbClr val="0F5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9780" autoAdjust="0"/>
    <p:restoredTop sz="48728" autoAdjust="0"/>
  </p:normalViewPr>
  <p:slideViewPr>
    <p:cSldViewPr>
      <p:cViewPr varScale="1">
        <p:scale>
          <a:sx n="51" d="100"/>
          <a:sy n="51" d="100"/>
        </p:scale>
        <p:origin x="-327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-2850" y="-78"/>
      </p:cViewPr>
      <p:guideLst>
        <p:guide orient="horz" pos="3104"/>
        <p:guide pos="21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11996" cy="49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06" tIns="45303" rIns="90606" bIns="45303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04736" y="1"/>
            <a:ext cx="2911996" cy="49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06" tIns="45303" rIns="90606" bIns="45303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60313"/>
            <a:ext cx="2911996" cy="493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06" tIns="45303" rIns="90606" bIns="45303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04736" y="9360313"/>
            <a:ext cx="2911996" cy="493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06" tIns="45303" rIns="90606" bIns="45303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C554E98D-5D07-411C-A3E7-2E9D7BC7843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3286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11996" cy="49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06" tIns="45303" rIns="90606" bIns="45303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4736" y="1"/>
            <a:ext cx="2911996" cy="49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06" tIns="45303" rIns="90606" bIns="45303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6938" y="739775"/>
            <a:ext cx="4926012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517" y="4680945"/>
            <a:ext cx="5375267" cy="4435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06" tIns="45303" rIns="90606" bIns="4530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0313"/>
            <a:ext cx="2911996" cy="493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06" tIns="45303" rIns="90606" bIns="45303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4736" y="9360313"/>
            <a:ext cx="2911996" cy="493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06" tIns="45303" rIns="90606" bIns="45303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CF315D1-FA3B-467B-A301-5A942DD1AD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64788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CF315D1-FA3B-467B-A301-5A942DD1AD71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4758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CF315D1-FA3B-467B-A301-5A942DD1AD71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6031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CF315D1-FA3B-467B-A301-5A942DD1AD71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6031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CF315D1-FA3B-467B-A301-5A942DD1AD71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6031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CF315D1-FA3B-467B-A301-5A942DD1AD71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6031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CF315D1-FA3B-467B-A301-5A942DD1AD71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6031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CF315D1-FA3B-467B-A301-5A942DD1AD71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6031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CF315D1-FA3B-467B-A301-5A942DD1AD71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603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auto">
          <a:xfrm>
            <a:off x="0" y="1125538"/>
            <a:ext cx="9144000" cy="5732462"/>
          </a:xfrm>
          <a:prstGeom prst="rect">
            <a:avLst/>
          </a:prstGeom>
          <a:solidFill>
            <a:srgbClr val="0F5494"/>
          </a:solidFill>
          <a:ln w="73025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/>
            <a:endParaRPr lang="en-US" altLang="en-US" sz="1800" b="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50" y="309563"/>
            <a:ext cx="1584325" cy="11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4230688" y="6669088"/>
            <a:ext cx="684212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b="0" i="1" dirty="0">
                <a:solidFill>
                  <a:schemeClr val="bg1">
                    <a:lumMod val="95000"/>
                  </a:schemeClr>
                </a:solidFill>
              </a:rPr>
              <a:t>Eurostat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9952" y="1641600"/>
            <a:ext cx="4536504" cy="2088232"/>
          </a:xfrm>
        </p:spPr>
        <p:txBody>
          <a:bodyPr/>
          <a:lstStyle>
            <a:lvl1pPr indent="0">
              <a:defRPr sz="4800">
                <a:solidFill>
                  <a:srgbClr val="FFD624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3933056"/>
            <a:ext cx="3744416" cy="1872208"/>
          </a:xfrm>
        </p:spPr>
        <p:txBody>
          <a:bodyPr/>
          <a:lstStyle>
            <a:lvl1pPr indent="0">
              <a:buNone/>
              <a:defRPr sz="3000" b="1" i="0">
                <a:solidFill>
                  <a:schemeClr val="bg1"/>
                </a:solidFill>
              </a:defRPr>
            </a:lvl1pPr>
            <a:lvl3pPr marL="228600" indent="-228600" algn="l">
              <a:defRPr sz="3000" b="1">
                <a:solidFill>
                  <a:schemeClr val="bg1"/>
                </a:solidFill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56ED25D-4F2A-43EC-853C-334D42372F0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6405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33176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33176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33176"/>
                </a:solidFill>
              </a:defRPr>
            </a:lvl1pPr>
          </a:lstStyle>
          <a:p>
            <a:pPr>
              <a:defRPr/>
            </a:pPr>
            <a:fld id="{6E2D2A09-F4A7-4698-B4C9-46DC7E173FB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7448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1123950"/>
            <a:ext cx="2058988" cy="48974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23950"/>
            <a:ext cx="6029325" cy="48974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33176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33176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33176"/>
                </a:solidFill>
              </a:defRPr>
            </a:lvl1pPr>
          </a:lstStyle>
          <a:p>
            <a:pPr>
              <a:defRPr/>
            </a:pPr>
            <a:fld id="{5E986DC4-D709-4B31-8CCA-8271E23E22C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0114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pic>
        <p:nvPicPr>
          <p:cNvPr id="5" name="Picture 5" descr="LOGO CE-EN-NEG-quadri.ai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125" y="3175"/>
            <a:ext cx="15113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4262438" y="6669088"/>
            <a:ext cx="596900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b="0" i="1" dirty="0">
                <a:solidFill>
                  <a:schemeClr val="bg1"/>
                </a:solidFill>
              </a:rPr>
              <a:t>Eurostat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556271"/>
            <a:ext cx="8229600" cy="9366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633788"/>
          </a:xfrm>
        </p:spPr>
        <p:txBody>
          <a:bodyPr/>
          <a:lstStyle>
            <a:lvl1pPr marL="342900" indent="-342900">
              <a:buClr>
                <a:srgbClr val="0F5494"/>
              </a:buClr>
              <a:buFont typeface="Arial" pitchFamily="34" charset="0"/>
              <a:buChar char="•"/>
              <a:defRPr i="0"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33176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37288"/>
            <a:ext cx="2895600" cy="484187"/>
          </a:xfrm>
        </p:spPr>
        <p:txBody>
          <a:bodyPr/>
          <a:lstStyle>
            <a:lvl1pPr>
              <a:defRPr>
                <a:solidFill>
                  <a:srgbClr val="133176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33176"/>
                </a:solidFill>
              </a:defRPr>
            </a:lvl1pPr>
          </a:lstStyle>
          <a:p>
            <a:pPr>
              <a:defRPr/>
            </a:pPr>
            <a:fld id="{F8F68AF2-16C8-4732-97DB-058BC22717B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915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33176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33176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33176"/>
                </a:solidFill>
              </a:defRPr>
            </a:lvl1pPr>
          </a:lstStyle>
          <a:p>
            <a:pPr>
              <a:defRPr/>
            </a:pPr>
            <a:fld id="{B84025FC-AF78-4DF8-AA79-AB759C7CF94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4436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33176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33176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33176"/>
                </a:solidFill>
              </a:defRPr>
            </a:lvl1pPr>
          </a:lstStyle>
          <a:p>
            <a:pPr>
              <a:defRPr/>
            </a:pPr>
            <a:fld id="{048CAE45-F086-415C-A927-F8F9FBC8F6E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5632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33176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33176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33176"/>
                </a:solidFill>
              </a:defRPr>
            </a:lvl1pPr>
          </a:lstStyle>
          <a:p>
            <a:pPr>
              <a:defRPr/>
            </a:pPr>
            <a:fld id="{0E5BC0D3-04EF-4C66-A168-7B94BFB0EB5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6385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33176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33176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33176"/>
                </a:solidFill>
              </a:defRPr>
            </a:lvl1pPr>
          </a:lstStyle>
          <a:p>
            <a:pPr>
              <a:defRPr/>
            </a:pPr>
            <a:fld id="{9D0AEFC7-E4DD-4450-8E0B-DAE5C1B6088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15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33176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33176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33176"/>
                </a:solidFill>
              </a:defRPr>
            </a:lvl1pPr>
          </a:lstStyle>
          <a:p>
            <a:pPr>
              <a:defRPr/>
            </a:pPr>
            <a:fld id="{2373F76C-8796-4A1A-8AA2-762D677A220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8505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33176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33176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33176"/>
                </a:solidFill>
              </a:defRPr>
            </a:lvl1pPr>
          </a:lstStyle>
          <a:p>
            <a:pPr>
              <a:defRPr/>
            </a:pPr>
            <a:fld id="{A863243D-A64D-4B1C-BC4A-9AD07993CB1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985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33176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33176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33176"/>
                </a:solidFill>
              </a:defRPr>
            </a:lvl1pPr>
          </a:lstStyle>
          <a:p>
            <a:pPr>
              <a:defRPr/>
            </a:pPr>
            <a:fld id="{F37A53F7-1122-43D5-8A04-6ABEC3DD1D0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0456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1239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Lorem ipsum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387600"/>
            <a:ext cx="8229600" cy="363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Et dolor fragum</a:t>
            </a:r>
            <a:endParaRPr lang="en-GB" altLang="en-US" smtClean="0"/>
          </a:p>
          <a:p>
            <a:pPr lvl="1"/>
            <a:r>
              <a:rPr lang="en-GB" altLang="en-US" smtClean="0"/>
              <a:t>Et dolor fragum</a:t>
            </a:r>
          </a:p>
          <a:p>
            <a:pPr lvl="2"/>
            <a:r>
              <a:rPr lang="en-GB" altLang="en-US" smtClean="0"/>
              <a:t>- Et dolor fragum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rgbClr val="133176"/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lang="en-GB" sz="1400" b="0" kern="1200">
                <a:solidFill>
                  <a:srgbClr val="133176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rgbClr val="133176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12DC864-E9CB-4BEA-85A5-C2B0E308345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2011861" y="1342167"/>
            <a:ext cx="6952627" cy="2230850"/>
          </a:xfrm>
        </p:spPr>
        <p:txBody>
          <a:bodyPr/>
          <a:lstStyle/>
          <a:p>
            <a:pPr algn="ctr" eaLnBrk="1" hangingPunct="1"/>
            <a:r>
              <a:rPr lang="en-GB" altLang="en-US" sz="3200" dirty="0" smtClean="0"/>
              <a:t>Partnerships of National Statistical Institutes and private data holders 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611560" y="4869160"/>
            <a:ext cx="8352928" cy="1583631"/>
          </a:xfrm>
        </p:spPr>
        <p:txBody>
          <a:bodyPr/>
          <a:lstStyle/>
          <a:p>
            <a:pPr eaLnBrk="1" hangingPunct="1"/>
            <a:r>
              <a:rPr lang="el-GR" altLang="en-US" sz="2000" b="0" i="1" dirty="0" smtClean="0"/>
              <a:t>Ημερίδα</a:t>
            </a:r>
          </a:p>
          <a:p>
            <a:pPr eaLnBrk="1" hangingPunct="1"/>
            <a:r>
              <a:rPr lang="el-GR" altLang="en-US" sz="2400" i="1" dirty="0" smtClean="0"/>
              <a:t>Στατιστικές και Μαζικά Δεδομένα (</a:t>
            </a:r>
            <a:r>
              <a:rPr lang="en-GB" altLang="en-US" sz="2400" i="1" dirty="0" smtClean="0"/>
              <a:t>Big Data)</a:t>
            </a:r>
          </a:p>
          <a:p>
            <a:pPr eaLnBrk="1" hangingPunct="1"/>
            <a:r>
              <a:rPr lang="el-GR" altLang="en-US" sz="2000" b="0" i="1" dirty="0" smtClean="0"/>
              <a:t>ΕΛΣΤΑΤ, Αθήνα, 9 Δεκεμβρίου 2016</a:t>
            </a:r>
            <a:endParaRPr lang="en-GB" altLang="en-US" sz="2000" b="0" dirty="0" smtClean="0"/>
          </a:p>
          <a:p>
            <a:pPr eaLnBrk="1" hangingPunct="1"/>
            <a:endParaRPr lang="en-GB" altLang="en-US" dirty="0" smtClean="0"/>
          </a:p>
          <a:p>
            <a:pPr eaLnBrk="1" hangingPunct="1"/>
            <a:endParaRPr lang="en-GB" altLang="en-US" sz="2400" b="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247665" y="3501008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chemeClr val="bg1"/>
                </a:solidFill>
              </a:rPr>
              <a:t>Michail SKALIOTIS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Eurostat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468313" y="1556271"/>
            <a:ext cx="8229600" cy="1080641"/>
          </a:xfrm>
        </p:spPr>
        <p:txBody>
          <a:bodyPr lIns="0" anchor="t"/>
          <a:lstStyle/>
          <a:p>
            <a:pPr eaLnBrk="1" hangingPunct="1"/>
            <a:r>
              <a:rPr lang="en-GB" altLang="en-US" sz="3200" dirty="0" smtClean="0"/>
              <a:t>Barriers in gaining access to privately held data</a:t>
            </a:r>
            <a:endParaRPr lang="en-GB" altLang="en-US" sz="3200" dirty="0" smtClean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467544" y="2996952"/>
            <a:ext cx="8229600" cy="3633788"/>
          </a:xfrm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en-GB" altLang="en-US" sz="2800" dirty="0" smtClean="0"/>
              <a:t>Lack of willingness</a:t>
            </a:r>
          </a:p>
          <a:p>
            <a:pPr eaLnBrk="1" hangingPunct="1">
              <a:buFontTx/>
              <a:buChar char="•"/>
            </a:pPr>
            <a:r>
              <a:rPr lang="en-GB" altLang="en-US" sz="2800" dirty="0" smtClean="0"/>
              <a:t>Competitive advantage</a:t>
            </a:r>
            <a:endParaRPr lang="en-GB" altLang="en-US" sz="2800" dirty="0" smtClean="0"/>
          </a:p>
          <a:p>
            <a:pPr eaLnBrk="1" hangingPunct="1">
              <a:buFontTx/>
              <a:buChar char="•"/>
            </a:pPr>
            <a:r>
              <a:rPr lang="en-GB" altLang="en-US" sz="2800" dirty="0" smtClean="0"/>
              <a:t>Legal constraints, privacy, confidentiality</a:t>
            </a:r>
          </a:p>
          <a:p>
            <a:pPr eaLnBrk="1" hangingPunct="1">
              <a:buFontTx/>
              <a:buChar char="•"/>
            </a:pPr>
            <a:r>
              <a:rPr lang="en-GB" altLang="en-US" sz="2800" dirty="0" smtClean="0"/>
              <a:t>Ethics</a:t>
            </a:r>
            <a:endParaRPr lang="en-GB" altLang="en-US" sz="2800" dirty="0" smtClean="0"/>
          </a:p>
          <a:p>
            <a:pPr eaLnBrk="1" hangingPunct="1">
              <a:buFontTx/>
              <a:buChar char="•"/>
            </a:pPr>
            <a:r>
              <a:rPr lang="en-GB" altLang="en-US" sz="2800" dirty="0" smtClean="0"/>
              <a:t>Costs, skills, investing in infrastructure</a:t>
            </a:r>
            <a:endParaRPr lang="en-GB" altLang="en-US" sz="28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F68AF2-16C8-4732-97DB-058BC22717BD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468313" y="1556271"/>
            <a:ext cx="8229600" cy="648593"/>
          </a:xfrm>
        </p:spPr>
        <p:txBody>
          <a:bodyPr lIns="0" anchor="t"/>
          <a:lstStyle/>
          <a:p>
            <a:pPr eaLnBrk="1" hangingPunct="1"/>
            <a:r>
              <a:rPr lang="en-GB" altLang="en-US" sz="3200" dirty="0" smtClean="0"/>
              <a:t>Types of data sources</a:t>
            </a:r>
            <a:endParaRPr lang="en-GB" altLang="en-US" sz="3200" dirty="0" smtClean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467544" y="2348880"/>
            <a:ext cx="8229600" cy="4209852"/>
          </a:xfrm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en-GB" altLang="en-US" sz="2800" dirty="0" smtClean="0"/>
              <a:t>Telecom</a:t>
            </a:r>
            <a:endParaRPr lang="en-GB" altLang="en-US" sz="2800" dirty="0" smtClean="0"/>
          </a:p>
          <a:p>
            <a:pPr eaLnBrk="1" hangingPunct="1">
              <a:buFontTx/>
              <a:buChar char="•"/>
            </a:pPr>
            <a:r>
              <a:rPr lang="en-GB" altLang="en-US" sz="2800" dirty="0" smtClean="0"/>
              <a:t>Satellite</a:t>
            </a:r>
          </a:p>
          <a:p>
            <a:pPr eaLnBrk="1" hangingPunct="1">
              <a:buFontTx/>
              <a:buChar char="•"/>
            </a:pPr>
            <a:r>
              <a:rPr lang="en-GB" altLang="en-US" sz="2800" dirty="0" smtClean="0"/>
              <a:t>Social media and other platforms [twitter, facebook, Google, LinkedIn, Airbnb, eBay, Job Portals, etc]</a:t>
            </a:r>
            <a:endParaRPr lang="en-GB" altLang="en-US" sz="2800" dirty="0" smtClean="0"/>
          </a:p>
          <a:p>
            <a:pPr eaLnBrk="1" hangingPunct="1">
              <a:buFontTx/>
              <a:buChar char="•"/>
            </a:pPr>
            <a:r>
              <a:rPr lang="en-GB" altLang="en-US" sz="2800" dirty="0" smtClean="0"/>
              <a:t>Credit card transactions</a:t>
            </a:r>
          </a:p>
          <a:p>
            <a:pPr eaLnBrk="1" hangingPunct="1">
              <a:buFontTx/>
              <a:buChar char="•"/>
            </a:pPr>
            <a:r>
              <a:rPr lang="en-GB" altLang="en-US" sz="2800" dirty="0" smtClean="0"/>
              <a:t>Retailers' data</a:t>
            </a:r>
          </a:p>
          <a:p>
            <a:pPr eaLnBrk="1" hangingPunct="1">
              <a:buFontTx/>
              <a:buChar char="•"/>
            </a:pPr>
            <a:r>
              <a:rPr lang="en-GB" altLang="en-US" sz="2800" dirty="0" smtClean="0"/>
              <a:t>Sensors, etc…</a:t>
            </a:r>
            <a:endParaRPr lang="en-GB" altLang="en-US" sz="28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F68AF2-16C8-4732-97DB-058BC22717BD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486024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29600" cy="1008633"/>
          </a:xfrm>
        </p:spPr>
        <p:txBody>
          <a:bodyPr lIns="0" anchor="t"/>
          <a:lstStyle/>
          <a:p>
            <a:pPr eaLnBrk="1" hangingPunct="1"/>
            <a:r>
              <a:rPr lang="en-GB" altLang="en-US" sz="3200" dirty="0" smtClean="0"/>
              <a:t>Why should a private data holder collaborate with a NSI?</a:t>
            </a:r>
            <a:endParaRPr lang="en-GB" altLang="en-US" sz="3200" dirty="0" smtClean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467544" y="2627255"/>
            <a:ext cx="8229600" cy="4209852"/>
          </a:xfrm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en-GB" altLang="en-US" sz="2800" dirty="0" smtClean="0"/>
              <a:t>Benchmarking, ground truth</a:t>
            </a:r>
          </a:p>
          <a:p>
            <a:pPr eaLnBrk="1" hangingPunct="1">
              <a:buFontTx/>
              <a:buChar char="•"/>
            </a:pPr>
            <a:r>
              <a:rPr lang="en-GB" altLang="en-US" sz="2800" dirty="0" smtClean="0"/>
              <a:t>Often detailed geocoded micro level data held by NSIs</a:t>
            </a:r>
          </a:p>
          <a:p>
            <a:pPr eaLnBrk="1" hangingPunct="1">
              <a:buFontTx/>
              <a:buChar char="•"/>
            </a:pPr>
            <a:r>
              <a:rPr lang="en-GB" altLang="en-US" sz="2800" dirty="0" smtClean="0"/>
              <a:t>Standardised definitions used for policy</a:t>
            </a:r>
          </a:p>
          <a:p>
            <a:pPr eaLnBrk="1" hangingPunct="1">
              <a:buFontTx/>
              <a:buChar char="•"/>
            </a:pPr>
            <a:r>
              <a:rPr lang="en-GB" altLang="en-US" sz="2800" dirty="0" smtClean="0"/>
              <a:t>Analytical skills, statistical modelling, inference</a:t>
            </a:r>
          </a:p>
          <a:p>
            <a:pPr eaLnBrk="1" hangingPunct="1">
              <a:buFontTx/>
              <a:buChar char="•"/>
            </a:pPr>
            <a:r>
              <a:rPr lang="en-GB" altLang="en-US" sz="2800" dirty="0" smtClean="0"/>
              <a:t>Quality approach </a:t>
            </a:r>
            <a:endParaRPr lang="en-GB" altLang="en-US" sz="28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F68AF2-16C8-4732-97DB-058BC22717BD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786069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29600" cy="1008633"/>
          </a:xfrm>
        </p:spPr>
        <p:txBody>
          <a:bodyPr lIns="0" anchor="t"/>
          <a:lstStyle/>
          <a:p>
            <a:pPr eaLnBrk="1" hangingPunct="1"/>
            <a:r>
              <a:rPr lang="en-GB" altLang="en-US" sz="3200" dirty="0" smtClean="0"/>
              <a:t>Why should a private data holder collaborate with a NSI?</a:t>
            </a:r>
            <a:endParaRPr lang="en-GB" altLang="en-US" sz="3200" dirty="0" smtClean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467544" y="2627255"/>
            <a:ext cx="8229600" cy="4209852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GB" altLang="en-US" sz="2800" dirty="0" smtClean="0"/>
              <a:t>…also because of</a:t>
            </a:r>
            <a:br>
              <a:rPr lang="en-GB" altLang="en-US" sz="2800" dirty="0" smtClean="0"/>
            </a:br>
            <a:endParaRPr lang="en-GB" altLang="en-US" sz="2800" dirty="0" smtClean="0"/>
          </a:p>
          <a:p>
            <a:pPr eaLnBrk="1" hangingPunct="1">
              <a:buFontTx/>
              <a:buChar char="•"/>
            </a:pPr>
            <a:r>
              <a:rPr lang="en-GB" altLang="en-US" sz="2800" dirty="0" smtClean="0"/>
              <a:t>Reputation and public relations</a:t>
            </a:r>
          </a:p>
          <a:p>
            <a:pPr eaLnBrk="1" hangingPunct="1">
              <a:buFontTx/>
              <a:buChar char="•"/>
            </a:pPr>
            <a:r>
              <a:rPr lang="en-GB" altLang="en-US" sz="2800" dirty="0" smtClean="0"/>
              <a:t>Social responsibility</a:t>
            </a:r>
          </a:p>
          <a:p>
            <a:pPr eaLnBrk="1" hangingPunct="1">
              <a:buFontTx/>
              <a:buChar char="•"/>
            </a:pPr>
            <a:r>
              <a:rPr lang="en-GB" altLang="en-US" sz="2800" dirty="0" smtClean="0"/>
              <a:t>Corporate philanthropy</a:t>
            </a:r>
            <a:br>
              <a:rPr lang="en-GB" altLang="en-US" sz="2800" dirty="0" smtClean="0"/>
            </a:br>
            <a:r>
              <a:rPr lang="en-GB" altLang="en-US" sz="2800" dirty="0" smtClean="0"/>
              <a:t/>
            </a:r>
            <a:br>
              <a:rPr lang="en-GB" altLang="en-US" sz="2800" dirty="0" smtClean="0"/>
            </a:br>
            <a:r>
              <a:rPr lang="en-GB" altLang="en-US" sz="2800" dirty="0" smtClean="0"/>
              <a:t>e.g. Orange: D4D challenge, Orbital for Measuring Poverty</a:t>
            </a:r>
            <a:endParaRPr lang="en-GB" altLang="en-US" sz="28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F68AF2-16C8-4732-97DB-058BC22717BD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90466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467544" y="1340769"/>
            <a:ext cx="8229600" cy="720080"/>
          </a:xfrm>
        </p:spPr>
        <p:txBody>
          <a:bodyPr lIns="0" anchor="t"/>
          <a:lstStyle/>
          <a:p>
            <a:pPr eaLnBrk="1" hangingPunct="1"/>
            <a:r>
              <a:rPr lang="en-GB" altLang="en-US" sz="3200" dirty="0" smtClean="0"/>
              <a:t>Eurostat: our experience</a:t>
            </a:r>
            <a:endParaRPr lang="en-GB" altLang="en-US" sz="3200" dirty="0" smtClean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4560235"/>
          </a:xfrm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en-GB" altLang="en-US" sz="2800" dirty="0" smtClean="0"/>
              <a:t>Proximus, Statistics Belgium</a:t>
            </a:r>
          </a:p>
          <a:p>
            <a:pPr eaLnBrk="1" hangingPunct="1">
              <a:buFontTx/>
              <a:buChar char="•"/>
            </a:pPr>
            <a:r>
              <a:rPr lang="en-GB" altLang="en-US" sz="2800" dirty="0" smtClean="0"/>
              <a:t>Orange Labs, INSEE</a:t>
            </a:r>
          </a:p>
          <a:p>
            <a:pPr eaLnBrk="1" hangingPunct="1">
              <a:buFontTx/>
              <a:buChar char="•"/>
            </a:pPr>
            <a:r>
              <a:rPr lang="en-GB" altLang="en-US" sz="2800" dirty="0" smtClean="0"/>
              <a:t>LinkedIn</a:t>
            </a:r>
          </a:p>
          <a:p>
            <a:pPr eaLnBrk="1" hangingPunct="1">
              <a:buFontTx/>
              <a:buChar char="•"/>
            </a:pPr>
            <a:r>
              <a:rPr lang="en-GB" altLang="en-US" sz="2800" dirty="0" smtClean="0"/>
              <a:t>Airbnb</a:t>
            </a:r>
          </a:p>
          <a:p>
            <a:pPr eaLnBrk="1" hangingPunct="1">
              <a:buFontTx/>
              <a:buChar char="•"/>
            </a:pPr>
            <a:endParaRPr lang="en-GB" altLang="en-US" sz="2800" dirty="0"/>
          </a:p>
          <a:p>
            <a:pPr marL="0" indent="0" eaLnBrk="1" hangingPunct="1">
              <a:buNone/>
            </a:pPr>
            <a:r>
              <a:rPr lang="en-GB" altLang="en-US" sz="2800" dirty="0" smtClean="0"/>
              <a:t>Any clear business model?</a:t>
            </a:r>
            <a:endParaRPr lang="en-GB" altLang="en-US" sz="28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F68AF2-16C8-4732-97DB-058BC22717BD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633841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29600" cy="1152127"/>
          </a:xfrm>
        </p:spPr>
        <p:txBody>
          <a:bodyPr lIns="0" anchor="t"/>
          <a:lstStyle/>
          <a:p>
            <a:pPr marL="0" lvl="0" indent="0" eaLnBrk="1" hangingPunct="1">
              <a:spcBef>
                <a:spcPct val="20000"/>
              </a:spcBef>
            </a:pPr>
            <a:r>
              <a:rPr lang="en-GB" altLang="en-US" sz="3200" dirty="0" smtClean="0"/>
              <a:t>Eurostat: our experience: </a:t>
            </a:r>
            <a:r>
              <a:rPr lang="en-GB" altLang="en-US" sz="2800" b="0" dirty="0">
                <a:ea typeface="+mn-ea"/>
                <a:cs typeface="+mn-cs"/>
              </a:rPr>
              <a:t>Any clear business model?</a:t>
            </a:r>
            <a:br>
              <a:rPr lang="en-GB" altLang="en-US" sz="2800" b="0" dirty="0">
                <a:ea typeface="+mn-ea"/>
                <a:cs typeface="+mn-cs"/>
              </a:rPr>
            </a:br>
            <a:endParaRPr lang="en-GB" altLang="en-US" sz="3200" dirty="0" smtClean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467544" y="2420888"/>
            <a:ext cx="8229600" cy="4560235"/>
          </a:xfrm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en-GB" altLang="en-US" sz="2800" dirty="0" smtClean="0"/>
              <a:t>Talk to the right people</a:t>
            </a:r>
          </a:p>
          <a:p>
            <a:pPr eaLnBrk="1" hangingPunct="1">
              <a:buFontTx/>
              <a:buChar char="•"/>
            </a:pPr>
            <a:r>
              <a:rPr lang="en-GB" altLang="en-US" sz="2800" dirty="0" smtClean="0"/>
              <a:t>Define a RESEARCH project with clear Win-Win objectives</a:t>
            </a:r>
          </a:p>
          <a:p>
            <a:pPr eaLnBrk="1" hangingPunct="1">
              <a:buFontTx/>
              <a:buChar char="•"/>
            </a:pPr>
            <a:r>
              <a:rPr lang="en-GB" altLang="en-US" sz="2800" dirty="0" smtClean="0"/>
              <a:t>Respect privacy and confidentiality concerns; if necessary provide written assurance</a:t>
            </a:r>
          </a:p>
          <a:p>
            <a:pPr eaLnBrk="1" hangingPunct="1">
              <a:buFontTx/>
              <a:buChar char="•"/>
            </a:pPr>
            <a:r>
              <a:rPr lang="en-GB" altLang="en-US" sz="2800" dirty="0" smtClean="0"/>
              <a:t>Publish outcomes in a scientific journal, conference, etc.</a:t>
            </a:r>
          </a:p>
          <a:p>
            <a:pPr eaLnBrk="1" hangingPunct="1">
              <a:buFontTx/>
              <a:buChar char="•"/>
            </a:pPr>
            <a:r>
              <a:rPr lang="en-GB" altLang="en-US" sz="2800" dirty="0" smtClean="0"/>
              <a:t>Build trust step by step</a:t>
            </a:r>
          </a:p>
          <a:p>
            <a:pPr eaLnBrk="1" hangingPunct="1">
              <a:buFontTx/>
              <a:buChar char="•"/>
            </a:pPr>
            <a:endParaRPr lang="en-GB" altLang="en-US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F68AF2-16C8-4732-97DB-058BC22717BD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606325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467544" y="1340769"/>
            <a:ext cx="8229600" cy="720080"/>
          </a:xfrm>
        </p:spPr>
        <p:txBody>
          <a:bodyPr lIns="0" anchor="t"/>
          <a:lstStyle/>
          <a:p>
            <a:pPr marL="0" lvl="0" indent="0" eaLnBrk="1" hangingPunct="1">
              <a:spcBef>
                <a:spcPct val="20000"/>
              </a:spcBef>
            </a:pPr>
            <a:r>
              <a:rPr lang="en-GB" altLang="en-US" sz="3200" dirty="0" smtClean="0"/>
              <a:t>Discussion</a:t>
            </a:r>
            <a:r>
              <a:rPr lang="en-GB" altLang="en-US" sz="2800" b="0" dirty="0">
                <a:ea typeface="+mn-ea"/>
                <a:cs typeface="+mn-cs"/>
              </a:rPr>
              <a:t/>
            </a:r>
            <a:br>
              <a:rPr lang="en-GB" altLang="en-US" sz="2800" b="0" dirty="0">
                <a:ea typeface="+mn-ea"/>
                <a:cs typeface="+mn-cs"/>
              </a:rPr>
            </a:br>
            <a:endParaRPr lang="en-GB" altLang="en-US" sz="3200" dirty="0" smtClean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467544" y="2420888"/>
            <a:ext cx="8229600" cy="4560235"/>
          </a:xfrm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en-GB" altLang="en-US" sz="2800" dirty="0" smtClean="0"/>
              <a:t>Why should private data holders collaborate with NSIs?</a:t>
            </a:r>
            <a:br>
              <a:rPr lang="en-GB" altLang="en-US" sz="2800" dirty="0" smtClean="0"/>
            </a:br>
            <a:endParaRPr lang="en-GB" altLang="en-US" sz="2800" dirty="0" smtClean="0"/>
          </a:p>
          <a:p>
            <a:pPr eaLnBrk="1" hangingPunct="1">
              <a:buFontTx/>
              <a:buChar char="•"/>
            </a:pPr>
            <a:r>
              <a:rPr lang="en-GB" altLang="en-US" sz="2800" dirty="0" smtClean="0"/>
              <a:t>Do we need to adapt statistical legislation?</a:t>
            </a:r>
            <a:br>
              <a:rPr lang="en-GB" altLang="en-US" sz="2800" dirty="0" smtClean="0"/>
            </a:br>
            <a:endParaRPr lang="en-GB" altLang="en-US" sz="2800" dirty="0" smtClean="0"/>
          </a:p>
          <a:p>
            <a:pPr eaLnBrk="1" hangingPunct="1">
              <a:buFontTx/>
              <a:buChar char="•"/>
            </a:pPr>
            <a:r>
              <a:rPr lang="en-GB" altLang="en-US" sz="2800" dirty="0" smtClean="0"/>
              <a:t>What about establishing T3P, Data Stewards, and OPAL approaches?</a:t>
            </a:r>
          </a:p>
          <a:p>
            <a:pPr eaLnBrk="1" hangingPunct="1">
              <a:buFontTx/>
              <a:buChar char="•"/>
            </a:pPr>
            <a:endParaRPr lang="en-GB" altLang="en-US" sz="2800" dirty="0"/>
          </a:p>
          <a:p>
            <a:pPr marL="0" indent="0" eaLnBrk="1" hangingPunct="1">
              <a:buNone/>
            </a:pPr>
            <a:r>
              <a:rPr lang="en-GB" altLang="en-US" sz="2000" i="1" dirty="0"/>
              <a:t>m</a:t>
            </a:r>
            <a:r>
              <a:rPr lang="en-GB" altLang="en-US" sz="2000" i="1" dirty="0" smtClean="0"/>
              <a:t>ichail.skaliotis@ec.europa.eu</a:t>
            </a:r>
          </a:p>
          <a:p>
            <a:pPr eaLnBrk="1" hangingPunct="1">
              <a:buFontTx/>
              <a:buChar char="•"/>
            </a:pPr>
            <a:endParaRPr lang="en-GB" altLang="en-US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F68AF2-16C8-4732-97DB-058BC22717BD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474392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tat_blue_EN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33176"/>
        </a:solidFill>
        <a:ln>
          <a:solidFill>
            <a:srgbClr val="133176"/>
          </a:solidFill>
        </a:ln>
      </a:spPr>
      <a:bodyPr anchor="ctr"/>
      <a:lstStyle>
        <a:defPPr algn="ctr" defTabSz="457200" fontAlgn="auto">
          <a:spcBef>
            <a:spcPts val="0"/>
          </a:spcBef>
          <a:spcAft>
            <a:spcPts val="0"/>
          </a:spcAft>
          <a:defRPr sz="1800" b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2400" b="0" dirty="0" err="1" smtClean="0">
            <a:solidFill>
              <a:srgbClr val="0F5494"/>
            </a:solidFill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2504</TotalTime>
  <Words>241</Words>
  <Application>Microsoft Office PowerPoint</Application>
  <PresentationFormat>On-screen Show (4:3)</PresentationFormat>
  <Paragraphs>64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Estat_blue_EN</vt:lpstr>
      <vt:lpstr>Partnerships of National Statistical Institutes and private data holders </vt:lpstr>
      <vt:lpstr>Barriers in gaining access to privately held data</vt:lpstr>
      <vt:lpstr>Types of data sources</vt:lpstr>
      <vt:lpstr>Why should a private data holder collaborate with a NSI?</vt:lpstr>
      <vt:lpstr>Why should a private data holder collaborate with a NSI?</vt:lpstr>
      <vt:lpstr>Eurostat: our experience</vt:lpstr>
      <vt:lpstr>Eurostat: our experience: Any clear business model? </vt:lpstr>
      <vt:lpstr>Discussion 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Official Statistics in the Age of Big Data</dc:title>
  <dc:creator>WIRTHMANN Albrecht (ESTAT);Michail.Skaliotis@ec.europa.eu</dc:creator>
  <cp:lastModifiedBy>ESTAT</cp:lastModifiedBy>
  <cp:revision>76</cp:revision>
  <cp:lastPrinted>2014-09-25T08:44:07Z</cp:lastPrinted>
  <dcterms:created xsi:type="dcterms:W3CDTF">2014-09-23T14:40:15Z</dcterms:created>
  <dcterms:modified xsi:type="dcterms:W3CDTF">2016-12-06T17:22:39Z</dcterms:modified>
</cp:coreProperties>
</file>