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1" r:id="rId2"/>
    <p:sldId id="262" r:id="rId3"/>
    <p:sldId id="316" r:id="rId4"/>
    <p:sldId id="317" r:id="rId5"/>
    <p:sldId id="318" r:id="rId6"/>
    <p:sldId id="319" r:id="rId7"/>
    <p:sldId id="320" r:id="rId8"/>
    <p:sldId id="321" r:id="rId9"/>
  </p:sldIdLst>
  <p:sldSz cx="9144000" cy="6858000" type="screen4x3"/>
  <p:notesSz cx="6718300" cy="98552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1C1"/>
    <a:srgbClr val="C00000"/>
    <a:srgbClr val="500000"/>
    <a:srgbClr val="98B379"/>
    <a:srgbClr val="98B179"/>
    <a:srgbClr val="73865B"/>
    <a:srgbClr val="6EA92D"/>
    <a:srgbClr val="BECFF4"/>
    <a:srgbClr val="133176"/>
    <a:srgbClr val="0F5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9780" autoAdjust="0"/>
    <p:restoredTop sz="48728" autoAdjust="0"/>
  </p:normalViewPr>
  <p:slideViewPr>
    <p:cSldViewPr>
      <p:cViewPr varScale="1">
        <p:scale>
          <a:sx n="51" d="100"/>
          <a:sy n="51" d="100"/>
        </p:scale>
        <p:origin x="-327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850" y="-78"/>
      </p:cViewPr>
      <p:guideLst>
        <p:guide orient="horz" pos="3104"/>
        <p:guide pos="21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11996" cy="49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6" tIns="45303" rIns="90606" bIns="45303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4736" y="1"/>
            <a:ext cx="2911996" cy="49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6" tIns="45303" rIns="90606" bIns="45303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0313"/>
            <a:ext cx="2911996" cy="49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6" tIns="45303" rIns="90606" bIns="45303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4736" y="9360313"/>
            <a:ext cx="2911996" cy="49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6" tIns="45303" rIns="90606" bIns="45303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554E98D-5D07-411C-A3E7-2E9D7BC784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328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11996" cy="49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6" tIns="45303" rIns="90606" bIns="45303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4736" y="1"/>
            <a:ext cx="2911996" cy="49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6" tIns="45303" rIns="90606" bIns="45303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39775"/>
            <a:ext cx="4926012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7" y="4680945"/>
            <a:ext cx="5375267" cy="4435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6" tIns="45303" rIns="90606" bIns="453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0313"/>
            <a:ext cx="2911996" cy="49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6" tIns="45303" rIns="90606" bIns="45303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4736" y="9360313"/>
            <a:ext cx="2911996" cy="49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6" tIns="45303" rIns="90606" bIns="45303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CF315D1-FA3B-467B-A301-5A942DD1AD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64788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F315D1-FA3B-467B-A301-5A942DD1AD71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758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F315D1-FA3B-467B-A301-5A942DD1AD71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603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F315D1-FA3B-467B-A301-5A942DD1AD71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603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F315D1-FA3B-467B-A301-5A942DD1AD71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603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F315D1-FA3B-467B-A301-5A942DD1AD71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603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F315D1-FA3B-467B-A301-5A942DD1AD71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603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F315D1-FA3B-467B-A301-5A942DD1AD71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603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F315D1-FA3B-467B-A301-5A942DD1AD71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603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/>
            <a:endParaRPr lang="en-US" altLang="en-US" sz="1800" b="0">
              <a:solidFill>
                <a:srgbClr val="FFFFFF"/>
              </a:solidFill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309563"/>
            <a:ext cx="1584325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30688" y="6669088"/>
            <a:ext cx="684212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0" i="1" dirty="0">
                <a:solidFill>
                  <a:schemeClr val="bg1">
                    <a:lumMod val="95000"/>
                  </a:schemeClr>
                </a:solidFill>
              </a:rPr>
              <a:t>Eurostat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952" y="1641600"/>
            <a:ext cx="4536504" cy="2088232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56ED25D-4F2A-43EC-853C-334D42372F0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6405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6E2D2A09-F4A7-4698-B4C9-46DC7E173FB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7448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5E986DC4-D709-4B31-8CCA-8271E23E22C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0114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3175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62438" y="6669088"/>
            <a:ext cx="596900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0" i="1" dirty="0">
                <a:solidFill>
                  <a:schemeClr val="bg1"/>
                </a:solidFill>
              </a:rPr>
              <a:t>Eurostat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F8F68AF2-16C8-4732-97DB-058BC22717B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915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B84025FC-AF78-4DF8-AA79-AB759C7CF94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4436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048CAE45-F086-415C-A927-F8F9FBC8F6E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5632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0E5BC0D3-04EF-4C66-A168-7B94BFB0EB5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6385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9D0AEFC7-E4DD-4450-8E0B-DAE5C1B6088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15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2373F76C-8796-4A1A-8AA2-762D677A220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8505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A863243D-A64D-4B1C-BC4A-9AD07993CB1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985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F37A53F7-1122-43D5-8A04-6ABEC3DD1D0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0456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Et dolor fragum</a:t>
            </a:r>
            <a:endParaRPr lang="en-GB" altLang="en-US" smtClean="0"/>
          </a:p>
          <a:p>
            <a:pPr lvl="1"/>
            <a:r>
              <a:rPr lang="en-GB" altLang="en-US" smtClean="0"/>
              <a:t>Et dolor fragum</a:t>
            </a:r>
          </a:p>
          <a:p>
            <a:pPr lvl="2"/>
            <a:r>
              <a:rPr lang="en-GB" altLang="en-US" smtClean="0"/>
              <a:t>- Et dolor fragum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133176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>
                <a:solidFill>
                  <a:srgbClr val="133176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133176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12DC864-E9CB-4BEA-85A5-C2B0E308345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hf hdr="0" ftr="0" dt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011861" y="1342167"/>
            <a:ext cx="6952627" cy="2230850"/>
          </a:xfrm>
        </p:spPr>
        <p:txBody>
          <a:bodyPr/>
          <a:lstStyle/>
          <a:p>
            <a:pPr algn="ctr" eaLnBrk="1" hangingPunct="1"/>
            <a:r>
              <a:rPr lang="en-GB" altLang="en-US" sz="3200" dirty="0" smtClean="0"/>
              <a:t>Partnerships of National Statistical Institutes and private data holders 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611560" y="4869160"/>
            <a:ext cx="8352928" cy="1583631"/>
          </a:xfrm>
        </p:spPr>
        <p:txBody>
          <a:bodyPr/>
          <a:lstStyle/>
          <a:p>
            <a:pPr eaLnBrk="1" hangingPunct="1"/>
            <a:r>
              <a:rPr lang="el-GR" altLang="en-US" sz="2000" b="0" i="1" dirty="0" smtClean="0"/>
              <a:t>Ημερίδα</a:t>
            </a:r>
          </a:p>
          <a:p>
            <a:pPr eaLnBrk="1" hangingPunct="1"/>
            <a:r>
              <a:rPr lang="el-GR" altLang="en-US" sz="2400" i="1" dirty="0" smtClean="0"/>
              <a:t>Στατιστικές και Μαζικά Δεδομένα (</a:t>
            </a:r>
            <a:r>
              <a:rPr lang="en-GB" altLang="en-US" sz="2400" i="1" dirty="0" smtClean="0"/>
              <a:t>Big Data)</a:t>
            </a:r>
          </a:p>
          <a:p>
            <a:pPr eaLnBrk="1" hangingPunct="1"/>
            <a:r>
              <a:rPr lang="el-GR" altLang="en-US" sz="2000" b="0" i="1" dirty="0" smtClean="0"/>
              <a:t>ΕΛΣΤΑΤ, Αθήνα, 9 Δεκεμβρίου 2016</a:t>
            </a:r>
            <a:endParaRPr lang="en-GB" altLang="en-US" sz="2000" b="0" dirty="0" smtClean="0"/>
          </a:p>
          <a:p>
            <a:pPr eaLnBrk="1" hangingPunct="1"/>
            <a:endParaRPr lang="en-GB" altLang="en-US" dirty="0" smtClean="0"/>
          </a:p>
          <a:p>
            <a:pPr eaLnBrk="1" hangingPunct="1"/>
            <a:endParaRPr lang="en-GB" altLang="en-US" sz="2400" b="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247665" y="3501008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Michail SKALIOTIS</a:t>
            </a:r>
          </a:p>
          <a:p>
            <a:r>
              <a:rPr lang="en-GB" sz="2400" dirty="0" smtClean="0">
                <a:solidFill>
                  <a:schemeClr val="bg1"/>
                </a:solidFill>
              </a:rPr>
              <a:t>Eurostat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1080641"/>
          </a:xfrm>
        </p:spPr>
        <p:txBody>
          <a:bodyPr lIns="0" anchor="t"/>
          <a:lstStyle/>
          <a:p>
            <a:pPr eaLnBrk="1" hangingPunct="1"/>
            <a:r>
              <a:rPr lang="en-GB" altLang="en-US" sz="3200" dirty="0" smtClean="0"/>
              <a:t>Barriers in gaining access to privately held data</a:t>
            </a:r>
            <a:endParaRPr lang="en-GB" altLang="en-US" sz="3200" dirty="0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67544" y="2996952"/>
            <a:ext cx="8229600" cy="3633788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GB" altLang="en-US" sz="2800" dirty="0" smtClean="0"/>
              <a:t>Lack of willingness</a:t>
            </a:r>
          </a:p>
          <a:p>
            <a:pPr eaLnBrk="1" hangingPunct="1">
              <a:buFontTx/>
              <a:buChar char="•"/>
            </a:pPr>
            <a:r>
              <a:rPr lang="en-GB" altLang="en-US" sz="2800" dirty="0" smtClean="0"/>
              <a:t>Competitive advantage</a:t>
            </a:r>
            <a:endParaRPr lang="en-GB" altLang="en-US" sz="2800" dirty="0" smtClean="0"/>
          </a:p>
          <a:p>
            <a:pPr eaLnBrk="1" hangingPunct="1">
              <a:buFontTx/>
              <a:buChar char="•"/>
            </a:pPr>
            <a:r>
              <a:rPr lang="en-GB" altLang="en-US" sz="2800" dirty="0" smtClean="0"/>
              <a:t>Legal constraints, privacy, confidentiality</a:t>
            </a:r>
          </a:p>
          <a:p>
            <a:pPr eaLnBrk="1" hangingPunct="1">
              <a:buFontTx/>
              <a:buChar char="•"/>
            </a:pPr>
            <a:r>
              <a:rPr lang="en-GB" altLang="en-US" sz="2800" dirty="0" smtClean="0"/>
              <a:t>Ethics</a:t>
            </a:r>
            <a:endParaRPr lang="en-GB" altLang="en-US" sz="2800" dirty="0" smtClean="0"/>
          </a:p>
          <a:p>
            <a:pPr eaLnBrk="1" hangingPunct="1">
              <a:buFontTx/>
              <a:buChar char="•"/>
            </a:pPr>
            <a:r>
              <a:rPr lang="en-GB" altLang="en-US" sz="2800" dirty="0" smtClean="0"/>
              <a:t>Costs, skills, investing in infrastructure</a:t>
            </a:r>
            <a:endParaRPr lang="en-GB" altLang="en-US" sz="28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F68AF2-16C8-4732-97DB-058BC22717BD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648593"/>
          </a:xfrm>
        </p:spPr>
        <p:txBody>
          <a:bodyPr lIns="0" anchor="t"/>
          <a:lstStyle/>
          <a:p>
            <a:pPr eaLnBrk="1" hangingPunct="1"/>
            <a:r>
              <a:rPr lang="en-GB" altLang="en-US" sz="3200" dirty="0" smtClean="0"/>
              <a:t>Types of data sources</a:t>
            </a:r>
            <a:endParaRPr lang="en-GB" altLang="en-US" sz="3200" dirty="0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4209852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GB" altLang="en-US" sz="2800" dirty="0" smtClean="0"/>
              <a:t>Telecom</a:t>
            </a:r>
            <a:endParaRPr lang="en-GB" altLang="en-US" sz="2800" dirty="0" smtClean="0"/>
          </a:p>
          <a:p>
            <a:pPr eaLnBrk="1" hangingPunct="1">
              <a:buFontTx/>
              <a:buChar char="•"/>
            </a:pPr>
            <a:r>
              <a:rPr lang="en-GB" altLang="en-US" sz="2800" dirty="0" smtClean="0"/>
              <a:t>Satellite</a:t>
            </a:r>
          </a:p>
          <a:p>
            <a:pPr eaLnBrk="1" hangingPunct="1">
              <a:buFontTx/>
              <a:buChar char="•"/>
            </a:pPr>
            <a:r>
              <a:rPr lang="en-GB" altLang="en-US" sz="2800" dirty="0" smtClean="0"/>
              <a:t>Social media and other platforms [twitter, facebook, Google, LinkedIn, Airbnb, eBay, Job Portals, etc]</a:t>
            </a:r>
            <a:endParaRPr lang="en-GB" altLang="en-US" sz="2800" dirty="0" smtClean="0"/>
          </a:p>
          <a:p>
            <a:pPr eaLnBrk="1" hangingPunct="1">
              <a:buFontTx/>
              <a:buChar char="•"/>
            </a:pPr>
            <a:r>
              <a:rPr lang="en-GB" altLang="en-US" sz="2800" dirty="0" smtClean="0"/>
              <a:t>Credit card transactions</a:t>
            </a:r>
          </a:p>
          <a:p>
            <a:pPr eaLnBrk="1" hangingPunct="1">
              <a:buFontTx/>
              <a:buChar char="•"/>
            </a:pPr>
            <a:r>
              <a:rPr lang="en-GB" altLang="en-US" sz="2800" dirty="0" smtClean="0"/>
              <a:t>Retailers' data</a:t>
            </a:r>
          </a:p>
          <a:p>
            <a:pPr eaLnBrk="1" hangingPunct="1">
              <a:buFontTx/>
              <a:buChar char="•"/>
            </a:pPr>
            <a:r>
              <a:rPr lang="en-GB" altLang="en-US" sz="2800" dirty="0" smtClean="0"/>
              <a:t>Sensors, etc…</a:t>
            </a:r>
            <a:endParaRPr lang="en-GB" altLang="en-US" sz="28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F68AF2-16C8-4732-97DB-058BC22717BD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48602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1008633"/>
          </a:xfrm>
        </p:spPr>
        <p:txBody>
          <a:bodyPr lIns="0" anchor="t"/>
          <a:lstStyle/>
          <a:p>
            <a:pPr eaLnBrk="1" hangingPunct="1"/>
            <a:r>
              <a:rPr lang="en-GB" altLang="en-US" sz="3200" dirty="0" smtClean="0"/>
              <a:t>Why should a private data holder collaborate with a NSI?</a:t>
            </a:r>
            <a:endParaRPr lang="en-GB" altLang="en-US" sz="3200" dirty="0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67544" y="2627255"/>
            <a:ext cx="8229600" cy="4209852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GB" altLang="en-US" sz="2800" dirty="0" smtClean="0"/>
              <a:t>Benchmarking, ground truth</a:t>
            </a:r>
          </a:p>
          <a:p>
            <a:pPr eaLnBrk="1" hangingPunct="1">
              <a:buFontTx/>
              <a:buChar char="•"/>
            </a:pPr>
            <a:r>
              <a:rPr lang="en-GB" altLang="en-US" sz="2800" dirty="0" smtClean="0"/>
              <a:t>Often detailed geocoded micro level data held by NSIs</a:t>
            </a:r>
          </a:p>
          <a:p>
            <a:pPr eaLnBrk="1" hangingPunct="1">
              <a:buFontTx/>
              <a:buChar char="•"/>
            </a:pPr>
            <a:r>
              <a:rPr lang="en-GB" altLang="en-US" sz="2800" dirty="0" smtClean="0"/>
              <a:t>Standardised definitions used for policy</a:t>
            </a:r>
          </a:p>
          <a:p>
            <a:pPr eaLnBrk="1" hangingPunct="1">
              <a:buFontTx/>
              <a:buChar char="•"/>
            </a:pPr>
            <a:r>
              <a:rPr lang="en-GB" altLang="en-US" sz="2800" dirty="0" smtClean="0"/>
              <a:t>Analytical skills, statistical modelling, inference</a:t>
            </a:r>
          </a:p>
          <a:p>
            <a:pPr eaLnBrk="1" hangingPunct="1">
              <a:buFontTx/>
              <a:buChar char="•"/>
            </a:pPr>
            <a:r>
              <a:rPr lang="en-GB" altLang="en-US" sz="2800" dirty="0" smtClean="0"/>
              <a:t>Quality approach </a:t>
            </a:r>
            <a:endParaRPr lang="en-GB" altLang="en-US" sz="28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F68AF2-16C8-4732-97DB-058BC22717BD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78606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1008633"/>
          </a:xfrm>
        </p:spPr>
        <p:txBody>
          <a:bodyPr lIns="0" anchor="t"/>
          <a:lstStyle/>
          <a:p>
            <a:pPr eaLnBrk="1" hangingPunct="1"/>
            <a:r>
              <a:rPr lang="en-GB" altLang="en-US" sz="3200" dirty="0" smtClean="0"/>
              <a:t>Why should a private data holder collaborate with a NSI?</a:t>
            </a:r>
            <a:endParaRPr lang="en-GB" altLang="en-US" sz="3200" dirty="0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67544" y="2627255"/>
            <a:ext cx="8229600" cy="420985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GB" altLang="en-US" sz="2800" dirty="0" smtClean="0"/>
              <a:t>…also because of</a:t>
            </a:r>
            <a:br>
              <a:rPr lang="en-GB" altLang="en-US" sz="2800" dirty="0" smtClean="0"/>
            </a:br>
            <a:endParaRPr lang="en-GB" altLang="en-US" sz="2800" dirty="0" smtClean="0"/>
          </a:p>
          <a:p>
            <a:pPr eaLnBrk="1" hangingPunct="1">
              <a:buFontTx/>
              <a:buChar char="•"/>
            </a:pPr>
            <a:r>
              <a:rPr lang="en-GB" altLang="en-US" sz="2800" dirty="0" smtClean="0"/>
              <a:t>Reputation and public relations</a:t>
            </a:r>
          </a:p>
          <a:p>
            <a:pPr eaLnBrk="1" hangingPunct="1">
              <a:buFontTx/>
              <a:buChar char="•"/>
            </a:pPr>
            <a:r>
              <a:rPr lang="en-GB" altLang="en-US" sz="2800" dirty="0" smtClean="0"/>
              <a:t>Social responsibility</a:t>
            </a:r>
          </a:p>
          <a:p>
            <a:pPr eaLnBrk="1" hangingPunct="1">
              <a:buFontTx/>
              <a:buChar char="•"/>
            </a:pPr>
            <a:r>
              <a:rPr lang="en-GB" altLang="en-US" sz="2800" dirty="0" smtClean="0"/>
              <a:t>Corporate philanthropy</a:t>
            </a:r>
            <a:br>
              <a:rPr lang="en-GB" altLang="en-US" sz="2800" dirty="0" smtClean="0"/>
            </a:b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2800" dirty="0" smtClean="0"/>
              <a:t>e.g. Orange: D4D challenge, Orbital for Measuring Poverty</a:t>
            </a:r>
            <a:endParaRPr lang="en-GB" altLang="en-US" sz="28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F68AF2-16C8-4732-97DB-058BC22717BD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9046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67544" y="1340769"/>
            <a:ext cx="8229600" cy="720080"/>
          </a:xfrm>
        </p:spPr>
        <p:txBody>
          <a:bodyPr lIns="0" anchor="t"/>
          <a:lstStyle/>
          <a:p>
            <a:pPr eaLnBrk="1" hangingPunct="1"/>
            <a:r>
              <a:rPr lang="en-GB" altLang="en-US" sz="3200" dirty="0" smtClean="0"/>
              <a:t>Eurostat: our experience</a:t>
            </a:r>
            <a:endParaRPr lang="en-GB" altLang="en-US" sz="3200" dirty="0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4560235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GB" altLang="en-US" sz="2800" dirty="0" smtClean="0"/>
              <a:t>Proximus, Statistics Belgium</a:t>
            </a:r>
          </a:p>
          <a:p>
            <a:pPr eaLnBrk="1" hangingPunct="1">
              <a:buFontTx/>
              <a:buChar char="•"/>
            </a:pPr>
            <a:r>
              <a:rPr lang="en-GB" altLang="en-US" sz="2800" dirty="0" smtClean="0"/>
              <a:t>Orange Labs, INSEE</a:t>
            </a:r>
          </a:p>
          <a:p>
            <a:pPr eaLnBrk="1" hangingPunct="1">
              <a:buFontTx/>
              <a:buChar char="•"/>
            </a:pPr>
            <a:r>
              <a:rPr lang="en-GB" altLang="en-US" sz="2800" dirty="0" smtClean="0"/>
              <a:t>LinkedIn</a:t>
            </a:r>
          </a:p>
          <a:p>
            <a:pPr eaLnBrk="1" hangingPunct="1">
              <a:buFontTx/>
              <a:buChar char="•"/>
            </a:pPr>
            <a:r>
              <a:rPr lang="en-GB" altLang="en-US" sz="2800" dirty="0" smtClean="0"/>
              <a:t>Airbnb</a:t>
            </a:r>
          </a:p>
          <a:p>
            <a:pPr eaLnBrk="1" hangingPunct="1">
              <a:buFontTx/>
              <a:buChar char="•"/>
            </a:pPr>
            <a:endParaRPr lang="en-GB" altLang="en-US" sz="2800" dirty="0"/>
          </a:p>
          <a:p>
            <a:pPr marL="0" indent="0" eaLnBrk="1" hangingPunct="1">
              <a:buNone/>
            </a:pPr>
            <a:r>
              <a:rPr lang="en-GB" altLang="en-US" sz="2800" dirty="0" smtClean="0"/>
              <a:t>Any clear business model?</a:t>
            </a:r>
            <a:endParaRPr lang="en-GB" altLang="en-US" sz="28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F68AF2-16C8-4732-97DB-058BC22717BD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63384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1152127"/>
          </a:xfrm>
        </p:spPr>
        <p:txBody>
          <a:bodyPr lIns="0" anchor="t"/>
          <a:lstStyle/>
          <a:p>
            <a:pPr marL="0" lvl="0" indent="0" eaLnBrk="1" hangingPunct="1">
              <a:spcBef>
                <a:spcPct val="20000"/>
              </a:spcBef>
            </a:pPr>
            <a:r>
              <a:rPr lang="en-GB" altLang="en-US" sz="3200" dirty="0" smtClean="0"/>
              <a:t>Eurostat: our experience: </a:t>
            </a:r>
            <a:r>
              <a:rPr lang="en-GB" altLang="en-US" sz="2800" b="0" dirty="0">
                <a:ea typeface="+mn-ea"/>
                <a:cs typeface="+mn-cs"/>
              </a:rPr>
              <a:t>Any clear business model?</a:t>
            </a:r>
            <a:br>
              <a:rPr lang="en-GB" altLang="en-US" sz="2800" b="0" dirty="0">
                <a:ea typeface="+mn-ea"/>
                <a:cs typeface="+mn-cs"/>
              </a:rPr>
            </a:br>
            <a:endParaRPr lang="en-GB" altLang="en-US" sz="3200" dirty="0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4560235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GB" altLang="en-US" sz="2800" dirty="0" smtClean="0"/>
              <a:t>Talk to the right people</a:t>
            </a:r>
          </a:p>
          <a:p>
            <a:pPr eaLnBrk="1" hangingPunct="1">
              <a:buFontTx/>
              <a:buChar char="•"/>
            </a:pPr>
            <a:r>
              <a:rPr lang="en-GB" altLang="en-US" sz="2800" dirty="0" smtClean="0"/>
              <a:t>Define a RESEARCH project with clear Win-Win objectives</a:t>
            </a:r>
          </a:p>
          <a:p>
            <a:pPr eaLnBrk="1" hangingPunct="1">
              <a:buFontTx/>
              <a:buChar char="•"/>
            </a:pPr>
            <a:r>
              <a:rPr lang="en-GB" altLang="en-US" sz="2800" dirty="0" smtClean="0"/>
              <a:t>Respect privacy and confidentiality concerns; if necessary provide written assurance</a:t>
            </a:r>
          </a:p>
          <a:p>
            <a:pPr eaLnBrk="1" hangingPunct="1">
              <a:buFontTx/>
              <a:buChar char="•"/>
            </a:pPr>
            <a:r>
              <a:rPr lang="en-GB" altLang="en-US" sz="2800" dirty="0" smtClean="0"/>
              <a:t>Publish outcomes in a scientific journal, conference, etc.</a:t>
            </a:r>
          </a:p>
          <a:p>
            <a:pPr eaLnBrk="1" hangingPunct="1">
              <a:buFontTx/>
              <a:buChar char="•"/>
            </a:pPr>
            <a:r>
              <a:rPr lang="en-GB" altLang="en-US" sz="2800" dirty="0" smtClean="0"/>
              <a:t>Build trust step by step</a:t>
            </a:r>
          </a:p>
          <a:p>
            <a:pPr eaLnBrk="1" hangingPunct="1">
              <a:buFontTx/>
              <a:buChar char="•"/>
            </a:pPr>
            <a:endParaRPr lang="en-GB" alt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F68AF2-16C8-4732-97DB-058BC22717BD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60632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67544" y="1340769"/>
            <a:ext cx="8229600" cy="720080"/>
          </a:xfrm>
        </p:spPr>
        <p:txBody>
          <a:bodyPr lIns="0" anchor="t"/>
          <a:lstStyle/>
          <a:p>
            <a:pPr marL="0" lvl="0" indent="0" eaLnBrk="1" hangingPunct="1">
              <a:spcBef>
                <a:spcPct val="20000"/>
              </a:spcBef>
            </a:pPr>
            <a:r>
              <a:rPr lang="en-GB" altLang="en-US" sz="3200" dirty="0" smtClean="0"/>
              <a:t>Discussion</a:t>
            </a:r>
            <a:r>
              <a:rPr lang="en-GB" altLang="en-US" sz="2800" b="0" dirty="0">
                <a:ea typeface="+mn-ea"/>
                <a:cs typeface="+mn-cs"/>
              </a:rPr>
              <a:t/>
            </a:r>
            <a:br>
              <a:rPr lang="en-GB" altLang="en-US" sz="2800" b="0" dirty="0">
                <a:ea typeface="+mn-ea"/>
                <a:cs typeface="+mn-cs"/>
              </a:rPr>
            </a:br>
            <a:endParaRPr lang="en-GB" altLang="en-US" sz="3200" dirty="0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4560235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GB" altLang="en-US" sz="2800" dirty="0" smtClean="0"/>
              <a:t>Why should private data holders collaborate with NSIs?</a:t>
            </a:r>
            <a:br>
              <a:rPr lang="en-GB" altLang="en-US" sz="2800" dirty="0" smtClean="0"/>
            </a:br>
            <a:endParaRPr lang="en-GB" altLang="en-US" sz="2800" dirty="0" smtClean="0"/>
          </a:p>
          <a:p>
            <a:pPr eaLnBrk="1" hangingPunct="1">
              <a:buFontTx/>
              <a:buChar char="•"/>
            </a:pPr>
            <a:r>
              <a:rPr lang="en-GB" altLang="en-US" sz="2800" dirty="0" smtClean="0"/>
              <a:t>Do we need to adapt statistical legislation?</a:t>
            </a:r>
            <a:br>
              <a:rPr lang="en-GB" altLang="en-US" sz="2800" dirty="0" smtClean="0"/>
            </a:br>
            <a:endParaRPr lang="en-GB" altLang="en-US" sz="2800" dirty="0" smtClean="0"/>
          </a:p>
          <a:p>
            <a:pPr eaLnBrk="1" hangingPunct="1">
              <a:buFontTx/>
              <a:buChar char="•"/>
            </a:pPr>
            <a:r>
              <a:rPr lang="en-GB" altLang="en-US" sz="2800" dirty="0" smtClean="0"/>
              <a:t>What about establishing T3P, Data Stewards, and OPAL approaches?</a:t>
            </a:r>
          </a:p>
          <a:p>
            <a:pPr eaLnBrk="1" hangingPunct="1">
              <a:buFontTx/>
              <a:buChar char="•"/>
            </a:pPr>
            <a:endParaRPr lang="en-GB" altLang="en-US" sz="2800" dirty="0"/>
          </a:p>
          <a:p>
            <a:pPr marL="0" indent="0" eaLnBrk="1" hangingPunct="1">
              <a:buNone/>
            </a:pPr>
            <a:r>
              <a:rPr lang="en-GB" altLang="en-US" sz="2000" i="1" dirty="0"/>
              <a:t>m</a:t>
            </a:r>
            <a:r>
              <a:rPr lang="en-GB" altLang="en-US" sz="2000" i="1" dirty="0" smtClean="0"/>
              <a:t>ichail.skaliotis@ec.europa.eu</a:t>
            </a:r>
          </a:p>
          <a:p>
            <a:pPr eaLnBrk="1" hangingPunct="1">
              <a:buFontTx/>
              <a:buChar char="•"/>
            </a:pPr>
            <a:endParaRPr lang="en-GB" alt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F68AF2-16C8-4732-97DB-058BC22717BD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47439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at_blue_E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2504</TotalTime>
  <Words>241</Words>
  <Application>Microsoft Office PowerPoint</Application>
  <PresentationFormat>On-screen Show (4:3)</PresentationFormat>
  <Paragraphs>64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Estat_blue_EN</vt:lpstr>
      <vt:lpstr>Partnerships of National Statistical Institutes and private data holders </vt:lpstr>
      <vt:lpstr>Barriers in gaining access to privately held data</vt:lpstr>
      <vt:lpstr>Types of data sources</vt:lpstr>
      <vt:lpstr>Why should a private data holder collaborate with a NSI?</vt:lpstr>
      <vt:lpstr>Why should a private data holder collaborate with a NSI?</vt:lpstr>
      <vt:lpstr>Eurostat: our experience</vt:lpstr>
      <vt:lpstr>Eurostat: our experience: Any clear business model? </vt:lpstr>
      <vt:lpstr>Discussion 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Official Statistics in the Age of Big Data</dc:title>
  <dc:creator>WIRTHMANN Albrecht (ESTAT);Michail.Skaliotis@ec.europa.eu</dc:creator>
  <cp:lastModifiedBy>ESTAT</cp:lastModifiedBy>
  <cp:revision>76</cp:revision>
  <cp:lastPrinted>2014-09-25T08:44:07Z</cp:lastPrinted>
  <dcterms:created xsi:type="dcterms:W3CDTF">2014-09-23T14:40:15Z</dcterms:created>
  <dcterms:modified xsi:type="dcterms:W3CDTF">2016-12-06T17:22:39Z</dcterms:modified>
</cp:coreProperties>
</file>