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79" r:id="rId3"/>
    <p:sldId id="280" r:id="rId4"/>
    <p:sldId id="281" r:id="rId5"/>
    <p:sldId id="282" r:id="rId6"/>
  </p:sldIdLst>
  <p:sldSz cx="12192000" cy="6858000"/>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C6BC03A7-EF21-4425-A415-707EEFA49C46}" type="datetimeFigureOut">
              <a:rPr lang="el-GR" smtClean="0"/>
              <a:t>8/12/2016</a:t>
            </a:fld>
            <a:endParaRPr lang="el-GR"/>
          </a:p>
        </p:txBody>
      </p:sp>
      <p:sp>
        <p:nvSpPr>
          <p:cNvPr id="4" name="Θέση εικόνας διαφάνειας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92E7CB6-288E-4E89-A282-90740E1C7204}" type="slidenum">
              <a:rPr lang="el-GR" smtClean="0"/>
              <a:t>‹#›</a:t>
            </a:fld>
            <a:endParaRPr lang="el-GR"/>
          </a:p>
        </p:txBody>
      </p:sp>
    </p:spTree>
    <p:extLst>
      <p:ext uri="{BB962C8B-B14F-4D97-AF65-F5344CB8AC3E}">
        <p14:creationId xmlns:p14="http://schemas.microsoft.com/office/powerpoint/2010/main" val="31003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47BF7BC-8F6B-C94E-A9E2-2E80BB0F2B4F}" type="slidenum">
              <a:rPr lang="fr-FR" altLang="en-US" smtClean="0">
                <a:solidFill>
                  <a:srgbClr val="000000"/>
                </a:solidFill>
              </a:rPr>
              <a:pPr/>
              <a:t>1</a:t>
            </a:fld>
            <a:endParaRPr lang="fr-FR" altLang="en-US">
              <a:solidFill>
                <a:srgbClr val="000000"/>
              </a:solidFill>
            </a:endParaRPr>
          </a:p>
        </p:txBody>
      </p:sp>
    </p:spTree>
    <p:extLst>
      <p:ext uri="{BB962C8B-B14F-4D97-AF65-F5344CB8AC3E}">
        <p14:creationId xmlns:p14="http://schemas.microsoft.com/office/powerpoint/2010/main" val="30171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200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Step-Visual_1">
    <p:spTree>
      <p:nvGrpSpPr>
        <p:cNvPr id="1" name=""/>
        <p:cNvGrpSpPr/>
        <p:nvPr/>
      </p:nvGrpSpPr>
      <p:grpSpPr>
        <a:xfrm>
          <a:off x="0" y="0"/>
          <a:ext cx="0" cy="0"/>
          <a:chOff x="0" y="0"/>
          <a:chExt cx="0" cy="0"/>
        </a:xfrm>
      </p:grpSpPr>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671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0719"/>
            <a:ext cx="500201" cy="746618"/>
          </a:xfrm>
          <a:prstGeom prst="rect">
            <a:avLst/>
          </a:prstGeom>
        </p:spPr>
      </p:pic>
    </p:spTree>
    <p:extLst>
      <p:ext uri="{BB962C8B-B14F-4D97-AF65-F5344CB8AC3E}">
        <p14:creationId xmlns:p14="http://schemas.microsoft.com/office/powerpoint/2010/main" val="2565628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Step-Visual_2">
    <p:spTree>
      <p:nvGrpSpPr>
        <p:cNvPr id="1" name=""/>
        <p:cNvGrpSpPr/>
        <p:nvPr/>
      </p:nvGrpSpPr>
      <p:grpSpPr>
        <a:xfrm>
          <a:off x="0" y="0"/>
          <a:ext cx="0" cy="0"/>
          <a:chOff x="0" y="0"/>
          <a:chExt cx="0" cy="0"/>
        </a:xfrm>
      </p:grpSpPr>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ángulo 24"/>
          <p:cNvSpPr>
            <a:spLocks noChangeArrowheads="1"/>
          </p:cNvSpPr>
          <p:nvPr userDrawn="1"/>
        </p:nvSpPr>
        <p:spPr bwMode="auto">
          <a:xfrm>
            <a:off x="624418" y="6515100"/>
            <a:ext cx="14026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Arial Unicode MS" charset="0"/>
                <a:cs typeface="Arial Unicode MS" charset="0"/>
              </a:defRPr>
            </a:lvl1pPr>
            <a:lvl2pPr marL="742950" indent="-285750">
              <a:defRPr sz="2400">
                <a:solidFill>
                  <a:schemeClr val="tx1"/>
                </a:solidFill>
                <a:latin typeface="Arial" charset="0"/>
                <a:ea typeface="Arial Unicode MS" charset="0"/>
                <a:cs typeface="Arial Unicode MS" charset="0"/>
              </a:defRPr>
            </a:lvl2pPr>
            <a:lvl3pPr marL="1143000" indent="-228600">
              <a:defRPr sz="2400">
                <a:solidFill>
                  <a:schemeClr val="tx1"/>
                </a:solidFill>
                <a:latin typeface="Arial" charset="0"/>
                <a:ea typeface="Arial Unicode MS" charset="0"/>
                <a:cs typeface="Arial Unicode MS" charset="0"/>
              </a:defRPr>
            </a:lvl3pPr>
            <a:lvl4pPr marL="1600200" indent="-228600">
              <a:defRPr sz="2400">
                <a:solidFill>
                  <a:schemeClr val="tx1"/>
                </a:solidFill>
                <a:latin typeface="Arial" charset="0"/>
                <a:ea typeface="Arial Unicode MS" charset="0"/>
                <a:cs typeface="Arial Unicode MS" charset="0"/>
              </a:defRPr>
            </a:lvl4pPr>
            <a:lvl5pPr marL="2057400" indent="-228600">
              <a:defRPr sz="2400">
                <a:solidFill>
                  <a:schemeClr val="tx1"/>
                </a:solidFill>
                <a:latin typeface="Arial" charset="0"/>
                <a:ea typeface="Arial Unicode MS" charset="0"/>
                <a:cs typeface="Arial Unicode MS" charset="0"/>
              </a:defRPr>
            </a:lvl5pPr>
            <a:lvl6pPr marL="25146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6pPr>
            <a:lvl7pPr marL="29718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7pPr>
            <a:lvl8pPr marL="34290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8pPr>
            <a:lvl9pPr marL="3886200" indent="-228600" eaLnBrk="0" fontAlgn="base" hangingPunct="0">
              <a:spcBef>
                <a:spcPct val="0"/>
              </a:spcBef>
              <a:spcAft>
                <a:spcPct val="0"/>
              </a:spcAft>
              <a:defRPr sz="2400">
                <a:solidFill>
                  <a:schemeClr val="tx1"/>
                </a:solidFill>
                <a:latin typeface="Arial" charset="0"/>
                <a:ea typeface="Arial Unicode MS" charset="0"/>
                <a:cs typeface="Arial Unicode MS" charset="0"/>
              </a:defRPr>
            </a:lvl9pPr>
          </a:lstStyle>
          <a:p>
            <a:pPr eaLnBrk="0" fontAlgn="base" hangingPunct="0">
              <a:spcBef>
                <a:spcPct val="0"/>
              </a:spcBef>
              <a:spcAft>
                <a:spcPct val="0"/>
              </a:spcAft>
              <a:defRPr/>
            </a:pPr>
            <a:r>
              <a:rPr lang="es-ES_tradnl" altLang="es-ES_tradnl" sz="2000" baseline="30000" smtClean="0">
                <a:solidFill>
                  <a:srgbClr val="00567A"/>
                </a:solidFill>
                <a:latin typeface="MyriadPro-Regular" charset="0"/>
              </a:rPr>
              <a:t>een.ec.europa.eu</a:t>
            </a:r>
          </a:p>
        </p:txBody>
      </p:sp>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317" y="179380"/>
            <a:ext cx="500201" cy="746618"/>
          </a:xfrm>
          <a:prstGeom prst="rect">
            <a:avLst/>
          </a:prstGeom>
        </p:spPr>
      </p:pic>
    </p:spTree>
    <p:extLst>
      <p:ext uri="{BB962C8B-B14F-4D97-AF65-F5344CB8AC3E}">
        <p14:creationId xmlns:p14="http://schemas.microsoft.com/office/powerpoint/2010/main" val="37024249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217" y="142058"/>
            <a:ext cx="500201" cy="746618"/>
          </a:xfrm>
          <a:prstGeom prst="rect">
            <a:avLst/>
          </a:prstGeom>
        </p:spPr>
      </p:pic>
    </p:spTree>
    <p:extLst>
      <p:ext uri="{BB962C8B-B14F-4D97-AF65-F5344CB8AC3E}">
        <p14:creationId xmlns:p14="http://schemas.microsoft.com/office/powerpoint/2010/main" val="105402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lr>
          <a:srgbClr val="00649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4B4E6"/>
        </a:buClr>
        <a:buFont typeface="Wingdings"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006491"/>
        </a:buClr>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64B4E6"/>
        </a:buClr>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00649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rgbClr val="005FA9"/>
        </a:buClr>
        <a:buFont typeface="Times" pitchFamily="18"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005FA9"/>
        </a:buClr>
        <a:buFont typeface="Times" pitchFamily="18"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005FA9"/>
        </a:buClr>
        <a:buFont typeface="Times" pitchFamily="18"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005FA9"/>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metrics.ekt.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56996" y="1946022"/>
            <a:ext cx="10179007" cy="1786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just"/>
            <a:endParaRPr lang="el-GR" sz="1200" b="0" dirty="0" smtClean="0"/>
          </a:p>
          <a:p>
            <a:pPr algn="just"/>
            <a:endParaRPr lang="en-US" sz="1200" b="0" dirty="0"/>
          </a:p>
          <a:p>
            <a:pPr>
              <a:spcAft>
                <a:spcPts val="0"/>
              </a:spcAft>
            </a:pPr>
            <a:endParaRPr lang="el-GR" sz="2800" b="0" dirty="0" smtClean="0"/>
          </a:p>
          <a:p>
            <a:pPr>
              <a:spcAft>
                <a:spcPts val="0"/>
              </a:spcAft>
            </a:pPr>
            <a:r>
              <a:rPr lang="el-GR" sz="2800" b="0" dirty="0" smtClean="0"/>
              <a:t>Η </a:t>
            </a:r>
            <a:r>
              <a:rPr lang="el-GR" sz="2800" b="0" dirty="0"/>
              <a:t>α</a:t>
            </a:r>
            <a:r>
              <a:rPr lang="el-GR" sz="2800" b="0" dirty="0" smtClean="0"/>
              <a:t>ξιοποίηση των Μαζικών </a:t>
            </a:r>
            <a:r>
              <a:rPr lang="el-GR" sz="2800" b="0" dirty="0"/>
              <a:t>Δ</a:t>
            </a:r>
            <a:r>
              <a:rPr lang="el-GR" sz="2800" b="0" dirty="0" smtClean="0"/>
              <a:t>εδομένων </a:t>
            </a:r>
            <a:r>
              <a:rPr lang="el-GR" sz="2800" b="0" dirty="0"/>
              <a:t>στη </a:t>
            </a:r>
            <a:r>
              <a:rPr lang="el-GR" sz="2800" b="0" dirty="0" smtClean="0"/>
              <a:t>στατιστική μέτρηση του Εθνικού Συστήματος </a:t>
            </a:r>
            <a:r>
              <a:rPr lang="el-GR" sz="2800" b="0" dirty="0"/>
              <a:t>Καινοτομίας </a:t>
            </a:r>
          </a:p>
          <a:p>
            <a:endParaRPr lang="el-GR" sz="1200" dirty="0" smtClean="0"/>
          </a:p>
          <a:p>
            <a:endParaRPr lang="el-GR" sz="1200" b="0" dirty="0" smtClean="0"/>
          </a:p>
          <a:p>
            <a:endParaRPr lang="el-GR" altLang="en-US" sz="3200" b="0" kern="0" dirty="0" smtClean="0">
              <a:latin typeface="Blogger Sans" charset="0"/>
              <a:ea typeface="Blogger Sans" charset="0"/>
              <a:cs typeface="Blogger Sans" charset="0"/>
            </a:endParaRPr>
          </a:p>
          <a:p>
            <a:endParaRPr lang="el-GR" altLang="en-US" sz="3200" b="0" kern="0" dirty="0">
              <a:solidFill>
                <a:srgbClr val="64B4E6"/>
              </a:solidFill>
              <a:latin typeface="Blogger Sans" charset="0"/>
              <a:ea typeface="Blogger Sans" charset="0"/>
              <a:cs typeface="Blogger Sans" charset="0"/>
            </a:endParaRPr>
          </a:p>
          <a:p>
            <a:endParaRPr lang="el-GR" altLang="en-US" sz="3200" b="0" kern="0" dirty="0" smtClean="0">
              <a:solidFill>
                <a:srgbClr val="64B4E6"/>
              </a:solidFill>
              <a:latin typeface="Blogger Sans" charset="0"/>
              <a:ea typeface="Blogger Sans" charset="0"/>
              <a:cs typeface="Blogger Sans" charset="0"/>
            </a:endParaRPr>
          </a:p>
          <a:p>
            <a:endParaRPr lang="fr-FR" altLang="en-US" sz="3200" b="0" kern="0" dirty="0">
              <a:solidFill>
                <a:srgbClr val="64B4E6"/>
              </a:solidFill>
              <a:latin typeface="Blogger Sans" charset="0"/>
              <a:ea typeface="Blogger Sans" charset="0"/>
              <a:cs typeface="Blogger Sans" charset="0"/>
            </a:endParaRPr>
          </a:p>
        </p:txBody>
      </p:sp>
      <p:sp>
        <p:nvSpPr>
          <p:cNvPr id="9" name="Rectangle 2"/>
          <p:cNvSpPr txBox="1">
            <a:spLocks noChangeArrowheads="1"/>
          </p:cNvSpPr>
          <p:nvPr/>
        </p:nvSpPr>
        <p:spPr bwMode="auto">
          <a:xfrm>
            <a:off x="1231640" y="4664340"/>
            <a:ext cx="10179007" cy="13725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ctr"/>
            <a:endParaRPr lang="el-GR" sz="1000" b="0" dirty="0" smtClean="0"/>
          </a:p>
          <a:p>
            <a:pPr algn="ctr"/>
            <a:endParaRPr lang="en-US" sz="1000" b="0" dirty="0"/>
          </a:p>
          <a:p>
            <a:pPr algn="ctr">
              <a:spcAft>
                <a:spcPts val="0"/>
              </a:spcAft>
            </a:pPr>
            <a:r>
              <a:rPr lang="el-GR" sz="1800" b="0" dirty="0" smtClean="0"/>
              <a:t>Δρ Εύη Σαχίνη, Διευθύντρια ΕΚΤ</a:t>
            </a:r>
          </a:p>
          <a:p>
            <a:pPr algn="ctr">
              <a:spcAft>
                <a:spcPts val="0"/>
              </a:spcAft>
            </a:pPr>
            <a:endParaRPr lang="el-GR" sz="1800" b="0" dirty="0" smtClean="0"/>
          </a:p>
          <a:p>
            <a:pPr algn="ctr"/>
            <a:endParaRPr lang="el-GR" sz="1000" dirty="0" smtClean="0"/>
          </a:p>
          <a:p>
            <a:pPr algn="ctr"/>
            <a:endParaRPr lang="el-GR" sz="1000" b="0" dirty="0" smtClean="0"/>
          </a:p>
          <a:p>
            <a:pPr algn="ctr"/>
            <a:endParaRPr lang="el-GR" altLang="en-US" sz="2000" b="0" kern="0" dirty="0" smtClean="0">
              <a:latin typeface="Blogger Sans" charset="0"/>
              <a:ea typeface="Blogger Sans" charset="0"/>
              <a:cs typeface="Blogger Sans" charset="0"/>
            </a:endParaRPr>
          </a:p>
          <a:p>
            <a:pPr algn="ctr"/>
            <a:endParaRPr lang="el-GR" altLang="en-US" sz="2000" b="0" kern="0" dirty="0">
              <a:solidFill>
                <a:srgbClr val="64B4E6"/>
              </a:solidFill>
              <a:latin typeface="Blogger Sans" charset="0"/>
              <a:ea typeface="Blogger Sans" charset="0"/>
              <a:cs typeface="Blogger Sans" charset="0"/>
            </a:endParaRPr>
          </a:p>
          <a:p>
            <a:pPr algn="ctr"/>
            <a:endParaRPr lang="el-GR" altLang="en-US" sz="2000" b="0" kern="0" dirty="0" smtClean="0">
              <a:solidFill>
                <a:srgbClr val="64B4E6"/>
              </a:solidFill>
              <a:latin typeface="Blogger Sans" charset="0"/>
              <a:ea typeface="Blogger Sans" charset="0"/>
              <a:cs typeface="Blogger Sans" charset="0"/>
            </a:endParaRPr>
          </a:p>
          <a:p>
            <a:pPr algn="ctr"/>
            <a:endParaRPr lang="fr-FR" altLang="en-US" sz="2000" b="0" kern="0" dirty="0">
              <a:solidFill>
                <a:srgbClr val="64B4E6"/>
              </a:solidFill>
              <a:latin typeface="Blogger Sans" charset="0"/>
              <a:ea typeface="Blogger Sans" charset="0"/>
              <a:cs typeface="Blogger Sans" charset="0"/>
            </a:endParaRPr>
          </a:p>
        </p:txBody>
      </p:sp>
      <p:sp>
        <p:nvSpPr>
          <p:cNvPr id="10" name="Rectangle 2"/>
          <p:cNvSpPr txBox="1">
            <a:spLocks noChangeArrowheads="1"/>
          </p:cNvSpPr>
          <p:nvPr/>
        </p:nvSpPr>
        <p:spPr bwMode="auto">
          <a:xfrm>
            <a:off x="1328056" y="1259739"/>
            <a:ext cx="10179007" cy="5659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ctr"/>
            <a:endParaRPr lang="el-GR" sz="1000" b="0" dirty="0" smtClean="0"/>
          </a:p>
          <a:p>
            <a:pPr algn="ctr">
              <a:spcAft>
                <a:spcPts val="0"/>
              </a:spcAft>
            </a:pPr>
            <a:r>
              <a:rPr lang="el-GR" sz="1800" b="0" dirty="0" smtClean="0"/>
              <a:t>Ημερίδα </a:t>
            </a:r>
            <a:r>
              <a:rPr lang="el-GR" sz="1800" b="0" dirty="0">
                <a:latin typeface="GrHelvetica"/>
              </a:rPr>
              <a:t>«</a:t>
            </a:r>
            <a:r>
              <a:rPr lang="el-GR" sz="1800" b="0" dirty="0">
                <a:latin typeface="MyriadPro-Regular" panose="020B0503030403020204" pitchFamily="34" charset="0"/>
              </a:rPr>
              <a:t>Στατιστικές και Μαζικά Δεδομένα (</a:t>
            </a:r>
            <a:r>
              <a:rPr lang="el-GR" sz="1800" b="0" dirty="0" err="1">
                <a:latin typeface="MyriadPro-Regular" panose="020B0503030403020204" pitchFamily="34" charset="0"/>
              </a:rPr>
              <a:t>Big</a:t>
            </a:r>
            <a:r>
              <a:rPr lang="el-GR" sz="1800" b="0" dirty="0">
                <a:latin typeface="MyriadPro-Regular" panose="020B0503030403020204" pitchFamily="34" charset="0"/>
              </a:rPr>
              <a:t> </a:t>
            </a:r>
            <a:r>
              <a:rPr lang="el-GR" sz="1800" b="0" dirty="0" err="1">
                <a:latin typeface="MyriadPro-Regular" panose="020B0503030403020204" pitchFamily="34" charset="0"/>
              </a:rPr>
              <a:t>Data</a:t>
            </a:r>
            <a:r>
              <a:rPr lang="el-GR" sz="1800" b="0" dirty="0">
                <a:latin typeface="MyriadPro-Regular" panose="020B0503030403020204" pitchFamily="34" charset="0"/>
              </a:rPr>
              <a:t>)</a:t>
            </a:r>
            <a:r>
              <a:rPr lang="el-GR" sz="1800" b="0" dirty="0">
                <a:latin typeface="GrHelvetica"/>
              </a:rPr>
              <a:t>»</a:t>
            </a:r>
            <a:endParaRPr lang="el-GR" sz="1800" b="0" dirty="0" smtClean="0"/>
          </a:p>
          <a:p>
            <a:pPr algn="ctr">
              <a:spcAft>
                <a:spcPts val="0"/>
              </a:spcAft>
            </a:pPr>
            <a:r>
              <a:rPr lang="el-GR" sz="1800" b="0" dirty="0" smtClean="0"/>
              <a:t>ΕΛΣΤΑΤ, 9 Δεκεμβρίου 2016 </a:t>
            </a:r>
          </a:p>
          <a:p>
            <a:pPr algn="ctr">
              <a:spcAft>
                <a:spcPts val="0"/>
              </a:spcAft>
            </a:pPr>
            <a:r>
              <a:rPr lang="el-GR" sz="1800" b="0" dirty="0" smtClean="0"/>
              <a:t> </a:t>
            </a:r>
            <a:endParaRPr lang="el-GR" sz="1800" b="0" dirty="0"/>
          </a:p>
          <a:p>
            <a:pPr algn="ctr"/>
            <a:endParaRPr lang="el-GR" sz="1000" dirty="0" smtClean="0"/>
          </a:p>
          <a:p>
            <a:pPr algn="ctr"/>
            <a:endParaRPr lang="el-GR" sz="1000" b="0" dirty="0" smtClean="0"/>
          </a:p>
          <a:p>
            <a:pPr algn="ctr"/>
            <a:endParaRPr lang="el-GR" altLang="en-US" sz="2000" b="0" kern="0" dirty="0" smtClean="0">
              <a:latin typeface="Blogger Sans" charset="0"/>
              <a:ea typeface="Blogger Sans" charset="0"/>
              <a:cs typeface="Blogger Sans" charset="0"/>
            </a:endParaRPr>
          </a:p>
          <a:p>
            <a:pPr algn="ctr"/>
            <a:endParaRPr lang="el-GR" altLang="en-US" sz="2000" b="0" kern="0" dirty="0">
              <a:solidFill>
                <a:srgbClr val="64B4E6"/>
              </a:solidFill>
              <a:latin typeface="Blogger Sans" charset="0"/>
              <a:ea typeface="Blogger Sans" charset="0"/>
              <a:cs typeface="Blogger Sans" charset="0"/>
            </a:endParaRPr>
          </a:p>
          <a:p>
            <a:pPr algn="ctr"/>
            <a:endParaRPr lang="el-GR" altLang="en-US" sz="2000" b="0" kern="0" dirty="0" smtClean="0">
              <a:solidFill>
                <a:srgbClr val="64B4E6"/>
              </a:solidFill>
              <a:latin typeface="Blogger Sans" charset="0"/>
              <a:ea typeface="Blogger Sans" charset="0"/>
              <a:cs typeface="Blogger Sans" charset="0"/>
            </a:endParaRPr>
          </a:p>
          <a:p>
            <a:pPr algn="ctr"/>
            <a:endParaRPr lang="fr-FR" altLang="en-US" sz="2000" b="0" kern="0" dirty="0">
              <a:solidFill>
                <a:srgbClr val="64B4E6"/>
              </a:solidFill>
              <a:latin typeface="Blogger Sans" charset="0"/>
              <a:ea typeface="Blogger Sans" charset="0"/>
              <a:cs typeface="Blogger Sans" charset="0"/>
            </a:endParaRPr>
          </a:p>
        </p:txBody>
      </p:sp>
    </p:spTree>
    <p:extLst>
      <p:ext uri="{BB962C8B-B14F-4D97-AF65-F5344CB8AC3E}">
        <p14:creationId xmlns:p14="http://schemas.microsoft.com/office/powerpoint/2010/main" val="297061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48475" y="1425452"/>
            <a:ext cx="4615348" cy="4584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just"/>
            <a:endParaRPr lang="el-GR" sz="1400" b="0" dirty="0" smtClean="0"/>
          </a:p>
          <a:p>
            <a:pPr algn="just"/>
            <a:endParaRPr lang="en-US" sz="1400" b="0" dirty="0"/>
          </a:p>
          <a:p>
            <a:r>
              <a:rPr lang="el-GR" sz="1400" dirty="0" smtClean="0"/>
              <a:t>Σημασία: </a:t>
            </a:r>
            <a:endParaRPr lang="el-GR" sz="1400" dirty="0"/>
          </a:p>
          <a:p>
            <a:pPr marL="285750" indent="-285750">
              <a:buFont typeface="Arial" panose="020B0604020202020204" pitchFamily="34" charset="0"/>
              <a:buChar char="•"/>
            </a:pPr>
            <a:r>
              <a:rPr lang="el-GR" sz="1400" b="0" dirty="0" smtClean="0"/>
              <a:t>Η συσχέτιση μεγάλων δεδομένων, πέρα από την προφανή σημασία και τους τεράστιους ορίζοντες που ανοίγει στην επιστημονική έρευνα, επιτρέπει την ανάδειξη αναδυόμενων κεντρικών περιοχών και  παρεμβάσεων στην άσκηση πολιτικών για την επιστήμη, την τεχνολογία, την οικονομία και την κοινωνία. </a:t>
            </a:r>
            <a:endParaRPr lang="el-GR" sz="1400" b="0" dirty="0"/>
          </a:p>
          <a:p>
            <a:endParaRPr lang="en-US" sz="1400" dirty="0"/>
          </a:p>
          <a:p>
            <a:r>
              <a:rPr lang="el-GR" sz="1400" dirty="0" smtClean="0"/>
              <a:t>Προκλήσεις: </a:t>
            </a:r>
          </a:p>
          <a:p>
            <a:pPr marL="285750" indent="-285750">
              <a:buFont typeface="Arial" panose="020B0604020202020204" pitchFamily="34" charset="0"/>
              <a:buChar char="•"/>
            </a:pPr>
            <a:r>
              <a:rPr lang="el-GR" sz="1400" b="0" dirty="0" smtClean="0"/>
              <a:t>Περίπλοκα </a:t>
            </a:r>
            <a:r>
              <a:rPr lang="en-US" sz="1400" b="0" dirty="0" smtClean="0"/>
              <a:t>(complex) </a:t>
            </a:r>
            <a:r>
              <a:rPr lang="el-GR" sz="1400" b="0" dirty="0" smtClean="0"/>
              <a:t>δεδομένα που απαιτούν ιδιαίτερη προσοχή όσον αφορά την πληροφορία που περιέχουν </a:t>
            </a:r>
            <a:r>
              <a:rPr lang="el-GR" sz="1400" b="0" dirty="0"/>
              <a:t>(</a:t>
            </a:r>
            <a:r>
              <a:rPr lang="en-US" sz="1400" b="0" dirty="0"/>
              <a:t>content</a:t>
            </a:r>
            <a:r>
              <a:rPr lang="en-US" sz="1400" b="0" dirty="0" smtClean="0"/>
              <a:t>)</a:t>
            </a:r>
            <a:r>
              <a:rPr lang="el-GR" sz="1400" b="0" dirty="0" smtClean="0"/>
              <a:t> και το περιβάλλον που συλλέγονται </a:t>
            </a:r>
            <a:r>
              <a:rPr lang="en-US" sz="1400" b="0" dirty="0" smtClean="0"/>
              <a:t>(</a:t>
            </a:r>
            <a:r>
              <a:rPr lang="en-US" sz="1400" b="0" dirty="0"/>
              <a:t>context) </a:t>
            </a:r>
            <a:r>
              <a:rPr lang="el-GR" sz="1400" b="0" dirty="0" smtClean="0"/>
              <a:t>ώστε δίνεται η σωστή ερμηνεία </a:t>
            </a:r>
            <a:r>
              <a:rPr lang="en-US" sz="1400" b="0" dirty="0" smtClean="0"/>
              <a:t>(interpretation) </a:t>
            </a:r>
            <a:r>
              <a:rPr lang="el-GR" sz="1400" b="0" dirty="0" smtClean="0"/>
              <a:t>και να παρέχουν στοιχεία που έχουν «νόημα» </a:t>
            </a:r>
            <a:r>
              <a:rPr lang="en-US" sz="1400" b="0" dirty="0" smtClean="0"/>
              <a:t>(meaningful)</a:t>
            </a:r>
            <a:r>
              <a:rPr lang="el-GR" sz="1400" b="0" dirty="0" smtClean="0"/>
              <a:t> </a:t>
            </a:r>
            <a:r>
              <a:rPr lang="en-US" sz="1400" b="0" dirty="0" smtClean="0"/>
              <a:t> </a:t>
            </a:r>
            <a:r>
              <a:rPr lang="el-GR" sz="1400" b="0" dirty="0" smtClean="0"/>
              <a:t> </a:t>
            </a:r>
            <a:endParaRPr lang="en-US" sz="1400" b="0" dirty="0" smtClean="0"/>
          </a:p>
          <a:p>
            <a:pPr marL="285750" indent="-285750">
              <a:buFont typeface="Arial" panose="020B0604020202020204" pitchFamily="34" charset="0"/>
              <a:buChar char="•"/>
            </a:pPr>
            <a:r>
              <a:rPr lang="el-GR" sz="1400" b="0" dirty="0" smtClean="0"/>
              <a:t>Ανάλυση</a:t>
            </a:r>
            <a:r>
              <a:rPr lang="el-GR" sz="1400" b="0" dirty="0"/>
              <a:t>, συλλογή, επεξεργασία, αποθήκευση, μεταφορά </a:t>
            </a:r>
            <a:r>
              <a:rPr lang="el-GR" sz="1400" b="0" dirty="0" err="1"/>
              <a:t>οπτικοποίηση</a:t>
            </a:r>
            <a:r>
              <a:rPr lang="el-GR" sz="1400" b="0" dirty="0"/>
              <a:t>, διαφύλαξη απορρήτου </a:t>
            </a:r>
            <a:endParaRPr lang="el-GR" sz="1400" b="0" dirty="0" smtClean="0"/>
          </a:p>
          <a:p>
            <a:endParaRPr lang="el-GR" sz="1400" dirty="0" smtClean="0"/>
          </a:p>
          <a:p>
            <a:endParaRPr lang="el-GR" sz="1400" dirty="0" smtClean="0"/>
          </a:p>
          <a:p>
            <a:endParaRPr lang="el-GR" sz="1400" b="0" dirty="0" smtClean="0"/>
          </a:p>
          <a:p>
            <a:endParaRPr lang="el-GR" altLang="en-US" b="0" kern="0" dirty="0" smtClean="0">
              <a:latin typeface="Blogger Sans" charset="0"/>
              <a:ea typeface="Blogger Sans" charset="0"/>
              <a:cs typeface="Blogger Sans" charset="0"/>
            </a:endParaRPr>
          </a:p>
          <a:p>
            <a:endParaRPr lang="el-GR" altLang="en-US" b="0" kern="0" dirty="0">
              <a:solidFill>
                <a:srgbClr val="64B4E6"/>
              </a:solidFill>
              <a:latin typeface="Blogger Sans" charset="0"/>
              <a:ea typeface="Blogger Sans" charset="0"/>
              <a:cs typeface="Blogger Sans" charset="0"/>
            </a:endParaRPr>
          </a:p>
          <a:p>
            <a:endParaRPr lang="el-GR" altLang="en-US" b="0" kern="0" dirty="0" smtClean="0">
              <a:solidFill>
                <a:srgbClr val="64B4E6"/>
              </a:solidFill>
              <a:latin typeface="Blogger Sans" charset="0"/>
              <a:ea typeface="Blogger Sans" charset="0"/>
              <a:cs typeface="Blogger Sans" charset="0"/>
            </a:endParaRPr>
          </a:p>
          <a:p>
            <a:endParaRPr lang="fr-FR" altLang="en-US" b="0" kern="0" dirty="0">
              <a:solidFill>
                <a:srgbClr val="64B4E6"/>
              </a:solidFill>
              <a:latin typeface="Blogger Sans" charset="0"/>
              <a:ea typeface="Blogger Sans" charset="0"/>
              <a:cs typeface="Blogger Sans" charset="0"/>
            </a:endParaRPr>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018" y="1876426"/>
            <a:ext cx="6333083" cy="3512498"/>
          </a:xfrm>
          <a:prstGeom prst="rect">
            <a:avLst/>
          </a:prstGeom>
        </p:spPr>
      </p:pic>
      <p:graphicFrame>
        <p:nvGraphicFramePr>
          <p:cNvPr id="4" name="Group 21"/>
          <p:cNvGraphicFramePr>
            <a:graphicFrameLocks noGrp="1"/>
          </p:cNvGraphicFramePr>
          <p:nvPr>
            <p:extLst>
              <p:ext uri="{D42A27DB-BD31-4B8C-83A1-F6EECF244321}">
                <p14:modId xmlns:p14="http://schemas.microsoft.com/office/powerpoint/2010/main" val="638095019"/>
              </p:ext>
            </p:extLst>
          </p:nvPr>
        </p:nvGraphicFramePr>
        <p:xfrm>
          <a:off x="1772354" y="340432"/>
          <a:ext cx="6863645" cy="304800"/>
        </p:xfrm>
        <a:graphic>
          <a:graphicData uri="http://schemas.openxmlformats.org/drawingml/2006/table">
            <a:tbl>
              <a:tblPr/>
              <a:tblGrid>
                <a:gridCol w="6863645"/>
              </a:tblGrid>
              <a:tr h="263525">
                <a:tc>
                  <a:txBody>
                    <a:bodyPr/>
                    <a:lstStyle>
                      <a:lvl1pPr>
                        <a:spcBef>
                          <a:spcPct val="20000"/>
                        </a:spcBef>
                        <a:buClr>
                          <a:srgbClr val="006491"/>
                        </a:buClr>
                        <a:defRPr sz="2800">
                          <a:solidFill>
                            <a:schemeClr val="tx1"/>
                          </a:solidFill>
                          <a:latin typeface="Arial" charset="0"/>
                          <a:ea typeface="Arial Unicode MS" charset="0"/>
                          <a:cs typeface="Arial Unicode MS" charset="0"/>
                        </a:defRPr>
                      </a:lvl1pPr>
                      <a:lvl2pPr marL="37931725" indent="-37474525">
                        <a:spcBef>
                          <a:spcPct val="20000"/>
                        </a:spcBef>
                        <a:buClr>
                          <a:srgbClr val="64B4E6"/>
                        </a:buClr>
                        <a:buFont typeface="Wingdings" charset="2"/>
                        <a:defRPr sz="2400">
                          <a:solidFill>
                            <a:schemeClr val="tx1"/>
                          </a:solidFill>
                          <a:latin typeface="Arial" charset="0"/>
                          <a:ea typeface="Arial Unicode MS" charset="0"/>
                          <a:cs typeface="Arial Unicode MS" charset="0"/>
                        </a:defRPr>
                      </a:lvl2pPr>
                      <a:lvl3pPr marL="1143000" indent="-228600">
                        <a:spcBef>
                          <a:spcPct val="20000"/>
                        </a:spcBef>
                        <a:buClr>
                          <a:srgbClr val="006491"/>
                        </a:buClr>
                        <a:defRPr sz="2000">
                          <a:solidFill>
                            <a:schemeClr val="tx1"/>
                          </a:solidFill>
                          <a:latin typeface="Arial" charset="0"/>
                          <a:ea typeface="Arial Unicode MS" charset="0"/>
                          <a:cs typeface="Arial Unicode MS" charset="0"/>
                        </a:defRPr>
                      </a:lvl3pPr>
                      <a:lvl4pPr marL="1600200" indent="-228600">
                        <a:spcBef>
                          <a:spcPct val="20000"/>
                        </a:spcBef>
                        <a:buClr>
                          <a:srgbClr val="64B4E6"/>
                        </a:buClr>
                        <a:buFont typeface="Wingdings" charset="2"/>
                        <a:defRPr>
                          <a:solidFill>
                            <a:schemeClr val="tx1"/>
                          </a:solidFill>
                          <a:latin typeface="Arial" charset="0"/>
                          <a:ea typeface="Arial Unicode MS" charset="0"/>
                          <a:cs typeface="Arial Unicode MS" charset="0"/>
                        </a:defRPr>
                      </a:lvl4pPr>
                      <a:lvl5pPr marL="2057400" indent="-228600">
                        <a:spcBef>
                          <a:spcPct val="20000"/>
                        </a:spcBef>
                        <a:buClr>
                          <a:srgbClr val="006491"/>
                        </a:buClr>
                        <a:buFont typeface="Times" charset="0"/>
                        <a:defRPr>
                          <a:solidFill>
                            <a:schemeClr val="tx1"/>
                          </a:solidFill>
                          <a:latin typeface="Arial" charset="0"/>
                          <a:ea typeface="Arial Unicode MS" charset="0"/>
                          <a:cs typeface="Arial Unicode MS" charset="0"/>
                        </a:defRPr>
                      </a:lvl5pPr>
                      <a:lvl6pPr marL="25146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6pPr>
                      <a:lvl7pPr marL="29718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7pPr>
                      <a:lvl8pPr marL="34290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8pPr>
                      <a:lvl9pPr marL="38862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cap="none" normalizeH="0" baseline="0" dirty="0" smtClean="0">
                          <a:ln>
                            <a:noFill/>
                          </a:ln>
                          <a:solidFill>
                            <a:schemeClr val="bg1"/>
                          </a:solidFill>
                          <a:effectLst/>
                          <a:latin typeface="Blogger Sans" charset="0"/>
                          <a:ea typeface="Arial Unicode MS" charset="0"/>
                          <a:cs typeface="Arial Unicode MS" charset="0"/>
                        </a:rPr>
                        <a:t>BIG DATA: </a:t>
                      </a:r>
                      <a:r>
                        <a:rPr kumimoji="0" lang="el-GR" altLang="en-US" sz="2000" b="1" i="0" u="none" strike="noStrike" cap="none" normalizeH="0" baseline="0" dirty="0" smtClean="0">
                          <a:ln>
                            <a:noFill/>
                          </a:ln>
                          <a:solidFill>
                            <a:schemeClr val="bg1"/>
                          </a:solidFill>
                          <a:effectLst/>
                          <a:latin typeface="Blogger Sans" charset="0"/>
                          <a:ea typeface="Arial Unicode MS" charset="0"/>
                          <a:cs typeface="Arial Unicode MS" charset="0"/>
                        </a:rPr>
                        <a:t>σημασία &amp; προκλήσεις</a:t>
                      </a:r>
                      <a:endParaRPr kumimoji="0" lang="fr-FR" altLang="en-US" sz="2000" b="1" i="0" u="none" strike="noStrike" cap="none" normalizeH="0" baseline="0" dirty="0">
                        <a:ln>
                          <a:noFill/>
                        </a:ln>
                        <a:solidFill>
                          <a:schemeClr val="bg1"/>
                        </a:solidFill>
                        <a:effectLst/>
                        <a:latin typeface="Blogger Sans" charset="0"/>
                        <a:ea typeface="Arial Unicode MS" charset="0"/>
                        <a:cs typeface="Arial Unicode MS"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6624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1"/>
          <p:cNvGraphicFramePr>
            <a:graphicFrameLocks noGrp="1"/>
          </p:cNvGraphicFramePr>
          <p:nvPr>
            <p:extLst>
              <p:ext uri="{D42A27DB-BD31-4B8C-83A1-F6EECF244321}">
                <p14:modId xmlns:p14="http://schemas.microsoft.com/office/powerpoint/2010/main" val="2707736985"/>
              </p:ext>
            </p:extLst>
          </p:nvPr>
        </p:nvGraphicFramePr>
        <p:xfrm>
          <a:off x="1772354" y="340432"/>
          <a:ext cx="6863645" cy="304800"/>
        </p:xfrm>
        <a:graphic>
          <a:graphicData uri="http://schemas.openxmlformats.org/drawingml/2006/table">
            <a:tbl>
              <a:tblPr/>
              <a:tblGrid>
                <a:gridCol w="6863645"/>
              </a:tblGrid>
              <a:tr h="263525">
                <a:tc>
                  <a:txBody>
                    <a:bodyPr/>
                    <a:lstStyle>
                      <a:lvl1pPr>
                        <a:spcBef>
                          <a:spcPct val="20000"/>
                        </a:spcBef>
                        <a:buClr>
                          <a:srgbClr val="006491"/>
                        </a:buClr>
                        <a:defRPr sz="2800">
                          <a:solidFill>
                            <a:schemeClr val="tx1"/>
                          </a:solidFill>
                          <a:latin typeface="Arial" charset="0"/>
                          <a:ea typeface="Arial Unicode MS" charset="0"/>
                          <a:cs typeface="Arial Unicode MS" charset="0"/>
                        </a:defRPr>
                      </a:lvl1pPr>
                      <a:lvl2pPr marL="37931725" indent="-37474525">
                        <a:spcBef>
                          <a:spcPct val="20000"/>
                        </a:spcBef>
                        <a:buClr>
                          <a:srgbClr val="64B4E6"/>
                        </a:buClr>
                        <a:buFont typeface="Wingdings" charset="2"/>
                        <a:defRPr sz="2400">
                          <a:solidFill>
                            <a:schemeClr val="tx1"/>
                          </a:solidFill>
                          <a:latin typeface="Arial" charset="0"/>
                          <a:ea typeface="Arial Unicode MS" charset="0"/>
                          <a:cs typeface="Arial Unicode MS" charset="0"/>
                        </a:defRPr>
                      </a:lvl2pPr>
                      <a:lvl3pPr marL="1143000" indent="-228600">
                        <a:spcBef>
                          <a:spcPct val="20000"/>
                        </a:spcBef>
                        <a:buClr>
                          <a:srgbClr val="006491"/>
                        </a:buClr>
                        <a:defRPr sz="2000">
                          <a:solidFill>
                            <a:schemeClr val="tx1"/>
                          </a:solidFill>
                          <a:latin typeface="Arial" charset="0"/>
                          <a:ea typeface="Arial Unicode MS" charset="0"/>
                          <a:cs typeface="Arial Unicode MS" charset="0"/>
                        </a:defRPr>
                      </a:lvl3pPr>
                      <a:lvl4pPr marL="1600200" indent="-228600">
                        <a:spcBef>
                          <a:spcPct val="20000"/>
                        </a:spcBef>
                        <a:buClr>
                          <a:srgbClr val="64B4E6"/>
                        </a:buClr>
                        <a:buFont typeface="Wingdings" charset="2"/>
                        <a:defRPr>
                          <a:solidFill>
                            <a:schemeClr val="tx1"/>
                          </a:solidFill>
                          <a:latin typeface="Arial" charset="0"/>
                          <a:ea typeface="Arial Unicode MS" charset="0"/>
                          <a:cs typeface="Arial Unicode MS" charset="0"/>
                        </a:defRPr>
                      </a:lvl4pPr>
                      <a:lvl5pPr marL="2057400" indent="-228600">
                        <a:spcBef>
                          <a:spcPct val="20000"/>
                        </a:spcBef>
                        <a:buClr>
                          <a:srgbClr val="006491"/>
                        </a:buClr>
                        <a:buFont typeface="Times" charset="0"/>
                        <a:defRPr>
                          <a:solidFill>
                            <a:schemeClr val="tx1"/>
                          </a:solidFill>
                          <a:latin typeface="Arial" charset="0"/>
                          <a:ea typeface="Arial Unicode MS" charset="0"/>
                          <a:cs typeface="Arial Unicode MS" charset="0"/>
                        </a:defRPr>
                      </a:lvl5pPr>
                      <a:lvl6pPr marL="25146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6pPr>
                      <a:lvl7pPr marL="29718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7pPr>
                      <a:lvl8pPr marL="34290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8pPr>
                      <a:lvl9pPr marL="38862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000" b="1" i="0" u="none" strike="noStrike" cap="none" normalizeH="0" baseline="0" dirty="0" smtClean="0">
                          <a:ln>
                            <a:noFill/>
                          </a:ln>
                          <a:solidFill>
                            <a:schemeClr val="bg1"/>
                          </a:solidFill>
                          <a:effectLst/>
                          <a:latin typeface="Blogger Sans" charset="0"/>
                          <a:ea typeface="Arial Unicode MS" charset="0"/>
                          <a:cs typeface="Arial Unicode MS" charset="0"/>
                        </a:rPr>
                        <a:t>Δράσεις ΕΚΤ και μαζικά δεδομένα</a:t>
                      </a:r>
                      <a:endParaRPr kumimoji="0" lang="fr-FR" altLang="en-US" sz="2000" b="1" i="0" u="none" strike="noStrike" cap="none" normalizeH="0" baseline="0" dirty="0">
                        <a:ln>
                          <a:noFill/>
                        </a:ln>
                        <a:solidFill>
                          <a:schemeClr val="bg1"/>
                        </a:solidFill>
                        <a:effectLst/>
                        <a:latin typeface="Blogger Sans" charset="0"/>
                        <a:ea typeface="Arial Unicode MS" charset="0"/>
                        <a:cs typeface="Arial Unicode MS"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70" y="1609725"/>
            <a:ext cx="6293948" cy="4487889"/>
          </a:xfrm>
          <a:prstGeom prst="rect">
            <a:avLst/>
          </a:prstGeom>
        </p:spPr>
      </p:pic>
      <p:sp>
        <p:nvSpPr>
          <p:cNvPr id="4" name="Rectangle 2"/>
          <p:cNvSpPr txBox="1">
            <a:spLocks noChangeArrowheads="1"/>
          </p:cNvSpPr>
          <p:nvPr/>
        </p:nvSpPr>
        <p:spPr bwMode="auto">
          <a:xfrm>
            <a:off x="5800726" y="1028700"/>
            <a:ext cx="6305550" cy="5164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just"/>
            <a:endParaRPr lang="el-GR" sz="1400" b="0" dirty="0" smtClean="0"/>
          </a:p>
          <a:p>
            <a:pPr algn="just"/>
            <a:endParaRPr lang="en-US" sz="1400" b="0" dirty="0"/>
          </a:p>
          <a:p>
            <a:r>
              <a:rPr lang="el-GR" sz="1400" dirty="0" smtClean="0"/>
              <a:t>Συλλογή / Συσσώρευση μεγάλου όγκου δεδομένων: </a:t>
            </a:r>
            <a:endParaRPr lang="el-GR" sz="1400" dirty="0"/>
          </a:p>
          <a:p>
            <a:pPr marL="285750" indent="-285750">
              <a:buFont typeface="Arial" panose="020B0604020202020204" pitchFamily="34" charset="0"/>
              <a:buChar char="•"/>
            </a:pPr>
            <a:r>
              <a:rPr lang="el-GR" sz="1400" b="0" dirty="0"/>
              <a:t>στατιστικά </a:t>
            </a:r>
            <a:r>
              <a:rPr lang="el-GR" sz="1400" b="0" dirty="0" err="1"/>
              <a:t>μικροδεδομένα</a:t>
            </a:r>
            <a:r>
              <a:rPr lang="el-GR" sz="1400" b="0" dirty="0"/>
              <a:t>, διοικητικά </a:t>
            </a:r>
            <a:r>
              <a:rPr lang="el-GR" sz="1400" b="0" dirty="0" smtClean="0"/>
              <a:t>δεδομένα,</a:t>
            </a:r>
            <a:r>
              <a:rPr lang="en-US" sz="1400" b="0" dirty="0" smtClean="0"/>
              <a:t> </a:t>
            </a:r>
            <a:r>
              <a:rPr lang="el-GR" sz="1400" b="0" dirty="0" smtClean="0"/>
              <a:t>μεγάλες βάσεις δεδομένων </a:t>
            </a:r>
            <a:r>
              <a:rPr lang="en-US" sz="1400" b="0" dirty="0" smtClean="0"/>
              <a:t>(Web of Science, Scopus, </a:t>
            </a:r>
            <a:r>
              <a:rPr lang="el-GR" sz="1400" b="0" dirty="0" smtClean="0"/>
              <a:t>ΟΠΣ, </a:t>
            </a:r>
            <a:r>
              <a:rPr lang="en-US" sz="1400" b="0" dirty="0" err="1" smtClean="0"/>
              <a:t>ecorda</a:t>
            </a:r>
            <a:r>
              <a:rPr lang="en-US" sz="1400" b="0" dirty="0" smtClean="0"/>
              <a:t>, </a:t>
            </a:r>
            <a:r>
              <a:rPr lang="el-GR" sz="1400" b="0" dirty="0" smtClean="0"/>
              <a:t>συστήματα </a:t>
            </a:r>
            <a:r>
              <a:rPr lang="en-US" sz="1400" b="0" dirty="0" smtClean="0"/>
              <a:t>CRIS…. ) </a:t>
            </a:r>
            <a:endParaRPr lang="el-GR" sz="1400" b="0" dirty="0"/>
          </a:p>
          <a:p>
            <a:pPr marL="285750" indent="-285750">
              <a:buFont typeface="Arial" panose="020B0604020202020204" pitchFamily="34" charset="0"/>
              <a:buChar char="•"/>
            </a:pPr>
            <a:r>
              <a:rPr lang="el-GR" sz="1400" b="0" dirty="0" smtClean="0"/>
              <a:t>Περιεχόμενο: επιστημονικές δημοσιεύσεις, διατριβές, ερευνητικά έργα, αποτελέσματα &amp; δεδομένα, τεκμήρια επιστήμης και πολιτισμού, </a:t>
            </a:r>
          </a:p>
          <a:p>
            <a:pPr marL="285750" indent="-285750">
              <a:buFont typeface="Arial" panose="020B0604020202020204" pitchFamily="34" charset="0"/>
              <a:buChar char="•"/>
            </a:pPr>
            <a:r>
              <a:rPr lang="el-GR" sz="1400" b="0" dirty="0" smtClean="0"/>
              <a:t>Συντελεστές: ερευνητικές ομάδες, ερευνητικές υποδομές, φορείς εκπαίδευσης &amp; έρευνας, επιχειρήσεις, βιβλιοθήκες, φορείς πολιτισμού</a:t>
            </a:r>
          </a:p>
          <a:p>
            <a:endParaRPr lang="el-GR" sz="1400" dirty="0" smtClean="0"/>
          </a:p>
          <a:p>
            <a:r>
              <a:rPr lang="el-GR" sz="1400" dirty="0" smtClean="0"/>
              <a:t>Καθαρισμός, Ταξινόμηση, </a:t>
            </a:r>
            <a:r>
              <a:rPr lang="el-GR" sz="1400" dirty="0" err="1" smtClean="0"/>
              <a:t>Κατηγοροποίηση</a:t>
            </a:r>
            <a:r>
              <a:rPr lang="el-GR" sz="1400" dirty="0" smtClean="0"/>
              <a:t>, </a:t>
            </a:r>
            <a:r>
              <a:rPr lang="en-US" sz="1400" dirty="0" smtClean="0"/>
              <a:t>semantics, </a:t>
            </a:r>
            <a:r>
              <a:rPr lang="el-GR" sz="1400" dirty="0" smtClean="0"/>
              <a:t>διασύνδεση, αποθήκευση</a:t>
            </a:r>
          </a:p>
          <a:p>
            <a:pPr marL="285750" indent="-285750">
              <a:buFont typeface="Arial" panose="020B0604020202020204" pitchFamily="34" charset="0"/>
              <a:buChar char="•"/>
            </a:pPr>
            <a:r>
              <a:rPr lang="el-GR" sz="1400" b="0" dirty="0"/>
              <a:t>Πληροφοριακά συστήματα </a:t>
            </a:r>
            <a:r>
              <a:rPr lang="el-GR" sz="1400" b="0" dirty="0" smtClean="0"/>
              <a:t>με βάση το πρότυπο: </a:t>
            </a:r>
            <a:r>
              <a:rPr lang="en-US" sz="1400" b="0" dirty="0"/>
              <a:t>CERIF - </a:t>
            </a:r>
            <a:r>
              <a:rPr lang="en-US" sz="1400" b="0" dirty="0" smtClean="0"/>
              <a:t>Common </a:t>
            </a:r>
            <a:r>
              <a:rPr lang="en-US" sz="1400" b="0" dirty="0"/>
              <a:t>European Research Information </a:t>
            </a:r>
            <a:r>
              <a:rPr lang="en-US" sz="1400" b="0" dirty="0" smtClean="0"/>
              <a:t>Format</a:t>
            </a:r>
            <a:r>
              <a:rPr lang="el-GR" sz="1400" b="0" dirty="0" smtClean="0"/>
              <a:t> που επιτρέπει τη χρονολογική και σημασιολογική διασύνδεση των </a:t>
            </a:r>
            <a:r>
              <a:rPr lang="el-GR" sz="1400" b="0" dirty="0" err="1" smtClean="0"/>
              <a:t>μικροδεδομένων</a:t>
            </a:r>
            <a:r>
              <a:rPr lang="el-GR" sz="1400" b="0" dirty="0" smtClean="0"/>
              <a:t>  </a:t>
            </a:r>
          </a:p>
          <a:p>
            <a:pPr marL="285750" indent="-285750">
              <a:buFont typeface="Arial" panose="020B0604020202020204" pitchFamily="34" charset="0"/>
              <a:buChar char="•"/>
            </a:pPr>
            <a:r>
              <a:rPr lang="el-GR" sz="1400" b="0" dirty="0" smtClean="0"/>
              <a:t>Εφαρμογή </a:t>
            </a:r>
            <a:r>
              <a:rPr lang="el-GR" sz="1400" b="0" dirty="0"/>
              <a:t>πρότυπων </a:t>
            </a:r>
            <a:r>
              <a:rPr lang="el-GR" sz="1400" b="0" dirty="0" err="1"/>
              <a:t>σημασιολογιών</a:t>
            </a:r>
            <a:r>
              <a:rPr lang="el-GR" sz="1400" b="0" dirty="0"/>
              <a:t> (</a:t>
            </a:r>
            <a:r>
              <a:rPr lang="en-US" sz="1400" b="0" dirty="0"/>
              <a:t>semantics), </a:t>
            </a:r>
            <a:r>
              <a:rPr lang="el-GR" sz="1400" b="0" dirty="0"/>
              <a:t>ταξινομήσεων (</a:t>
            </a:r>
            <a:r>
              <a:rPr lang="en-US" sz="1400" b="0" dirty="0"/>
              <a:t>classifications) </a:t>
            </a:r>
            <a:r>
              <a:rPr lang="el-GR" sz="1400" b="0" dirty="0"/>
              <a:t>και τυπολογιών (</a:t>
            </a:r>
            <a:r>
              <a:rPr lang="en-US" sz="1400" b="0" dirty="0"/>
              <a:t>typologies) </a:t>
            </a:r>
            <a:endParaRPr lang="en-US" sz="1400" b="0" dirty="0" smtClean="0"/>
          </a:p>
          <a:p>
            <a:pPr marL="285750" indent="-285750">
              <a:buFont typeface="Arial" panose="020B0604020202020204" pitchFamily="34" charset="0"/>
              <a:buChar char="•"/>
            </a:pPr>
            <a:endParaRPr lang="el-GR" sz="1400" dirty="0"/>
          </a:p>
          <a:p>
            <a:r>
              <a:rPr lang="el-GR" sz="1400" dirty="0" smtClean="0"/>
              <a:t>Παραγωγή δεικτών με νόημα</a:t>
            </a:r>
          </a:p>
          <a:p>
            <a:pPr marL="285750" indent="-285750">
              <a:buFont typeface="Arial" panose="020B0604020202020204" pitchFamily="34" charset="0"/>
              <a:buChar char="•"/>
            </a:pPr>
            <a:r>
              <a:rPr lang="en-US" sz="1400" b="0" dirty="0"/>
              <a:t>Policy </a:t>
            </a:r>
            <a:r>
              <a:rPr lang="en-US" sz="1400" b="0" dirty="0" smtClean="0"/>
              <a:t>makers</a:t>
            </a:r>
          </a:p>
          <a:p>
            <a:pPr marL="285750" indent="-285750">
              <a:buFont typeface="Arial" panose="020B0604020202020204" pitchFamily="34" charset="0"/>
              <a:buChar char="•"/>
            </a:pPr>
            <a:r>
              <a:rPr lang="el-GR" sz="1400" b="0" dirty="0" smtClean="0"/>
              <a:t>Κοινότητες χρηστών </a:t>
            </a:r>
          </a:p>
          <a:p>
            <a:pPr marL="285750" indent="-285750">
              <a:buFont typeface="Arial" panose="020B0604020202020204" pitchFamily="34" charset="0"/>
              <a:buChar char="•"/>
            </a:pPr>
            <a:r>
              <a:rPr lang="el-GR" sz="1400" b="0" dirty="0" smtClean="0"/>
              <a:t>Αλυσίδα καινοτομίας </a:t>
            </a:r>
          </a:p>
          <a:p>
            <a:pPr marL="285750" indent="-285750">
              <a:buFont typeface="Arial" panose="020B0604020202020204" pitchFamily="34" charset="0"/>
              <a:buChar char="•"/>
            </a:pPr>
            <a:r>
              <a:rPr lang="el-GR" sz="1400" b="0" dirty="0" smtClean="0"/>
              <a:t>Οικονομία</a:t>
            </a:r>
          </a:p>
          <a:p>
            <a:pPr marL="285750" indent="-285750">
              <a:buFont typeface="Arial" panose="020B0604020202020204" pitchFamily="34" charset="0"/>
              <a:buChar char="•"/>
            </a:pPr>
            <a:r>
              <a:rPr lang="el-GR" sz="1400" b="0" dirty="0" smtClean="0"/>
              <a:t>Κοινωνία </a:t>
            </a:r>
            <a:endParaRPr lang="en-US" sz="1400" b="0" dirty="0"/>
          </a:p>
          <a:p>
            <a:endParaRPr lang="el-GR" sz="1400" dirty="0" smtClean="0"/>
          </a:p>
          <a:p>
            <a:endParaRPr lang="el-GR" sz="1400" b="0" dirty="0" smtClean="0"/>
          </a:p>
          <a:p>
            <a:endParaRPr lang="el-GR" altLang="en-US" b="0" kern="0" dirty="0" smtClean="0">
              <a:latin typeface="Blogger Sans" charset="0"/>
              <a:ea typeface="Blogger Sans" charset="0"/>
              <a:cs typeface="Blogger Sans" charset="0"/>
            </a:endParaRPr>
          </a:p>
          <a:p>
            <a:endParaRPr lang="el-GR" altLang="en-US" b="0" kern="0" dirty="0">
              <a:solidFill>
                <a:srgbClr val="64B4E6"/>
              </a:solidFill>
              <a:latin typeface="Blogger Sans" charset="0"/>
              <a:ea typeface="Blogger Sans" charset="0"/>
              <a:cs typeface="Blogger Sans" charset="0"/>
            </a:endParaRPr>
          </a:p>
          <a:p>
            <a:endParaRPr lang="el-GR" altLang="en-US" b="0" kern="0" dirty="0" smtClean="0">
              <a:solidFill>
                <a:srgbClr val="64B4E6"/>
              </a:solidFill>
              <a:latin typeface="Blogger Sans" charset="0"/>
              <a:ea typeface="Blogger Sans" charset="0"/>
              <a:cs typeface="Blogger Sans" charset="0"/>
            </a:endParaRPr>
          </a:p>
          <a:p>
            <a:endParaRPr lang="fr-FR" altLang="en-US" b="0" kern="0" dirty="0">
              <a:solidFill>
                <a:srgbClr val="64B4E6"/>
              </a:solidFill>
              <a:latin typeface="Blogger Sans" charset="0"/>
              <a:ea typeface="Blogger Sans" charset="0"/>
              <a:cs typeface="Blogger Sans" charset="0"/>
            </a:endParaRPr>
          </a:p>
        </p:txBody>
      </p:sp>
    </p:spTree>
    <p:extLst>
      <p:ext uri="{BB962C8B-B14F-4D97-AF65-F5344CB8AC3E}">
        <p14:creationId xmlns:p14="http://schemas.microsoft.com/office/powerpoint/2010/main" val="890877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1"/>
          <p:cNvGraphicFramePr>
            <a:graphicFrameLocks noGrp="1"/>
          </p:cNvGraphicFramePr>
          <p:nvPr>
            <p:extLst>
              <p:ext uri="{D42A27DB-BD31-4B8C-83A1-F6EECF244321}">
                <p14:modId xmlns:p14="http://schemas.microsoft.com/office/powerpoint/2010/main" val="3695233824"/>
              </p:ext>
            </p:extLst>
          </p:nvPr>
        </p:nvGraphicFramePr>
        <p:xfrm>
          <a:off x="1772354" y="340432"/>
          <a:ext cx="6863645" cy="304800"/>
        </p:xfrm>
        <a:graphic>
          <a:graphicData uri="http://schemas.openxmlformats.org/drawingml/2006/table">
            <a:tbl>
              <a:tblPr/>
              <a:tblGrid>
                <a:gridCol w="6863645"/>
              </a:tblGrid>
              <a:tr h="263525">
                <a:tc>
                  <a:txBody>
                    <a:bodyPr/>
                    <a:lstStyle>
                      <a:lvl1pPr>
                        <a:spcBef>
                          <a:spcPct val="20000"/>
                        </a:spcBef>
                        <a:buClr>
                          <a:srgbClr val="006491"/>
                        </a:buClr>
                        <a:defRPr sz="2800">
                          <a:solidFill>
                            <a:schemeClr val="tx1"/>
                          </a:solidFill>
                          <a:latin typeface="Arial" charset="0"/>
                          <a:ea typeface="Arial Unicode MS" charset="0"/>
                          <a:cs typeface="Arial Unicode MS" charset="0"/>
                        </a:defRPr>
                      </a:lvl1pPr>
                      <a:lvl2pPr marL="37931725" indent="-37474525">
                        <a:spcBef>
                          <a:spcPct val="20000"/>
                        </a:spcBef>
                        <a:buClr>
                          <a:srgbClr val="64B4E6"/>
                        </a:buClr>
                        <a:buFont typeface="Wingdings" charset="2"/>
                        <a:defRPr sz="2400">
                          <a:solidFill>
                            <a:schemeClr val="tx1"/>
                          </a:solidFill>
                          <a:latin typeface="Arial" charset="0"/>
                          <a:ea typeface="Arial Unicode MS" charset="0"/>
                          <a:cs typeface="Arial Unicode MS" charset="0"/>
                        </a:defRPr>
                      </a:lvl2pPr>
                      <a:lvl3pPr marL="1143000" indent="-228600">
                        <a:spcBef>
                          <a:spcPct val="20000"/>
                        </a:spcBef>
                        <a:buClr>
                          <a:srgbClr val="006491"/>
                        </a:buClr>
                        <a:defRPr sz="2000">
                          <a:solidFill>
                            <a:schemeClr val="tx1"/>
                          </a:solidFill>
                          <a:latin typeface="Arial" charset="0"/>
                          <a:ea typeface="Arial Unicode MS" charset="0"/>
                          <a:cs typeface="Arial Unicode MS" charset="0"/>
                        </a:defRPr>
                      </a:lvl3pPr>
                      <a:lvl4pPr marL="1600200" indent="-228600">
                        <a:spcBef>
                          <a:spcPct val="20000"/>
                        </a:spcBef>
                        <a:buClr>
                          <a:srgbClr val="64B4E6"/>
                        </a:buClr>
                        <a:buFont typeface="Wingdings" charset="2"/>
                        <a:defRPr>
                          <a:solidFill>
                            <a:schemeClr val="tx1"/>
                          </a:solidFill>
                          <a:latin typeface="Arial" charset="0"/>
                          <a:ea typeface="Arial Unicode MS" charset="0"/>
                          <a:cs typeface="Arial Unicode MS" charset="0"/>
                        </a:defRPr>
                      </a:lvl4pPr>
                      <a:lvl5pPr marL="2057400" indent="-228600">
                        <a:spcBef>
                          <a:spcPct val="20000"/>
                        </a:spcBef>
                        <a:buClr>
                          <a:srgbClr val="006491"/>
                        </a:buClr>
                        <a:buFont typeface="Times" charset="0"/>
                        <a:defRPr>
                          <a:solidFill>
                            <a:schemeClr val="tx1"/>
                          </a:solidFill>
                          <a:latin typeface="Arial" charset="0"/>
                          <a:ea typeface="Arial Unicode MS" charset="0"/>
                          <a:cs typeface="Arial Unicode MS" charset="0"/>
                        </a:defRPr>
                      </a:lvl5pPr>
                      <a:lvl6pPr marL="25146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6pPr>
                      <a:lvl7pPr marL="29718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7pPr>
                      <a:lvl8pPr marL="34290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8pPr>
                      <a:lvl9pPr marL="3886200" indent="-228600" eaLnBrk="0" fontAlgn="base" hangingPunct="0">
                        <a:spcBef>
                          <a:spcPct val="20000"/>
                        </a:spcBef>
                        <a:spcAft>
                          <a:spcPct val="0"/>
                        </a:spcAft>
                        <a:buClr>
                          <a:srgbClr val="006491"/>
                        </a:buClr>
                        <a:buFont typeface="Times" charset="0"/>
                        <a:defRPr>
                          <a:solidFill>
                            <a:schemeClr val="tx1"/>
                          </a:solidFill>
                          <a:latin typeface="Arial" charset="0"/>
                          <a:ea typeface="Arial Unicode MS" charset="0"/>
                          <a:cs typeface="Arial Unicode M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000" b="1" i="0" u="none" strike="noStrike" cap="none" normalizeH="0" baseline="0" dirty="0" smtClean="0">
                          <a:ln>
                            <a:noFill/>
                          </a:ln>
                          <a:solidFill>
                            <a:schemeClr val="bg1"/>
                          </a:solidFill>
                          <a:effectLst/>
                          <a:latin typeface="Blogger Sans" charset="0"/>
                          <a:ea typeface="Arial Unicode MS" charset="0"/>
                          <a:cs typeface="Arial Unicode MS" charset="0"/>
                        </a:rPr>
                        <a:t>Στόχοι του ΕΚΤ </a:t>
                      </a:r>
                      <a:endParaRPr kumimoji="0" lang="fr-FR" altLang="en-US" sz="2000" b="1" i="0" u="none" strike="noStrike" cap="none" normalizeH="0" baseline="0" dirty="0">
                        <a:ln>
                          <a:noFill/>
                        </a:ln>
                        <a:solidFill>
                          <a:schemeClr val="bg1"/>
                        </a:solidFill>
                        <a:effectLst/>
                        <a:latin typeface="Blogger Sans" charset="0"/>
                        <a:ea typeface="Arial Unicode MS" charset="0"/>
                        <a:cs typeface="Arial Unicode MS"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3" name="Rectangle 2"/>
          <p:cNvSpPr txBox="1">
            <a:spLocks noChangeArrowheads="1"/>
          </p:cNvSpPr>
          <p:nvPr/>
        </p:nvSpPr>
        <p:spPr bwMode="auto">
          <a:xfrm>
            <a:off x="962025" y="1143000"/>
            <a:ext cx="8181976" cy="5164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just"/>
            <a:endParaRPr lang="el-GR" sz="1400" b="0" dirty="0" smtClean="0"/>
          </a:p>
          <a:p>
            <a:pPr algn="just"/>
            <a:endParaRPr lang="en-US" sz="1400" b="0" dirty="0"/>
          </a:p>
          <a:p>
            <a:r>
              <a:rPr lang="el-GR" sz="1400" dirty="0" smtClean="0"/>
              <a:t>Ολοκλήρωση και διασύνδεση μητρώων που έχει αναπτύξει το ΕΚΤ  </a:t>
            </a:r>
            <a:endParaRPr lang="el-GR" sz="1400" dirty="0"/>
          </a:p>
          <a:p>
            <a:pPr marL="285750" indent="-285750">
              <a:buFont typeface="Arial" panose="020B0604020202020204" pitchFamily="34" charset="0"/>
              <a:buChar char="•"/>
            </a:pPr>
            <a:r>
              <a:rPr lang="el-GR" sz="1400" b="0" dirty="0" smtClean="0"/>
              <a:t>Μητρώο </a:t>
            </a:r>
            <a:r>
              <a:rPr lang="el-GR" sz="1400" b="0" dirty="0"/>
              <a:t>Ελλήνων ερευνητών,  </a:t>
            </a:r>
            <a:endParaRPr lang="el-GR" sz="1400" b="0" dirty="0" smtClean="0"/>
          </a:p>
          <a:p>
            <a:pPr marL="285750" indent="-285750">
              <a:buFont typeface="Arial" panose="020B0604020202020204" pitchFamily="34" charset="0"/>
              <a:buChar char="•"/>
            </a:pPr>
            <a:r>
              <a:rPr lang="el-GR" sz="1400" b="0" dirty="0" smtClean="0"/>
              <a:t>Μητρώο </a:t>
            </a:r>
            <a:r>
              <a:rPr lang="el-GR" sz="1400" b="0" dirty="0"/>
              <a:t>ερευνητικών έργων, εθνικών και ευρωπαϊκών, που υλοποιούνται από ελληνικούς φορείς, </a:t>
            </a:r>
            <a:endParaRPr lang="el-GR" sz="1400" b="0" dirty="0" smtClean="0"/>
          </a:p>
          <a:p>
            <a:pPr marL="285750" indent="-285750">
              <a:buFont typeface="Arial" panose="020B0604020202020204" pitchFamily="34" charset="0"/>
              <a:buChar char="•"/>
            </a:pPr>
            <a:r>
              <a:rPr lang="el-GR" sz="1400" b="0" dirty="0" smtClean="0"/>
              <a:t>Μητρώο </a:t>
            </a:r>
            <a:r>
              <a:rPr lang="el-GR" sz="1400" b="0" dirty="0"/>
              <a:t>ελληνικών οργανισμών με δραστηριότητες Ε&amp;Α από όλους τους τομείς της οικονομίας </a:t>
            </a:r>
            <a:endParaRPr lang="el-GR" sz="1400" b="0" dirty="0" smtClean="0"/>
          </a:p>
          <a:p>
            <a:pPr marL="285750" indent="-285750">
              <a:buFont typeface="Arial" panose="020B0604020202020204" pitchFamily="34" charset="0"/>
              <a:buChar char="•"/>
            </a:pPr>
            <a:r>
              <a:rPr lang="el-GR" sz="1400" b="0" dirty="0" smtClean="0"/>
              <a:t>Μητρώο </a:t>
            </a:r>
            <a:r>
              <a:rPr lang="el-GR" sz="1400" b="0" dirty="0"/>
              <a:t>ερευνητικών υποδομών και εργαστηρίων, </a:t>
            </a:r>
            <a:endParaRPr lang="el-GR" sz="1400" b="0" dirty="0" smtClean="0"/>
          </a:p>
          <a:p>
            <a:pPr marL="285750" indent="-285750">
              <a:buFont typeface="Arial" panose="020B0604020202020204" pitchFamily="34" charset="0"/>
              <a:buChar char="•"/>
            </a:pPr>
            <a:r>
              <a:rPr lang="el-GR" sz="1400" b="0" dirty="0" smtClean="0"/>
              <a:t>Μητρώο </a:t>
            </a:r>
            <a:r>
              <a:rPr lang="el-GR" sz="1400" b="0" dirty="0"/>
              <a:t>ελληνικών επιστημονικών δημοσιεύσεων </a:t>
            </a:r>
            <a:endParaRPr lang="el-GR" sz="1400" b="0" dirty="0" smtClean="0"/>
          </a:p>
          <a:p>
            <a:pPr marL="285750" indent="-285750">
              <a:buFont typeface="Arial" panose="020B0604020202020204" pitchFamily="34" charset="0"/>
              <a:buChar char="•"/>
            </a:pPr>
            <a:r>
              <a:rPr lang="el-GR" sz="1400" b="0" dirty="0" smtClean="0"/>
              <a:t>Εθνικό </a:t>
            </a:r>
            <a:r>
              <a:rPr lang="el-GR" sz="1400" b="0" dirty="0"/>
              <a:t>Αρχείο Διδακτορικών </a:t>
            </a:r>
            <a:r>
              <a:rPr lang="el-GR" sz="1400" b="0" dirty="0" smtClean="0"/>
              <a:t>Διατριβών</a:t>
            </a:r>
          </a:p>
          <a:p>
            <a:endParaRPr lang="el-GR" sz="1400" dirty="0" smtClean="0"/>
          </a:p>
          <a:p>
            <a:r>
              <a:rPr lang="el-GR" sz="1400" dirty="0" smtClean="0"/>
              <a:t>Συλλογή / συσσώρευση νέων δεδομένων </a:t>
            </a:r>
          </a:p>
          <a:p>
            <a:endParaRPr lang="el-GR" sz="1400" dirty="0"/>
          </a:p>
          <a:p>
            <a:r>
              <a:rPr lang="el-GR" sz="1400" dirty="0" smtClean="0"/>
              <a:t>Συστήματα </a:t>
            </a:r>
            <a:r>
              <a:rPr lang="en-US" sz="1400" dirty="0" smtClean="0"/>
              <a:t>CRIS </a:t>
            </a:r>
            <a:endParaRPr lang="en-US" sz="1400" dirty="0"/>
          </a:p>
          <a:p>
            <a:endParaRPr lang="el-GR" sz="1400" dirty="0"/>
          </a:p>
          <a:p>
            <a:r>
              <a:rPr lang="en-US" sz="1400" dirty="0" smtClean="0"/>
              <a:t>Business </a:t>
            </a:r>
            <a:r>
              <a:rPr lang="en-US" sz="1400" dirty="0"/>
              <a:t>intelligence </a:t>
            </a:r>
            <a:r>
              <a:rPr lang="el-GR" sz="1400" dirty="0" smtClean="0"/>
              <a:t>/ </a:t>
            </a:r>
            <a:r>
              <a:rPr lang="en-US" sz="1400" dirty="0" err="1" smtClean="0"/>
              <a:t>Visualisations</a:t>
            </a:r>
            <a:endParaRPr lang="en-US" sz="1400" dirty="0"/>
          </a:p>
          <a:p>
            <a:endParaRPr lang="el-GR" sz="1400" dirty="0" smtClean="0"/>
          </a:p>
          <a:p>
            <a:endParaRPr lang="el-GR" sz="1400" dirty="0"/>
          </a:p>
        </p:txBody>
      </p:sp>
      <p:sp>
        <p:nvSpPr>
          <p:cNvPr id="4" name="Rectangle 2"/>
          <p:cNvSpPr txBox="1">
            <a:spLocks noChangeArrowheads="1"/>
          </p:cNvSpPr>
          <p:nvPr/>
        </p:nvSpPr>
        <p:spPr bwMode="auto">
          <a:xfrm>
            <a:off x="881315" y="4400550"/>
            <a:ext cx="8029575"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endParaRPr lang="el-GR" sz="1000" dirty="0"/>
          </a:p>
          <a:p>
            <a:pPr lvl="0"/>
            <a:r>
              <a:rPr lang="el-GR" sz="2000" dirty="0" smtClean="0"/>
              <a:t>Κεντρικός στόχος:  παροχή </a:t>
            </a:r>
            <a:r>
              <a:rPr lang="el-GR" sz="2000" dirty="0"/>
              <a:t>υπηρεσιών προστιθέμενης αξίας για την υποστήριξη βασισμένων σε στοιχεία πολιτικών (</a:t>
            </a:r>
            <a:r>
              <a:rPr lang="el-GR" sz="2000" dirty="0" err="1"/>
              <a:t>evidence</a:t>
            </a:r>
            <a:r>
              <a:rPr lang="el-GR" sz="2000" dirty="0"/>
              <a:t> </a:t>
            </a:r>
            <a:r>
              <a:rPr lang="el-GR" sz="2000" dirty="0" err="1"/>
              <a:t>based</a:t>
            </a:r>
            <a:r>
              <a:rPr lang="el-GR" sz="2000" dirty="0"/>
              <a:t> </a:t>
            </a:r>
            <a:r>
              <a:rPr lang="el-GR" sz="2000" dirty="0" err="1"/>
              <a:t>policies</a:t>
            </a:r>
            <a:r>
              <a:rPr lang="el-GR" sz="2000" dirty="0"/>
              <a:t>) και συνδυασμένης ανάλυσης στοιχείων, με έμφαση στην καθιέρωση θεσμικών συνεργασιών για την παροχή τους.</a:t>
            </a:r>
          </a:p>
          <a:p>
            <a:endParaRPr lang="el-GR" altLang="en-US" sz="2000" b="0" kern="0" dirty="0" smtClean="0">
              <a:latin typeface="Blogger Sans" charset="0"/>
              <a:ea typeface="Blogger Sans" charset="0"/>
              <a:cs typeface="Blogger Sans" charset="0"/>
            </a:endParaRPr>
          </a:p>
          <a:p>
            <a:endParaRPr lang="el-GR" altLang="en-US" sz="2000" b="0" kern="0" dirty="0">
              <a:solidFill>
                <a:srgbClr val="64B4E6"/>
              </a:solidFill>
              <a:latin typeface="Blogger Sans" charset="0"/>
              <a:ea typeface="Blogger Sans" charset="0"/>
              <a:cs typeface="Blogger Sans" charset="0"/>
            </a:endParaRPr>
          </a:p>
          <a:p>
            <a:endParaRPr lang="el-GR" altLang="en-US" sz="2000" b="0" kern="0" dirty="0" smtClean="0">
              <a:solidFill>
                <a:srgbClr val="64B4E6"/>
              </a:solidFill>
              <a:latin typeface="Blogger Sans" charset="0"/>
              <a:ea typeface="Blogger Sans" charset="0"/>
              <a:cs typeface="Blogger Sans" charset="0"/>
            </a:endParaRPr>
          </a:p>
          <a:p>
            <a:endParaRPr lang="fr-FR" altLang="en-US" sz="2000" b="0" kern="0" dirty="0">
              <a:solidFill>
                <a:srgbClr val="64B4E6"/>
              </a:solidFill>
              <a:latin typeface="Blogger Sans" charset="0"/>
              <a:ea typeface="Blogger Sans" charset="0"/>
              <a:cs typeface="Blogger Sans" charset="0"/>
            </a:endParaRPr>
          </a:p>
        </p:txBody>
      </p:sp>
      <p:pic>
        <p:nvPicPr>
          <p:cNvPr id="5" name="Εικόνα 4"/>
          <p:cNvPicPr>
            <a:picLocks noChangeAspect="1"/>
          </p:cNvPicPr>
          <p:nvPr/>
        </p:nvPicPr>
        <p:blipFill>
          <a:blip r:embed="rId2"/>
          <a:stretch>
            <a:fillRect/>
          </a:stretch>
        </p:blipFill>
        <p:spPr>
          <a:xfrm>
            <a:off x="8910890" y="1790901"/>
            <a:ext cx="2735328" cy="3846083"/>
          </a:xfrm>
          <a:prstGeom prst="rect">
            <a:avLst/>
          </a:prstGeom>
        </p:spPr>
      </p:pic>
    </p:spTree>
    <p:extLst>
      <p:ext uri="{BB962C8B-B14F-4D97-AF65-F5344CB8AC3E}">
        <p14:creationId xmlns:p14="http://schemas.microsoft.com/office/powerpoint/2010/main" val="196622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71" y="1726163"/>
            <a:ext cx="4506691" cy="3402148"/>
          </a:xfrm>
          <a:prstGeom prst="rect">
            <a:avLst/>
          </a:prstGeom>
        </p:spPr>
      </p:pic>
      <p:sp>
        <p:nvSpPr>
          <p:cNvPr id="3" name="Rectangle 2"/>
          <p:cNvSpPr txBox="1">
            <a:spLocks noChangeArrowheads="1"/>
          </p:cNvSpPr>
          <p:nvPr/>
        </p:nvSpPr>
        <p:spPr bwMode="auto">
          <a:xfrm>
            <a:off x="4656749" y="1416599"/>
            <a:ext cx="5781480" cy="816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3600" b="1">
                <a:solidFill>
                  <a:srgbClr val="006491"/>
                </a:solidFill>
                <a:latin typeface="+mj-lt"/>
                <a:ea typeface="+mj-ea"/>
                <a:cs typeface="+mj-cs"/>
              </a:defRPr>
            </a:lvl1pPr>
            <a:lvl2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3600" b="1">
                <a:solidFill>
                  <a:srgbClr val="006491"/>
                </a:solidFill>
                <a:latin typeface="Arial" charset="0"/>
                <a:ea typeface="Arial Unicode MS" pitchFamily="34" charset="-128"/>
                <a:cs typeface="Arial Unicode MS" pitchFamily="34" charset="-128"/>
              </a:defRPr>
            </a:lvl5pPr>
            <a:lvl6pPr marL="4572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6pPr>
            <a:lvl7pPr marL="9144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7pPr>
            <a:lvl8pPr marL="13716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8pPr>
            <a:lvl9pPr marL="1828800" algn="l" rtl="0" fontAlgn="base">
              <a:spcBef>
                <a:spcPct val="0"/>
              </a:spcBef>
              <a:spcAft>
                <a:spcPct val="0"/>
              </a:spcAft>
              <a:defRPr sz="3600" b="1">
                <a:solidFill>
                  <a:srgbClr val="005FA9"/>
                </a:solidFill>
                <a:latin typeface="Arial" charset="0"/>
                <a:ea typeface="Arial Unicode MS" pitchFamily="34" charset="-128"/>
                <a:cs typeface="Arial Unicode MS" pitchFamily="34" charset="-128"/>
              </a:defRPr>
            </a:lvl9pPr>
          </a:lstStyle>
          <a:p>
            <a:pPr algn="just"/>
            <a:endParaRPr lang="el-GR" sz="2400" b="0" dirty="0" smtClean="0"/>
          </a:p>
          <a:p>
            <a:r>
              <a:rPr lang="el-GR" sz="2400" b="0" dirty="0" smtClean="0"/>
              <a:t>Ευχαριστώ για την προσοχή σας!</a:t>
            </a:r>
            <a:endParaRPr lang="el-GR" sz="2400" dirty="0" smtClean="0"/>
          </a:p>
          <a:p>
            <a:endParaRPr lang="el-GR" sz="2400" b="0" dirty="0" smtClean="0"/>
          </a:p>
          <a:p>
            <a:endParaRPr lang="el-GR" altLang="en-US" sz="5400" b="0" kern="0" dirty="0" smtClean="0">
              <a:latin typeface="Blogger Sans" charset="0"/>
              <a:ea typeface="Blogger Sans" charset="0"/>
              <a:cs typeface="Blogger Sans" charset="0"/>
            </a:endParaRPr>
          </a:p>
          <a:p>
            <a:endParaRPr lang="el-GR" altLang="en-US" sz="5400" b="0" kern="0" dirty="0">
              <a:solidFill>
                <a:srgbClr val="64B4E6"/>
              </a:solidFill>
              <a:latin typeface="Blogger Sans" charset="0"/>
              <a:ea typeface="Blogger Sans" charset="0"/>
              <a:cs typeface="Blogger Sans" charset="0"/>
            </a:endParaRPr>
          </a:p>
          <a:p>
            <a:endParaRPr lang="el-GR" altLang="en-US" sz="5400" b="0" kern="0" dirty="0" smtClean="0">
              <a:solidFill>
                <a:srgbClr val="64B4E6"/>
              </a:solidFill>
              <a:latin typeface="Blogger Sans" charset="0"/>
              <a:ea typeface="Blogger Sans" charset="0"/>
              <a:cs typeface="Blogger Sans" charset="0"/>
            </a:endParaRPr>
          </a:p>
          <a:p>
            <a:endParaRPr lang="fr-FR" altLang="en-US" sz="5400" b="0" kern="0" dirty="0">
              <a:solidFill>
                <a:srgbClr val="64B4E6"/>
              </a:solidFill>
              <a:latin typeface="Blogger Sans" charset="0"/>
              <a:ea typeface="Blogger Sans" charset="0"/>
              <a:cs typeface="Blogger Sans" charset="0"/>
            </a:endParaRPr>
          </a:p>
        </p:txBody>
      </p:sp>
      <p:pic>
        <p:nvPicPr>
          <p:cNvPr id="4" name="Εικόνα 3"/>
          <p:cNvPicPr>
            <a:picLocks noChangeAspect="1"/>
          </p:cNvPicPr>
          <p:nvPr/>
        </p:nvPicPr>
        <p:blipFill>
          <a:blip r:embed="rId3"/>
          <a:stretch>
            <a:fillRect/>
          </a:stretch>
        </p:blipFill>
        <p:spPr>
          <a:xfrm>
            <a:off x="8193050" y="3144966"/>
            <a:ext cx="2849270" cy="2663163"/>
          </a:xfrm>
          <a:prstGeom prst="rect">
            <a:avLst/>
          </a:prstGeom>
        </p:spPr>
      </p:pic>
      <p:sp>
        <p:nvSpPr>
          <p:cNvPr id="5" name="Τίτλος 1"/>
          <p:cNvSpPr txBox="1">
            <a:spLocks/>
          </p:cNvSpPr>
          <p:nvPr/>
        </p:nvSpPr>
        <p:spPr>
          <a:xfrm>
            <a:off x="8388219" y="2739711"/>
            <a:ext cx="2990619" cy="360040"/>
          </a:xfrm>
          <a:prstGeom prst="rect">
            <a:avLst/>
          </a:prstGeom>
        </p:spPr>
        <p:txBody>
          <a:bodyPr vert="horz" lIns="0" tIns="0" rIns="0" bIns="0" rtlCol="0" anchor="ctr">
            <a:normAutofit fontScale="97500"/>
          </a:bodyPr>
          <a:lstStyle>
            <a:lvl1pPr algn="l" defTabSz="1069691" rtl="0" eaLnBrk="1" latinLnBrk="0" hangingPunct="1">
              <a:spcBef>
                <a:spcPct val="0"/>
              </a:spcBef>
              <a:buNone/>
              <a:defRPr sz="2400" b="1" kern="1200">
                <a:solidFill>
                  <a:srgbClr val="002060"/>
                </a:solidFill>
                <a:effectLst/>
                <a:latin typeface="Arial" pitchFamily="34" charset="0"/>
                <a:ea typeface="+mj-ea"/>
                <a:cs typeface="Arial" pitchFamily="34" charset="0"/>
              </a:defRPr>
            </a:lvl1pPr>
          </a:lstStyle>
          <a:p>
            <a:pPr marL="0" marR="0" lvl="0" indent="0" algn="l" defTabSz="1069691"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rgbClr val="006491"/>
                </a:solidFill>
                <a:effectLst/>
                <a:uLnTx/>
                <a:uFillTx/>
                <a:latin typeface="Arial" pitchFamily="34" charset="0"/>
                <a:ea typeface="+mj-ea"/>
                <a:cs typeface="Arial" pitchFamily="34" charset="0"/>
                <a:hlinkClick r:id="rId4"/>
              </a:rPr>
              <a:t>http://metrics.ekt.gr/</a:t>
            </a:r>
            <a:r>
              <a:rPr kumimoji="0" lang="en-US" sz="1400" b="1" i="0" u="none" strike="noStrike" kern="1200" cap="none" spc="0" normalizeH="0" baseline="0" noProof="0" dirty="0" smtClean="0">
                <a:ln>
                  <a:noFill/>
                </a:ln>
                <a:solidFill>
                  <a:srgbClr val="006491"/>
                </a:solidFill>
                <a:effectLst/>
                <a:uLnTx/>
                <a:uFillTx/>
                <a:latin typeface="Arial" pitchFamily="34" charset="0"/>
                <a:ea typeface="+mj-ea"/>
                <a:cs typeface="Arial" pitchFamily="34" charset="0"/>
              </a:rPr>
              <a:t> </a:t>
            </a:r>
            <a:endParaRPr kumimoji="0" lang="el-GR" sz="1400" b="1" i="0" u="none" strike="noStrike" kern="1200" cap="none" spc="0" normalizeH="0" baseline="0" noProof="0" dirty="0">
              <a:ln>
                <a:noFill/>
              </a:ln>
              <a:solidFill>
                <a:srgbClr val="006491"/>
              </a:solidFill>
              <a:effectLst/>
              <a:uLnTx/>
              <a:uFillTx/>
              <a:latin typeface="Arial" pitchFamily="34" charset="0"/>
              <a:ea typeface="+mj-ea"/>
              <a:cs typeface="Arial" pitchFamily="34" charset="0"/>
            </a:endParaRPr>
          </a:p>
        </p:txBody>
      </p:sp>
      <p:sp>
        <p:nvSpPr>
          <p:cNvPr id="6" name="Τίτλος 1"/>
          <p:cNvSpPr txBox="1">
            <a:spLocks/>
          </p:cNvSpPr>
          <p:nvPr/>
        </p:nvSpPr>
        <p:spPr>
          <a:xfrm>
            <a:off x="4090789" y="2739711"/>
            <a:ext cx="2990619" cy="360040"/>
          </a:xfrm>
          <a:prstGeom prst="rect">
            <a:avLst/>
          </a:prstGeom>
        </p:spPr>
        <p:txBody>
          <a:bodyPr vert="horz" lIns="0" tIns="0" rIns="0" bIns="0" rtlCol="0" anchor="ctr">
            <a:normAutofit fontScale="97500"/>
          </a:bodyPr>
          <a:lstStyle>
            <a:lvl1pPr algn="l" defTabSz="1069691" rtl="0" eaLnBrk="1" latinLnBrk="0" hangingPunct="1">
              <a:spcBef>
                <a:spcPct val="0"/>
              </a:spcBef>
              <a:buNone/>
              <a:defRPr sz="2400" b="1" kern="1200">
                <a:solidFill>
                  <a:srgbClr val="002060"/>
                </a:solidFill>
                <a:effectLst/>
                <a:latin typeface="Arial" pitchFamily="34" charset="0"/>
                <a:ea typeface="+mj-ea"/>
                <a:cs typeface="Arial" pitchFamily="34" charset="0"/>
              </a:defRPr>
            </a:lvl1pPr>
          </a:lstStyle>
          <a:p>
            <a:pPr lvl="0"/>
            <a:r>
              <a:rPr lang="en-US" sz="1400" dirty="0">
                <a:solidFill>
                  <a:srgbClr val="006491"/>
                </a:solidFill>
                <a:hlinkClick r:id="rId4"/>
              </a:rPr>
              <a:t>http://www.ekt.gr</a:t>
            </a:r>
            <a:r>
              <a:rPr lang="en-US" sz="1400" dirty="0" smtClean="0">
                <a:solidFill>
                  <a:srgbClr val="006491"/>
                </a:solidFill>
                <a:hlinkClick r:id="rId4"/>
              </a:rPr>
              <a:t>/</a:t>
            </a:r>
            <a:r>
              <a:rPr kumimoji="0" lang="en-US" sz="1400" b="1" i="0" u="none" strike="noStrike" kern="1200" cap="none" spc="0" normalizeH="0" baseline="0" noProof="0" dirty="0" smtClean="0">
                <a:ln>
                  <a:noFill/>
                </a:ln>
                <a:solidFill>
                  <a:srgbClr val="006491"/>
                </a:solidFill>
                <a:effectLst/>
                <a:uLnTx/>
                <a:uFillTx/>
                <a:latin typeface="Arial" pitchFamily="34" charset="0"/>
                <a:ea typeface="+mj-ea"/>
                <a:cs typeface="Arial" pitchFamily="34" charset="0"/>
              </a:rPr>
              <a:t> </a:t>
            </a:r>
            <a:endParaRPr kumimoji="0" lang="el-GR" sz="1400" b="1" i="0" u="none" strike="noStrike" kern="1200" cap="none" spc="0" normalizeH="0" baseline="0" noProof="0" dirty="0">
              <a:ln>
                <a:noFill/>
              </a:ln>
              <a:solidFill>
                <a:srgbClr val="006491"/>
              </a:solidFill>
              <a:effectLst/>
              <a:uLnTx/>
              <a:uFillTx/>
              <a:latin typeface="Arial" pitchFamily="34" charset="0"/>
              <a:ea typeface="+mj-ea"/>
              <a:cs typeface="Arial" pitchFamily="34" charset="0"/>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5886" y="3245284"/>
            <a:ext cx="3640299" cy="2562845"/>
          </a:xfrm>
          <a:prstGeom prst="rect">
            <a:avLst/>
          </a:prstGeom>
        </p:spPr>
      </p:pic>
    </p:spTree>
    <p:extLst>
      <p:ext uri="{BB962C8B-B14F-4D97-AF65-F5344CB8AC3E}">
        <p14:creationId xmlns:p14="http://schemas.microsoft.com/office/powerpoint/2010/main" val="2164980403"/>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ASME_Powerpoint" id="{5EA34C03-7F97-384C-90AC-28D4F1D12847}" vid="{AC2C1918-5133-574E-B0B3-859EC5CE1B7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399</Words>
  <Application>Microsoft Office PowerPoint</Application>
  <PresentationFormat>Ευρεία οθόνη</PresentationFormat>
  <Paragraphs>88</Paragraphs>
  <Slides>5</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vt:i4>
      </vt:variant>
    </vt:vector>
  </HeadingPairs>
  <TitlesOfParts>
    <vt:vector size="14" baseType="lpstr">
      <vt:lpstr>Arial Unicode MS</vt:lpstr>
      <vt:lpstr>Arial</vt:lpstr>
      <vt:lpstr>Blogger Sans</vt:lpstr>
      <vt:lpstr>Calibri</vt:lpstr>
      <vt:lpstr>GrHelvetica</vt:lpstr>
      <vt:lpstr>MyriadPro-Regular</vt:lpstr>
      <vt:lpstr>Times</vt:lpstr>
      <vt:lpstr>Wingdings</vt:lpstr>
      <vt:lpstr>Nouvelle présentation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Νένα Μάλλιου</dc:creator>
  <cp:lastModifiedBy>Ιωάννα Σκλαβούνου</cp:lastModifiedBy>
  <cp:revision>32</cp:revision>
  <cp:lastPrinted>2016-12-08T08:05:59Z</cp:lastPrinted>
  <dcterms:created xsi:type="dcterms:W3CDTF">2016-12-05T08:23:56Z</dcterms:created>
  <dcterms:modified xsi:type="dcterms:W3CDTF">2016-12-08T08:06:49Z</dcterms:modified>
</cp:coreProperties>
</file>