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18" r:id="rId2"/>
    <p:sldMasterId id="2147483831" r:id="rId3"/>
    <p:sldMasterId id="2147483844" r:id="rId4"/>
    <p:sldMasterId id="2147483857" r:id="rId5"/>
    <p:sldMasterId id="2147483870" r:id="rId6"/>
    <p:sldMasterId id="2147483883" r:id="rId7"/>
  </p:sldMasterIdLst>
  <p:notesMasterIdLst>
    <p:notesMasterId r:id="rId38"/>
  </p:notesMasterIdLst>
  <p:handoutMasterIdLst>
    <p:handoutMasterId r:id="rId39"/>
  </p:handoutMasterIdLst>
  <p:sldIdLst>
    <p:sldId id="261" r:id="rId8"/>
    <p:sldId id="262" r:id="rId9"/>
    <p:sldId id="267" r:id="rId10"/>
    <p:sldId id="264" r:id="rId11"/>
    <p:sldId id="299" r:id="rId12"/>
    <p:sldId id="265" r:id="rId13"/>
    <p:sldId id="300" r:id="rId14"/>
    <p:sldId id="301" r:id="rId15"/>
    <p:sldId id="302" r:id="rId16"/>
    <p:sldId id="303" r:id="rId17"/>
    <p:sldId id="304" r:id="rId18"/>
    <p:sldId id="305" r:id="rId19"/>
    <p:sldId id="306" r:id="rId20"/>
    <p:sldId id="315" r:id="rId21"/>
    <p:sldId id="307" r:id="rId22"/>
    <p:sldId id="308" r:id="rId23"/>
    <p:sldId id="309" r:id="rId24"/>
    <p:sldId id="311" r:id="rId25"/>
    <p:sldId id="310" r:id="rId26"/>
    <p:sldId id="273" r:id="rId27"/>
    <p:sldId id="282" r:id="rId28"/>
    <p:sldId id="277" r:id="rId29"/>
    <p:sldId id="312" r:id="rId30"/>
    <p:sldId id="281" r:id="rId31"/>
    <p:sldId id="280" r:id="rId32"/>
    <p:sldId id="284" r:id="rId33"/>
    <p:sldId id="296" r:id="rId34"/>
    <p:sldId id="297" r:id="rId35"/>
    <p:sldId id="313" r:id="rId36"/>
    <p:sldId id="314" r:id="rId37"/>
  </p:sldIdLst>
  <p:sldSz cx="9144000" cy="6858000" type="screen4x3"/>
  <p:notesSz cx="6718300" cy="98552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Arial" pitchFamily="34" charset="0"/>
      </a:defRPr>
    </a:lvl1pPr>
    <a:lvl2pPr marL="457200" algn="l" rtl="0" fontAlgn="base">
      <a:spcBef>
        <a:spcPct val="0"/>
      </a:spcBef>
      <a:spcAft>
        <a:spcPct val="0"/>
      </a:spcAft>
      <a:defRPr sz="7600" b="1" kern="1200">
        <a:solidFill>
          <a:srgbClr val="FFD624"/>
        </a:solidFill>
        <a:latin typeface="Verdana" pitchFamily="34" charset="0"/>
        <a:ea typeface="+mn-ea"/>
        <a:cs typeface="Arial" pitchFamily="34" charset="0"/>
      </a:defRPr>
    </a:lvl2pPr>
    <a:lvl3pPr marL="914400" algn="l" rtl="0" fontAlgn="base">
      <a:spcBef>
        <a:spcPct val="0"/>
      </a:spcBef>
      <a:spcAft>
        <a:spcPct val="0"/>
      </a:spcAft>
      <a:defRPr sz="7600" b="1" kern="1200">
        <a:solidFill>
          <a:srgbClr val="FFD624"/>
        </a:solidFill>
        <a:latin typeface="Verdana" pitchFamily="34" charset="0"/>
        <a:ea typeface="+mn-ea"/>
        <a:cs typeface="Arial" pitchFamily="34" charset="0"/>
      </a:defRPr>
    </a:lvl3pPr>
    <a:lvl4pPr marL="1371600" algn="l" rtl="0" fontAlgn="base">
      <a:spcBef>
        <a:spcPct val="0"/>
      </a:spcBef>
      <a:spcAft>
        <a:spcPct val="0"/>
      </a:spcAft>
      <a:defRPr sz="7600" b="1" kern="1200">
        <a:solidFill>
          <a:srgbClr val="FFD624"/>
        </a:solidFill>
        <a:latin typeface="Verdana" pitchFamily="34" charset="0"/>
        <a:ea typeface="+mn-ea"/>
        <a:cs typeface="Arial" pitchFamily="34" charset="0"/>
      </a:defRPr>
    </a:lvl4pPr>
    <a:lvl5pPr marL="1828800" algn="l" rtl="0" fontAlgn="base">
      <a:spcBef>
        <a:spcPct val="0"/>
      </a:spcBef>
      <a:spcAft>
        <a:spcPct val="0"/>
      </a:spcAft>
      <a:defRPr sz="7600" b="1" kern="1200">
        <a:solidFill>
          <a:srgbClr val="FFD624"/>
        </a:solidFill>
        <a:latin typeface="Verdana" pitchFamily="34" charset="0"/>
        <a:ea typeface="+mn-ea"/>
        <a:cs typeface="Arial" pitchFamily="34" charset="0"/>
      </a:defRPr>
    </a:lvl5pPr>
    <a:lvl6pPr marL="2286000" algn="l" defTabSz="914400" rtl="0" eaLnBrk="1" latinLnBrk="0" hangingPunct="1">
      <a:defRPr sz="7600" b="1" kern="1200">
        <a:solidFill>
          <a:srgbClr val="FFD624"/>
        </a:solidFill>
        <a:latin typeface="Verdana" pitchFamily="34" charset="0"/>
        <a:ea typeface="+mn-ea"/>
        <a:cs typeface="Arial" pitchFamily="34" charset="0"/>
      </a:defRPr>
    </a:lvl6pPr>
    <a:lvl7pPr marL="2743200" algn="l" defTabSz="914400" rtl="0" eaLnBrk="1" latinLnBrk="0" hangingPunct="1">
      <a:defRPr sz="7600" b="1" kern="1200">
        <a:solidFill>
          <a:srgbClr val="FFD624"/>
        </a:solidFill>
        <a:latin typeface="Verdana" pitchFamily="34" charset="0"/>
        <a:ea typeface="+mn-ea"/>
        <a:cs typeface="Arial" pitchFamily="34" charset="0"/>
      </a:defRPr>
    </a:lvl7pPr>
    <a:lvl8pPr marL="3200400" algn="l" defTabSz="914400" rtl="0" eaLnBrk="1" latinLnBrk="0" hangingPunct="1">
      <a:defRPr sz="7600" b="1" kern="1200">
        <a:solidFill>
          <a:srgbClr val="FFD624"/>
        </a:solidFill>
        <a:latin typeface="Verdana" pitchFamily="34" charset="0"/>
        <a:ea typeface="+mn-ea"/>
        <a:cs typeface="Arial" pitchFamily="34" charset="0"/>
      </a:defRPr>
    </a:lvl8pPr>
    <a:lvl9pPr marL="3657600" algn="l" defTabSz="914400" rtl="0" eaLnBrk="1" latinLnBrk="0" hangingPunct="1">
      <a:defRPr sz="7600" b="1" kern="1200">
        <a:solidFill>
          <a:srgbClr val="FFD624"/>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C1"/>
    <a:srgbClr val="C00000"/>
    <a:srgbClr val="500000"/>
    <a:srgbClr val="98B379"/>
    <a:srgbClr val="98B179"/>
    <a:srgbClr val="73865B"/>
    <a:srgbClr val="6EA92D"/>
    <a:srgbClr val="BECFF4"/>
    <a:srgbClr val="133176"/>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780" autoAdjust="0"/>
    <p:restoredTop sz="48728" autoAdjust="0"/>
  </p:normalViewPr>
  <p:slideViewPr>
    <p:cSldViewPr>
      <p:cViewPr varScale="1">
        <p:scale>
          <a:sx n="51" d="100"/>
          <a:sy n="51" d="100"/>
        </p:scale>
        <p:origin x="-32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11996" cy="493312"/>
          </a:xfrm>
          <a:prstGeom prst="rect">
            <a:avLst/>
          </a:prstGeom>
          <a:noFill/>
          <a:ln w="9525">
            <a:noFill/>
            <a:miter lim="800000"/>
            <a:headEnd/>
            <a:tailEnd/>
          </a:ln>
          <a:effectLst/>
        </p:spPr>
        <p:txBody>
          <a:bodyPr vert="horz" wrap="square" lIns="90606" tIns="45303" rIns="90606" bIns="45303"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04736" y="1"/>
            <a:ext cx="2911996" cy="493312"/>
          </a:xfrm>
          <a:prstGeom prst="rect">
            <a:avLst/>
          </a:prstGeom>
          <a:noFill/>
          <a:ln w="9525">
            <a:noFill/>
            <a:miter lim="800000"/>
            <a:headEnd/>
            <a:tailEnd/>
          </a:ln>
          <a:effectLst/>
        </p:spPr>
        <p:txBody>
          <a:bodyPr vert="horz" wrap="square" lIns="90606" tIns="45303" rIns="90606" bIns="45303"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360313"/>
            <a:ext cx="2911996" cy="493311"/>
          </a:xfrm>
          <a:prstGeom prst="rect">
            <a:avLst/>
          </a:prstGeom>
          <a:noFill/>
          <a:ln w="9525">
            <a:noFill/>
            <a:miter lim="800000"/>
            <a:headEnd/>
            <a:tailEnd/>
          </a:ln>
          <a:effectLst/>
        </p:spPr>
        <p:txBody>
          <a:bodyPr vert="horz" wrap="square" lIns="90606" tIns="45303" rIns="90606" bIns="45303"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04736" y="9360313"/>
            <a:ext cx="2911996" cy="493311"/>
          </a:xfrm>
          <a:prstGeom prst="rect">
            <a:avLst/>
          </a:prstGeom>
          <a:noFill/>
          <a:ln w="9525">
            <a:noFill/>
            <a:miter lim="800000"/>
            <a:headEnd/>
            <a:tailEnd/>
          </a:ln>
          <a:effectLst/>
        </p:spPr>
        <p:txBody>
          <a:bodyPr vert="horz" wrap="square" lIns="90606" tIns="45303" rIns="90606" bIns="45303"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C554E98D-5D07-411C-A3E7-2E9D7BC78435}" type="slidenum">
              <a:rPr lang="en-GB"/>
              <a:pPr>
                <a:defRPr/>
              </a:pPr>
              <a:t>‹#›</a:t>
            </a:fld>
            <a:endParaRPr lang="en-GB"/>
          </a:p>
        </p:txBody>
      </p:sp>
    </p:spTree>
    <p:extLst>
      <p:ext uri="{BB962C8B-B14F-4D97-AF65-F5344CB8AC3E}">
        <p14:creationId xmlns:p14="http://schemas.microsoft.com/office/powerpoint/2010/main" val="3191328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11996" cy="493312"/>
          </a:xfrm>
          <a:prstGeom prst="rect">
            <a:avLst/>
          </a:prstGeom>
          <a:noFill/>
          <a:ln w="9525">
            <a:noFill/>
            <a:miter lim="800000"/>
            <a:headEnd/>
            <a:tailEnd/>
          </a:ln>
          <a:effectLst/>
        </p:spPr>
        <p:txBody>
          <a:bodyPr vert="horz" wrap="square" lIns="90606" tIns="45303" rIns="90606" bIns="45303"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804736" y="1"/>
            <a:ext cx="2911996" cy="493312"/>
          </a:xfrm>
          <a:prstGeom prst="rect">
            <a:avLst/>
          </a:prstGeom>
          <a:noFill/>
          <a:ln w="9525">
            <a:noFill/>
            <a:miter lim="800000"/>
            <a:headEnd/>
            <a:tailEnd/>
          </a:ln>
          <a:effectLst/>
        </p:spPr>
        <p:txBody>
          <a:bodyPr vert="horz" wrap="square" lIns="90606" tIns="45303" rIns="90606" bIns="45303"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34820"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71517" y="4680945"/>
            <a:ext cx="5375267" cy="4435076"/>
          </a:xfrm>
          <a:prstGeom prst="rect">
            <a:avLst/>
          </a:prstGeom>
          <a:noFill/>
          <a:ln w="9525">
            <a:noFill/>
            <a:miter lim="800000"/>
            <a:headEnd/>
            <a:tailEnd/>
          </a:ln>
          <a:effectLst/>
        </p:spPr>
        <p:txBody>
          <a:bodyPr vert="horz" wrap="square" lIns="90606" tIns="45303" rIns="90606" bIns="4530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360313"/>
            <a:ext cx="2911996" cy="493311"/>
          </a:xfrm>
          <a:prstGeom prst="rect">
            <a:avLst/>
          </a:prstGeom>
          <a:noFill/>
          <a:ln w="9525">
            <a:noFill/>
            <a:miter lim="800000"/>
            <a:headEnd/>
            <a:tailEnd/>
          </a:ln>
          <a:effectLst/>
        </p:spPr>
        <p:txBody>
          <a:bodyPr vert="horz" wrap="square" lIns="90606" tIns="45303" rIns="90606" bIns="45303"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04736" y="9360313"/>
            <a:ext cx="2911996" cy="493311"/>
          </a:xfrm>
          <a:prstGeom prst="rect">
            <a:avLst/>
          </a:prstGeom>
          <a:noFill/>
          <a:ln w="9525">
            <a:noFill/>
            <a:miter lim="800000"/>
            <a:headEnd/>
            <a:tailEnd/>
          </a:ln>
          <a:effectLst/>
        </p:spPr>
        <p:txBody>
          <a:bodyPr vert="horz" wrap="square" lIns="90606" tIns="45303" rIns="90606" bIns="45303"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8CF315D1-FA3B-467B-A301-5A942DD1AD71}" type="slidenum">
              <a:rPr lang="en-GB"/>
              <a:pPr>
                <a:defRPr/>
              </a:pPr>
              <a:t>‹#›</a:t>
            </a:fld>
            <a:endParaRPr lang="en-GB"/>
          </a:p>
        </p:txBody>
      </p:sp>
    </p:spTree>
    <p:extLst>
      <p:ext uri="{BB962C8B-B14F-4D97-AF65-F5344CB8AC3E}">
        <p14:creationId xmlns:p14="http://schemas.microsoft.com/office/powerpoint/2010/main" val="3486478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F315D1-FA3B-467B-A301-5A942DD1AD71}" type="slidenum">
              <a:rPr lang="en-GB" smtClean="0"/>
              <a:pPr>
                <a:defRPr/>
              </a:pPr>
              <a:t>1</a:t>
            </a:fld>
            <a:endParaRPr lang="en-GB"/>
          </a:p>
        </p:txBody>
      </p:sp>
    </p:spTree>
    <p:extLst>
      <p:ext uri="{BB962C8B-B14F-4D97-AF65-F5344CB8AC3E}">
        <p14:creationId xmlns:p14="http://schemas.microsoft.com/office/powerpoint/2010/main" val="544758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As I already mentioned, all of the areas in the roadmap are interrelated. </a:t>
            </a:r>
          </a:p>
          <a:p>
            <a:r>
              <a:rPr lang="en-GB" altLang="en-US" smtClean="0"/>
              <a:t>Two areas in particular are of a more horizontal, transversal nature.</a:t>
            </a:r>
          </a:p>
          <a:p>
            <a:endParaRPr lang="en-GB" altLang="en-US" smtClean="0"/>
          </a:p>
          <a:p>
            <a:r>
              <a:rPr lang="en-GB" altLang="en-US" smtClean="0"/>
              <a:t>On the one hand "quality"… the quality framework as we know it, will not be adapted to the new data sources. Eurostat is contributing to the UN's work on a quality framework for big data. </a:t>
            </a:r>
          </a:p>
          <a:p>
            <a:r>
              <a:rPr lang="en-GB" altLang="en-US" smtClean="0"/>
              <a:t>Quality issues will appear in the pilots, when assessing the access to data, etc. Just think of conceptual issues (can statistical definitions be maintained when using big data?), timeliness and flexibility of access, coverage and sampling issues, etc…</a:t>
            </a:r>
          </a:p>
          <a:p>
            <a:endParaRPr lang="en-GB" altLang="en-US" smtClean="0"/>
          </a:p>
          <a:p>
            <a:r>
              <a:rPr lang="en-GB" altLang="en-US" smtClean="0"/>
              <a:t>On the other hand "ethics and communication" will play an important if not decisive role. Policy makers and businesses will be reluctant to cooperate or to launch big data initiatives if the "public opinion" is not supporting such approaches. Protection of data will become even more important than it already is now.</a:t>
            </a:r>
          </a:p>
          <a:p>
            <a:endParaRPr lang="en-GB" altLang="en-US" smtClean="0"/>
          </a:p>
        </p:txBody>
      </p:sp>
      <p:sp>
        <p:nvSpPr>
          <p:cNvPr id="3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defRPr>
            </a:lvl1pPr>
            <a:lvl2pPr marL="736043" indent="-283093" eaLnBrk="0" hangingPunct="0">
              <a:defRPr sz="7500" b="1">
                <a:solidFill>
                  <a:srgbClr val="FFD624"/>
                </a:solidFill>
                <a:latin typeface="Verdana" pitchFamily="34" charset="0"/>
              </a:defRPr>
            </a:lvl2pPr>
            <a:lvl3pPr marL="1132375" indent="-226475" eaLnBrk="0" hangingPunct="0">
              <a:defRPr sz="7500" b="1">
                <a:solidFill>
                  <a:srgbClr val="FFD624"/>
                </a:solidFill>
                <a:latin typeface="Verdana" pitchFamily="34" charset="0"/>
              </a:defRPr>
            </a:lvl3pPr>
            <a:lvl4pPr marL="1585323" indent="-226475" eaLnBrk="0" hangingPunct="0">
              <a:defRPr sz="7500" b="1">
                <a:solidFill>
                  <a:srgbClr val="FFD624"/>
                </a:solidFill>
                <a:latin typeface="Verdana" pitchFamily="34" charset="0"/>
              </a:defRPr>
            </a:lvl4pPr>
            <a:lvl5pPr marL="2038273" indent="-226475" eaLnBrk="0" hangingPunct="0">
              <a:defRPr sz="7500" b="1">
                <a:solidFill>
                  <a:srgbClr val="FFD624"/>
                </a:solidFill>
                <a:latin typeface="Verdana" pitchFamily="34" charset="0"/>
              </a:defRPr>
            </a:lvl5pPr>
            <a:lvl6pPr marL="2491222" indent="-226475" eaLnBrk="0" fontAlgn="base" hangingPunct="0">
              <a:spcBef>
                <a:spcPct val="0"/>
              </a:spcBef>
              <a:spcAft>
                <a:spcPct val="0"/>
              </a:spcAft>
              <a:defRPr sz="7500" b="1">
                <a:solidFill>
                  <a:srgbClr val="FFD624"/>
                </a:solidFill>
                <a:latin typeface="Verdana" pitchFamily="34" charset="0"/>
              </a:defRPr>
            </a:lvl6pPr>
            <a:lvl7pPr marL="2944171" indent="-226475" eaLnBrk="0" fontAlgn="base" hangingPunct="0">
              <a:spcBef>
                <a:spcPct val="0"/>
              </a:spcBef>
              <a:spcAft>
                <a:spcPct val="0"/>
              </a:spcAft>
              <a:defRPr sz="7500" b="1">
                <a:solidFill>
                  <a:srgbClr val="FFD624"/>
                </a:solidFill>
                <a:latin typeface="Verdana" pitchFamily="34" charset="0"/>
              </a:defRPr>
            </a:lvl7pPr>
            <a:lvl8pPr marL="3397121" indent="-226475" eaLnBrk="0" fontAlgn="base" hangingPunct="0">
              <a:spcBef>
                <a:spcPct val="0"/>
              </a:spcBef>
              <a:spcAft>
                <a:spcPct val="0"/>
              </a:spcAft>
              <a:defRPr sz="7500" b="1">
                <a:solidFill>
                  <a:srgbClr val="FFD624"/>
                </a:solidFill>
                <a:latin typeface="Verdana" pitchFamily="34" charset="0"/>
              </a:defRPr>
            </a:lvl8pPr>
            <a:lvl9pPr marL="3850071" indent="-226475" eaLnBrk="0" fontAlgn="base" hangingPunct="0">
              <a:spcBef>
                <a:spcPct val="0"/>
              </a:spcBef>
              <a:spcAft>
                <a:spcPct val="0"/>
              </a:spcAft>
              <a:defRPr sz="7500" b="1">
                <a:solidFill>
                  <a:srgbClr val="FFD624"/>
                </a:solidFill>
                <a:latin typeface="Verdana" pitchFamily="34" charset="0"/>
              </a:defRPr>
            </a:lvl9pPr>
          </a:lstStyle>
          <a:p>
            <a:pPr eaLnBrk="1" hangingPunct="1">
              <a:defRPr/>
            </a:pPr>
            <a:fld id="{F452106E-36AD-485B-99D6-096B3170C528}" type="slidenum">
              <a:rPr lang="en-GB" altLang="en-US" sz="1200" b="0">
                <a:solidFill>
                  <a:prstClr val="black"/>
                </a:solidFill>
                <a:latin typeface="Arial" charset="0"/>
              </a:rPr>
              <a:pPr eaLnBrk="1" hangingPunct="1">
                <a:defRPr/>
              </a:pPr>
              <a:t>13</a:t>
            </a:fld>
            <a:endParaRPr lang="en-GB" altLang="en-US" sz="1200" b="0">
              <a:solidFill>
                <a:prstClr val="black"/>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smtClean="0"/>
              <a:t>A first set of challenges refers</a:t>
            </a:r>
            <a:r>
              <a:rPr lang="en-US" altLang="en-US" b="0" baseline="0" dirty="0" smtClean="0"/>
              <a:t> to the cooperation and exchange of best practices, the methodology and the transition into the "real use" of data. These are perhaps the areas that are closest to a statistician's heart.</a:t>
            </a:r>
          </a:p>
          <a:p>
            <a:endParaRPr lang="en-US" altLang="en-US" b="0" baseline="0" dirty="0" smtClean="0"/>
          </a:p>
          <a:p>
            <a:r>
              <a:rPr lang="en-US" altLang="en-US" b="0" baseline="0" dirty="0" smtClean="0"/>
              <a:t>One way of tackling these issues, is the launching of a series of </a:t>
            </a:r>
            <a:r>
              <a:rPr lang="en-US" altLang="en-US" b="1" baseline="0" dirty="0" smtClean="0"/>
              <a:t>PILOT PROJECTS</a:t>
            </a:r>
            <a:r>
              <a:rPr lang="en-US" altLang="en-US" b="0" baseline="0" dirty="0" smtClean="0"/>
              <a:t>.</a:t>
            </a:r>
          </a:p>
          <a:p>
            <a:r>
              <a:rPr lang="en-US" altLang="en-US" b="0" baseline="0" dirty="0" smtClean="0"/>
              <a:t>We hope to conclude a Framework Partnership Agreement very soon and will then launch the Special Grant Agreements that will provide the resources to the countries to carry out the work. </a:t>
            </a:r>
          </a:p>
          <a:p>
            <a:r>
              <a:rPr lang="en-US" altLang="en-US" b="0" baseline="0" dirty="0" smtClean="0"/>
              <a:t>These pilot projects will be an important pillar of the big data activities in the ESS in the coming years and should pave the way towards a data production driven by big data. </a:t>
            </a:r>
          </a:p>
          <a:p>
            <a:endParaRPr lang="en-US" altLang="en-US" b="0" baseline="0" dirty="0" smtClean="0"/>
          </a:p>
          <a:p>
            <a:endParaRPr lang="en-US" altLang="en-US" b="0"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defRPr>
            </a:lvl1pPr>
            <a:lvl2pPr marL="736107" indent="-283118" eaLnBrk="0" hangingPunct="0">
              <a:defRPr sz="7500" b="1">
                <a:solidFill>
                  <a:srgbClr val="FFD624"/>
                </a:solidFill>
                <a:latin typeface="Verdana" pitchFamily="34" charset="0"/>
              </a:defRPr>
            </a:lvl2pPr>
            <a:lvl3pPr marL="1132472" indent="-226494" eaLnBrk="0" hangingPunct="0">
              <a:defRPr sz="7500" b="1">
                <a:solidFill>
                  <a:srgbClr val="FFD624"/>
                </a:solidFill>
                <a:latin typeface="Verdana" pitchFamily="34" charset="0"/>
              </a:defRPr>
            </a:lvl3pPr>
            <a:lvl4pPr marL="1585460" indent="-226494" eaLnBrk="0" hangingPunct="0">
              <a:defRPr sz="7500" b="1">
                <a:solidFill>
                  <a:srgbClr val="FFD624"/>
                </a:solidFill>
                <a:latin typeface="Verdana" pitchFamily="34" charset="0"/>
              </a:defRPr>
            </a:lvl4pPr>
            <a:lvl5pPr marL="2038449" indent="-226494" eaLnBrk="0" hangingPunct="0">
              <a:defRPr sz="7500" b="1">
                <a:solidFill>
                  <a:srgbClr val="FFD624"/>
                </a:solidFill>
                <a:latin typeface="Verdana" pitchFamily="34" charset="0"/>
              </a:defRPr>
            </a:lvl5pPr>
            <a:lvl6pPr marL="2491437" indent="-226494" eaLnBrk="0" fontAlgn="base" hangingPunct="0">
              <a:spcBef>
                <a:spcPct val="0"/>
              </a:spcBef>
              <a:spcAft>
                <a:spcPct val="0"/>
              </a:spcAft>
              <a:defRPr sz="7500" b="1">
                <a:solidFill>
                  <a:srgbClr val="FFD624"/>
                </a:solidFill>
                <a:latin typeface="Verdana" pitchFamily="34" charset="0"/>
              </a:defRPr>
            </a:lvl6pPr>
            <a:lvl7pPr marL="2944426" indent="-226494" eaLnBrk="0" fontAlgn="base" hangingPunct="0">
              <a:spcBef>
                <a:spcPct val="0"/>
              </a:spcBef>
              <a:spcAft>
                <a:spcPct val="0"/>
              </a:spcAft>
              <a:defRPr sz="7500" b="1">
                <a:solidFill>
                  <a:srgbClr val="FFD624"/>
                </a:solidFill>
                <a:latin typeface="Verdana" pitchFamily="34" charset="0"/>
              </a:defRPr>
            </a:lvl7pPr>
            <a:lvl8pPr marL="3397415" indent="-226494" eaLnBrk="0" fontAlgn="base" hangingPunct="0">
              <a:spcBef>
                <a:spcPct val="0"/>
              </a:spcBef>
              <a:spcAft>
                <a:spcPct val="0"/>
              </a:spcAft>
              <a:defRPr sz="7500" b="1">
                <a:solidFill>
                  <a:srgbClr val="FFD624"/>
                </a:solidFill>
                <a:latin typeface="Verdana" pitchFamily="34" charset="0"/>
              </a:defRPr>
            </a:lvl8pPr>
            <a:lvl9pPr marL="3850403" indent="-226494" eaLnBrk="0" fontAlgn="base" hangingPunct="0">
              <a:spcBef>
                <a:spcPct val="0"/>
              </a:spcBef>
              <a:spcAft>
                <a:spcPct val="0"/>
              </a:spcAft>
              <a:defRPr sz="7500" b="1">
                <a:solidFill>
                  <a:srgbClr val="FFD624"/>
                </a:solidFill>
                <a:latin typeface="Verdana" pitchFamily="34" charset="0"/>
              </a:defRPr>
            </a:lvl9pPr>
          </a:lstStyle>
          <a:p>
            <a:pPr eaLnBrk="1" hangingPunct="1"/>
            <a:fld id="{16270CE7-FC86-4304-9DA3-E2832337ACCC}" type="slidenum">
              <a:rPr lang="en-GB" altLang="en-US" sz="1200" b="0">
                <a:solidFill>
                  <a:prstClr val="black"/>
                </a:solidFill>
                <a:latin typeface="Arial" charset="0"/>
              </a:rPr>
              <a:pPr eaLnBrk="1" hangingPunct="1"/>
              <a:t>14</a:t>
            </a:fld>
            <a:endParaRPr lang="en-GB" altLang="en-US" sz="1200" b="0">
              <a:solidFill>
                <a:prstClr val="black"/>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F315D1-FA3B-467B-A301-5A942DD1AD71}" type="slidenum">
              <a:rPr lang="en-GB" smtClean="0"/>
              <a:pPr>
                <a:defRPr/>
              </a:pPr>
              <a:t>28</a:t>
            </a:fld>
            <a:endParaRPr lang="en-GB"/>
          </a:p>
        </p:txBody>
      </p:sp>
    </p:spTree>
    <p:extLst>
      <p:ext uri="{BB962C8B-B14F-4D97-AF65-F5344CB8AC3E}">
        <p14:creationId xmlns:p14="http://schemas.microsoft.com/office/powerpoint/2010/main" val="1638038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F315D1-FA3B-467B-A301-5A942DD1AD71}" type="slidenum">
              <a:rPr lang="en-GB" smtClean="0"/>
              <a:pPr>
                <a:defRPr/>
              </a:pPr>
              <a:t>29</a:t>
            </a:fld>
            <a:endParaRPr lang="en-GB"/>
          </a:p>
        </p:txBody>
      </p:sp>
    </p:spTree>
    <p:extLst>
      <p:ext uri="{BB962C8B-B14F-4D97-AF65-F5344CB8AC3E}">
        <p14:creationId xmlns:p14="http://schemas.microsoft.com/office/powerpoint/2010/main" val="2766962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F8BEF02-D39A-4FA3-9541-AE47CB24B5FD}" type="slidenum">
              <a:rPr lang="en-GB" altLang="en-US" smtClean="0"/>
              <a:pPr>
                <a:defRPr/>
              </a:pPr>
              <a:t>30</a:t>
            </a:fld>
            <a:endParaRPr lang="en-GB" altLang="en-US"/>
          </a:p>
        </p:txBody>
      </p:sp>
    </p:spTree>
    <p:extLst>
      <p:ext uri="{BB962C8B-B14F-4D97-AF65-F5344CB8AC3E}">
        <p14:creationId xmlns:p14="http://schemas.microsoft.com/office/powerpoint/2010/main" val="190562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F315D1-FA3B-467B-A301-5A942DD1AD71}" type="slidenum">
              <a:rPr lang="en-GB" smtClean="0"/>
              <a:pPr>
                <a:defRPr/>
              </a:pPr>
              <a:t>2</a:t>
            </a:fld>
            <a:endParaRPr lang="en-GB"/>
          </a:p>
        </p:txBody>
      </p:sp>
    </p:spTree>
    <p:extLst>
      <p:ext uri="{BB962C8B-B14F-4D97-AF65-F5344CB8AC3E}">
        <p14:creationId xmlns:p14="http://schemas.microsoft.com/office/powerpoint/2010/main" val="384960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F315D1-FA3B-467B-A301-5A942DD1AD71}" type="slidenum">
              <a:rPr lang="en-GB" smtClean="0"/>
              <a:pPr>
                <a:defRPr/>
              </a:pPr>
              <a:t>4</a:t>
            </a:fld>
            <a:endParaRPr lang="en-GB"/>
          </a:p>
        </p:txBody>
      </p:sp>
    </p:spTree>
    <p:extLst>
      <p:ext uri="{BB962C8B-B14F-4D97-AF65-F5344CB8AC3E}">
        <p14:creationId xmlns:p14="http://schemas.microsoft.com/office/powerpoint/2010/main" val="216770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F315D1-FA3B-467B-A301-5A942DD1AD71}" type="slidenum">
              <a:rPr lang="en-GB" smtClean="0"/>
              <a:pPr>
                <a:defRPr/>
              </a:pPr>
              <a:t>5</a:t>
            </a:fld>
            <a:endParaRPr lang="en-GB"/>
          </a:p>
        </p:txBody>
      </p:sp>
    </p:spTree>
    <p:extLst>
      <p:ext uri="{BB962C8B-B14F-4D97-AF65-F5344CB8AC3E}">
        <p14:creationId xmlns:p14="http://schemas.microsoft.com/office/powerpoint/2010/main" val="1258368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1A9DEE05-A5EE-4675-95DE-0B1EA53EFA85}" type="slidenum">
              <a:rPr lang="en-GB"/>
              <a:pPr>
                <a:defRPr/>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first set of challenges refers to the cooperation and exchange of best practices, the methodology and the transition into the "real use" of data. These are perhaps the areas that are closest to a statistician's heart.</a:t>
            </a:r>
          </a:p>
          <a:p>
            <a:endParaRPr lang="en-US" altLang="en-US" smtClean="0"/>
          </a:p>
          <a:p>
            <a:r>
              <a:rPr lang="en-US" altLang="en-US" smtClean="0"/>
              <a:t>One way of tackling these issues, is the launching of a series of </a:t>
            </a:r>
            <a:r>
              <a:rPr lang="en-US" altLang="en-US" b="1" smtClean="0"/>
              <a:t>PILOT PROJECTS</a:t>
            </a:r>
            <a:r>
              <a:rPr lang="en-US" altLang="en-US" smtClean="0"/>
              <a:t>. </a:t>
            </a:r>
          </a:p>
          <a:p>
            <a:r>
              <a:rPr lang="en-US" altLang="en-US" smtClean="0"/>
              <a:t>A Framework Partnership Agreement between Eurostat and 20 NSIs was signed in Nov 2015. In Dec 2015 Eurostat launched the Special Grant Agreements that will provide the resources to the NSIs to carry out the work. </a:t>
            </a:r>
          </a:p>
          <a:p>
            <a:endParaRPr lang="en-US" altLang="en-US" smtClean="0"/>
          </a:p>
          <a:p>
            <a:r>
              <a:rPr lang="en-US" altLang="en-US" smtClean="0"/>
              <a:t>In this context close cooperation between the ESS and the GWG will be necessary in order to avoid double work and ensure synergies between the two groups.</a:t>
            </a:r>
          </a:p>
          <a:p>
            <a:endParaRPr lang="en-US" altLang="en-US" smtClean="0"/>
          </a:p>
          <a:p>
            <a:r>
              <a:rPr lang="en-US" altLang="en-US" smtClean="0"/>
              <a:t>These pilot projects will be an important pillar of the big data activities in the ESS in the coming years and should pave the way towards a data production driven by big data. </a:t>
            </a:r>
          </a:p>
          <a:p>
            <a:endParaRPr lang="en-US" altLang="en-US" smtClean="0"/>
          </a:p>
        </p:txBody>
      </p:sp>
      <p:sp>
        <p:nvSpPr>
          <p:cNvPr id="3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defRPr>
            </a:lvl1pPr>
            <a:lvl2pPr marL="736043" indent="-283093" eaLnBrk="0" hangingPunct="0">
              <a:defRPr sz="7500" b="1">
                <a:solidFill>
                  <a:srgbClr val="FFD624"/>
                </a:solidFill>
                <a:latin typeface="Verdana" pitchFamily="34" charset="0"/>
              </a:defRPr>
            </a:lvl2pPr>
            <a:lvl3pPr marL="1132375" indent="-226475" eaLnBrk="0" hangingPunct="0">
              <a:defRPr sz="7500" b="1">
                <a:solidFill>
                  <a:srgbClr val="FFD624"/>
                </a:solidFill>
                <a:latin typeface="Verdana" pitchFamily="34" charset="0"/>
              </a:defRPr>
            </a:lvl3pPr>
            <a:lvl4pPr marL="1585323" indent="-226475" eaLnBrk="0" hangingPunct="0">
              <a:defRPr sz="7500" b="1">
                <a:solidFill>
                  <a:srgbClr val="FFD624"/>
                </a:solidFill>
                <a:latin typeface="Verdana" pitchFamily="34" charset="0"/>
              </a:defRPr>
            </a:lvl4pPr>
            <a:lvl5pPr marL="2038273" indent="-226475" eaLnBrk="0" hangingPunct="0">
              <a:defRPr sz="7500" b="1">
                <a:solidFill>
                  <a:srgbClr val="FFD624"/>
                </a:solidFill>
                <a:latin typeface="Verdana" pitchFamily="34" charset="0"/>
              </a:defRPr>
            </a:lvl5pPr>
            <a:lvl6pPr marL="2491222" indent="-226475" eaLnBrk="0" fontAlgn="base" hangingPunct="0">
              <a:spcBef>
                <a:spcPct val="0"/>
              </a:spcBef>
              <a:spcAft>
                <a:spcPct val="0"/>
              </a:spcAft>
              <a:defRPr sz="7500" b="1">
                <a:solidFill>
                  <a:srgbClr val="FFD624"/>
                </a:solidFill>
                <a:latin typeface="Verdana" pitchFamily="34" charset="0"/>
              </a:defRPr>
            </a:lvl6pPr>
            <a:lvl7pPr marL="2944171" indent="-226475" eaLnBrk="0" fontAlgn="base" hangingPunct="0">
              <a:spcBef>
                <a:spcPct val="0"/>
              </a:spcBef>
              <a:spcAft>
                <a:spcPct val="0"/>
              </a:spcAft>
              <a:defRPr sz="7500" b="1">
                <a:solidFill>
                  <a:srgbClr val="FFD624"/>
                </a:solidFill>
                <a:latin typeface="Verdana" pitchFamily="34" charset="0"/>
              </a:defRPr>
            </a:lvl7pPr>
            <a:lvl8pPr marL="3397121" indent="-226475" eaLnBrk="0" fontAlgn="base" hangingPunct="0">
              <a:spcBef>
                <a:spcPct val="0"/>
              </a:spcBef>
              <a:spcAft>
                <a:spcPct val="0"/>
              </a:spcAft>
              <a:defRPr sz="7500" b="1">
                <a:solidFill>
                  <a:srgbClr val="FFD624"/>
                </a:solidFill>
                <a:latin typeface="Verdana" pitchFamily="34" charset="0"/>
              </a:defRPr>
            </a:lvl8pPr>
            <a:lvl9pPr marL="3850071" indent="-226475" eaLnBrk="0" fontAlgn="base" hangingPunct="0">
              <a:spcBef>
                <a:spcPct val="0"/>
              </a:spcBef>
              <a:spcAft>
                <a:spcPct val="0"/>
              </a:spcAft>
              <a:defRPr sz="7500" b="1">
                <a:solidFill>
                  <a:srgbClr val="FFD624"/>
                </a:solidFill>
                <a:latin typeface="Verdana" pitchFamily="34" charset="0"/>
              </a:defRPr>
            </a:lvl9pPr>
          </a:lstStyle>
          <a:p>
            <a:pPr eaLnBrk="1" hangingPunct="1">
              <a:defRPr/>
            </a:pPr>
            <a:fld id="{48D8C670-5A15-45AA-98A7-0B09E6F2D906}" type="slidenum">
              <a:rPr lang="en-GB" altLang="en-US" sz="1200" b="0">
                <a:solidFill>
                  <a:prstClr val="black"/>
                </a:solidFill>
                <a:latin typeface="Arial" charset="0"/>
              </a:rPr>
              <a:pPr eaLnBrk="1" hangingPunct="1">
                <a:defRPr/>
              </a:pPr>
              <a:t>9</a:t>
            </a:fld>
            <a:endParaRPr lang="en-GB" altLang="en-US" sz="1200" b="0">
              <a:solidFill>
                <a:prstClr val="black"/>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Secondly, important enablers for a successful move towards big data, are </a:t>
            </a:r>
            <a:r>
              <a:rPr lang="en-US" altLang="en-US" b="1" dirty="0" smtClean="0"/>
              <a:t>SKILLS</a:t>
            </a:r>
            <a:r>
              <a:rPr lang="en-US" altLang="en-US" dirty="0" smtClean="0"/>
              <a:t> and </a:t>
            </a:r>
            <a:r>
              <a:rPr lang="en-US" altLang="en-US" b="1" dirty="0" smtClean="0"/>
              <a:t>IT INFRASTRUCTURE.</a:t>
            </a:r>
          </a:p>
          <a:p>
            <a:r>
              <a:rPr lang="en-US" altLang="en-US" dirty="0" smtClean="0"/>
              <a:t>Our staff will slowly but steadily need new skills and our IT architecture &amp; infrastructure will need to adapt to the new sources.</a:t>
            </a:r>
          </a:p>
          <a:p>
            <a:r>
              <a:rPr lang="en-US" altLang="en-US" dirty="0" smtClean="0"/>
              <a:t>The impact on hardware needs will be significant. Experiments are ongoing, for instance the "sandbox" environment for big data experiments hosted by the Irish Central Statistics Office – in a cooperation between among others Eurostat and UNECE.</a:t>
            </a:r>
          </a:p>
          <a:p>
            <a:endParaRPr lang="en-US" altLang="en-US" dirty="0" smtClean="0"/>
          </a:p>
          <a:p>
            <a:r>
              <a:rPr lang="en-US" altLang="en-US" dirty="0" smtClean="0"/>
              <a:t>An concrete action in the pipeline, is the set-up of a series of training courses under the umbrella of the ESTP. Our Task Force on Big Data is currently preparing the outline for such program for 2016. </a:t>
            </a:r>
            <a:r>
              <a:rPr lang="en-US" altLang="en-US" smtClean="0"/>
              <a:t>The courses will focus on </a:t>
            </a:r>
            <a:r>
              <a:rPr lang="en-US" altLang="en-US" i="1" smtClean="0"/>
              <a:t>sources</a:t>
            </a:r>
            <a:r>
              <a:rPr lang="en-US" altLang="en-US" smtClean="0"/>
              <a:t> and on </a:t>
            </a:r>
            <a:r>
              <a:rPr lang="en-US" altLang="en-US" i="1" smtClean="0"/>
              <a:t>tools</a:t>
            </a:r>
            <a:r>
              <a:rPr lang="en-US" altLang="en-US" smtClean="0"/>
              <a:t> and will be modulated in a way to address basic/new users or management as well as more experienced users.</a:t>
            </a:r>
          </a:p>
          <a:p>
            <a:endParaRPr lang="en-US" altLang="en-US" smtClean="0"/>
          </a:p>
        </p:txBody>
      </p:sp>
      <p:sp>
        <p:nvSpPr>
          <p:cNvPr id="3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defRPr>
            </a:lvl1pPr>
            <a:lvl2pPr marL="736043" indent="-283093" eaLnBrk="0" hangingPunct="0">
              <a:defRPr sz="7500" b="1">
                <a:solidFill>
                  <a:srgbClr val="FFD624"/>
                </a:solidFill>
                <a:latin typeface="Verdana" pitchFamily="34" charset="0"/>
              </a:defRPr>
            </a:lvl2pPr>
            <a:lvl3pPr marL="1132375" indent="-226475" eaLnBrk="0" hangingPunct="0">
              <a:defRPr sz="7500" b="1">
                <a:solidFill>
                  <a:srgbClr val="FFD624"/>
                </a:solidFill>
                <a:latin typeface="Verdana" pitchFamily="34" charset="0"/>
              </a:defRPr>
            </a:lvl3pPr>
            <a:lvl4pPr marL="1585323" indent="-226475" eaLnBrk="0" hangingPunct="0">
              <a:defRPr sz="7500" b="1">
                <a:solidFill>
                  <a:srgbClr val="FFD624"/>
                </a:solidFill>
                <a:latin typeface="Verdana" pitchFamily="34" charset="0"/>
              </a:defRPr>
            </a:lvl4pPr>
            <a:lvl5pPr marL="2038273" indent="-226475" eaLnBrk="0" hangingPunct="0">
              <a:defRPr sz="7500" b="1">
                <a:solidFill>
                  <a:srgbClr val="FFD624"/>
                </a:solidFill>
                <a:latin typeface="Verdana" pitchFamily="34" charset="0"/>
              </a:defRPr>
            </a:lvl5pPr>
            <a:lvl6pPr marL="2491222" indent="-226475" eaLnBrk="0" fontAlgn="base" hangingPunct="0">
              <a:spcBef>
                <a:spcPct val="0"/>
              </a:spcBef>
              <a:spcAft>
                <a:spcPct val="0"/>
              </a:spcAft>
              <a:defRPr sz="7500" b="1">
                <a:solidFill>
                  <a:srgbClr val="FFD624"/>
                </a:solidFill>
                <a:latin typeface="Verdana" pitchFamily="34" charset="0"/>
              </a:defRPr>
            </a:lvl6pPr>
            <a:lvl7pPr marL="2944171" indent="-226475" eaLnBrk="0" fontAlgn="base" hangingPunct="0">
              <a:spcBef>
                <a:spcPct val="0"/>
              </a:spcBef>
              <a:spcAft>
                <a:spcPct val="0"/>
              </a:spcAft>
              <a:defRPr sz="7500" b="1">
                <a:solidFill>
                  <a:srgbClr val="FFD624"/>
                </a:solidFill>
                <a:latin typeface="Verdana" pitchFamily="34" charset="0"/>
              </a:defRPr>
            </a:lvl7pPr>
            <a:lvl8pPr marL="3397121" indent="-226475" eaLnBrk="0" fontAlgn="base" hangingPunct="0">
              <a:spcBef>
                <a:spcPct val="0"/>
              </a:spcBef>
              <a:spcAft>
                <a:spcPct val="0"/>
              </a:spcAft>
              <a:defRPr sz="7500" b="1">
                <a:solidFill>
                  <a:srgbClr val="FFD624"/>
                </a:solidFill>
                <a:latin typeface="Verdana" pitchFamily="34" charset="0"/>
              </a:defRPr>
            </a:lvl8pPr>
            <a:lvl9pPr marL="3850071" indent="-226475" eaLnBrk="0" fontAlgn="base" hangingPunct="0">
              <a:spcBef>
                <a:spcPct val="0"/>
              </a:spcBef>
              <a:spcAft>
                <a:spcPct val="0"/>
              </a:spcAft>
              <a:defRPr sz="7500" b="1">
                <a:solidFill>
                  <a:srgbClr val="FFD624"/>
                </a:solidFill>
                <a:latin typeface="Verdana" pitchFamily="34" charset="0"/>
              </a:defRPr>
            </a:lvl9pPr>
          </a:lstStyle>
          <a:p>
            <a:pPr eaLnBrk="1" hangingPunct="1">
              <a:defRPr/>
            </a:pPr>
            <a:fld id="{C6857E31-A482-4942-80BA-2826E9E2C09D}" type="slidenum">
              <a:rPr lang="en-GB" altLang="en-US" sz="1200" b="0">
                <a:solidFill>
                  <a:prstClr val="black"/>
                </a:solidFill>
                <a:latin typeface="Arial" charset="0"/>
              </a:rPr>
              <a:pPr eaLnBrk="1" hangingPunct="1">
                <a:defRPr/>
              </a:pPr>
              <a:t>10</a:t>
            </a:fld>
            <a:endParaRPr lang="en-GB" altLang="en-US" sz="1200" b="0">
              <a:solidFill>
                <a:prstClr val="black"/>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E1D83842-A3A1-469C-9D81-E09AA6E009A3}" type="slidenum">
              <a:rPr lang="en-GB" altLang="en-US"/>
              <a:pPr>
                <a:defRPr/>
              </a:pPr>
              <a:t>11</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Other important areas relate to the policy / political framework and the regulatory framework. Given the interaction between policy and regulation, it is very important to work on these areas in parallel and in narrow cooperation.</a:t>
            </a:r>
          </a:p>
          <a:p>
            <a:r>
              <a:rPr lang="en-US" altLang="en-US" dirty="0" smtClean="0"/>
              <a:t>One aspect of policy will be the integrating of (official) statistics into any strategy related to big data. This is essential to put statistics on the map and to open doors to actually accessing of data. It should be kept in mind that big data are often held or stored by private companies, e.g. mobile network operator.</a:t>
            </a:r>
          </a:p>
          <a:p>
            <a:r>
              <a:rPr lang="en-US" altLang="en-US" dirty="0" smtClean="0"/>
              <a:t>The discussion of access is not limited to the entry but should include a long term vision, in other words a certain </a:t>
            </a:r>
            <a:r>
              <a:rPr lang="en-US" altLang="en-US" b="1" dirty="0" smtClean="0"/>
              <a:t>continuity</a:t>
            </a:r>
            <a:r>
              <a:rPr lang="en-US" altLang="en-US" dirty="0" smtClean="0"/>
              <a:t> of access – this is a </a:t>
            </a:r>
            <a:r>
              <a:rPr lang="en-US" altLang="en-US" dirty="0" err="1" smtClean="0"/>
              <a:t>conditio</a:t>
            </a:r>
            <a:r>
              <a:rPr lang="en-US" altLang="en-US" dirty="0" smtClean="0"/>
              <a:t> sine qua non for a sound statistical system that is based, fully or partially, on big data sources.</a:t>
            </a:r>
          </a:p>
          <a:p>
            <a:r>
              <a:rPr lang="en-US" altLang="en-US" dirty="0" smtClean="0"/>
              <a:t>A main barrier to access, is data security and privacy concerns –as was also highlighted in the feasibility study carried out with respect to tourism statistics. </a:t>
            </a:r>
          </a:p>
          <a:p>
            <a:r>
              <a:rPr lang="en-US" altLang="en-US" dirty="0" smtClean="0"/>
              <a:t>Another important challenge is finding a sustainable business model for big data in official statistics, taking into account the budgetary impact for statistical offices and for those "holding" the data.</a:t>
            </a:r>
          </a:p>
          <a:p>
            <a:r>
              <a:rPr lang="en-US" altLang="en-US" dirty="0" smtClean="0"/>
              <a:t>To address these questions, I can mention that Eurostat recently launched a </a:t>
            </a:r>
            <a:r>
              <a:rPr lang="en-US" altLang="en-US" b="1" dirty="0" smtClean="0"/>
              <a:t>Call for Tender </a:t>
            </a:r>
            <a:r>
              <a:rPr lang="en-US" altLang="en-US" dirty="0" smtClean="0"/>
              <a:t>with the objective of </a:t>
            </a:r>
            <a:r>
              <a:rPr lang="en-US" altLang="en-US" dirty="0" err="1" smtClean="0"/>
              <a:t>analysing</a:t>
            </a:r>
            <a:r>
              <a:rPr lang="en-US" altLang="en-US" dirty="0" smtClean="0"/>
              <a:t> the legal frameworks at EU and national level.</a:t>
            </a:r>
          </a:p>
        </p:txBody>
      </p:sp>
      <p:sp>
        <p:nvSpPr>
          <p:cNvPr id="3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500" b="1">
                <a:solidFill>
                  <a:srgbClr val="FFD624"/>
                </a:solidFill>
                <a:latin typeface="Verdana" pitchFamily="34" charset="0"/>
              </a:defRPr>
            </a:lvl1pPr>
            <a:lvl2pPr marL="736043" indent="-283093" eaLnBrk="0" hangingPunct="0">
              <a:defRPr sz="7500" b="1">
                <a:solidFill>
                  <a:srgbClr val="FFD624"/>
                </a:solidFill>
                <a:latin typeface="Verdana" pitchFamily="34" charset="0"/>
              </a:defRPr>
            </a:lvl2pPr>
            <a:lvl3pPr marL="1132375" indent="-226475" eaLnBrk="0" hangingPunct="0">
              <a:defRPr sz="7500" b="1">
                <a:solidFill>
                  <a:srgbClr val="FFD624"/>
                </a:solidFill>
                <a:latin typeface="Verdana" pitchFamily="34" charset="0"/>
              </a:defRPr>
            </a:lvl3pPr>
            <a:lvl4pPr marL="1585323" indent="-226475" eaLnBrk="0" hangingPunct="0">
              <a:defRPr sz="7500" b="1">
                <a:solidFill>
                  <a:srgbClr val="FFD624"/>
                </a:solidFill>
                <a:latin typeface="Verdana" pitchFamily="34" charset="0"/>
              </a:defRPr>
            </a:lvl4pPr>
            <a:lvl5pPr marL="2038273" indent="-226475" eaLnBrk="0" hangingPunct="0">
              <a:defRPr sz="7500" b="1">
                <a:solidFill>
                  <a:srgbClr val="FFD624"/>
                </a:solidFill>
                <a:latin typeface="Verdana" pitchFamily="34" charset="0"/>
              </a:defRPr>
            </a:lvl5pPr>
            <a:lvl6pPr marL="2491222" indent="-226475" eaLnBrk="0" fontAlgn="base" hangingPunct="0">
              <a:spcBef>
                <a:spcPct val="0"/>
              </a:spcBef>
              <a:spcAft>
                <a:spcPct val="0"/>
              </a:spcAft>
              <a:defRPr sz="7500" b="1">
                <a:solidFill>
                  <a:srgbClr val="FFD624"/>
                </a:solidFill>
                <a:latin typeface="Verdana" pitchFamily="34" charset="0"/>
              </a:defRPr>
            </a:lvl6pPr>
            <a:lvl7pPr marL="2944171" indent="-226475" eaLnBrk="0" fontAlgn="base" hangingPunct="0">
              <a:spcBef>
                <a:spcPct val="0"/>
              </a:spcBef>
              <a:spcAft>
                <a:spcPct val="0"/>
              </a:spcAft>
              <a:defRPr sz="7500" b="1">
                <a:solidFill>
                  <a:srgbClr val="FFD624"/>
                </a:solidFill>
                <a:latin typeface="Verdana" pitchFamily="34" charset="0"/>
              </a:defRPr>
            </a:lvl7pPr>
            <a:lvl8pPr marL="3397121" indent="-226475" eaLnBrk="0" fontAlgn="base" hangingPunct="0">
              <a:spcBef>
                <a:spcPct val="0"/>
              </a:spcBef>
              <a:spcAft>
                <a:spcPct val="0"/>
              </a:spcAft>
              <a:defRPr sz="7500" b="1">
                <a:solidFill>
                  <a:srgbClr val="FFD624"/>
                </a:solidFill>
                <a:latin typeface="Verdana" pitchFamily="34" charset="0"/>
              </a:defRPr>
            </a:lvl8pPr>
            <a:lvl9pPr marL="3850071" indent="-226475" eaLnBrk="0" fontAlgn="base" hangingPunct="0">
              <a:spcBef>
                <a:spcPct val="0"/>
              </a:spcBef>
              <a:spcAft>
                <a:spcPct val="0"/>
              </a:spcAft>
              <a:defRPr sz="7500" b="1">
                <a:solidFill>
                  <a:srgbClr val="FFD624"/>
                </a:solidFill>
                <a:latin typeface="Verdana" pitchFamily="34" charset="0"/>
              </a:defRPr>
            </a:lvl9pPr>
          </a:lstStyle>
          <a:p>
            <a:pPr eaLnBrk="1" hangingPunct="1">
              <a:defRPr/>
            </a:pPr>
            <a:fld id="{BFF08810-0589-42EA-9C09-7D23482E72BC}" type="slidenum">
              <a:rPr lang="en-GB" altLang="en-US" sz="1200" b="0">
                <a:solidFill>
                  <a:prstClr val="black"/>
                </a:solidFill>
                <a:latin typeface="Arial" charset="0"/>
              </a:rPr>
              <a:pPr eaLnBrk="1" hangingPunct="1">
                <a:defRPr/>
              </a:pPr>
              <a:t>12</a:t>
            </a:fld>
            <a:endParaRPr lang="en-GB" altLang="en-US" sz="1200" b="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altLang="en-US" sz="1800" b="0">
              <a:solidFill>
                <a:srgbClr val="FFFFFF"/>
              </a:solidFill>
            </a:endParaRPr>
          </a:p>
        </p:txBody>
      </p:sp>
      <p:pic>
        <p:nvPicPr>
          <p:cNvPr id="5" name="Picture 6" descr="LOGO CE-EN-quadri.eps"/>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i="1" dirty="0">
                <a:solidFill>
                  <a:schemeClr val="bg1">
                    <a:lumMod val="95000"/>
                  </a:schemeClr>
                </a:solidFill>
              </a:rPr>
              <a:t>Eurostat</a:t>
            </a:r>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GB"/>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956ED25D-4F2A-43EC-853C-334D42372F01}" type="slidenum">
              <a:rPr lang="en-GB"/>
              <a:pPr>
                <a:defRPr/>
              </a:pPr>
              <a:t>‹#›</a:t>
            </a:fld>
            <a:endParaRPr lang="en-GB" dirty="0"/>
          </a:p>
        </p:txBody>
      </p:sp>
    </p:spTree>
    <p:extLst>
      <p:ext uri="{BB962C8B-B14F-4D97-AF65-F5344CB8AC3E}">
        <p14:creationId xmlns:p14="http://schemas.microsoft.com/office/powerpoint/2010/main" val="346640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6" name="Rectangle 6"/>
          <p:cNvSpPr>
            <a:spLocks noGrp="1" noChangeArrowheads="1"/>
          </p:cNvSpPr>
          <p:nvPr>
            <p:ph type="sldNum" sz="quarter" idx="12"/>
          </p:nvPr>
        </p:nvSpPr>
        <p:spPr/>
        <p:txBody>
          <a:bodyPr/>
          <a:lstStyle>
            <a:lvl1pPr>
              <a:defRPr>
                <a:solidFill>
                  <a:srgbClr val="133176"/>
                </a:solidFill>
              </a:defRPr>
            </a:lvl1pPr>
          </a:lstStyle>
          <a:p>
            <a:pPr>
              <a:defRPr/>
            </a:pPr>
            <a:fld id="{6E2D2A09-F4A7-4698-B4C9-46DC7E173FBE}" type="slidenum">
              <a:rPr lang="en-GB"/>
              <a:pPr>
                <a:defRPr/>
              </a:pPr>
              <a:t>‹#›</a:t>
            </a:fld>
            <a:endParaRPr lang="en-GB" dirty="0"/>
          </a:p>
        </p:txBody>
      </p:sp>
    </p:spTree>
    <p:extLst>
      <p:ext uri="{BB962C8B-B14F-4D97-AF65-F5344CB8AC3E}">
        <p14:creationId xmlns:p14="http://schemas.microsoft.com/office/powerpoint/2010/main" val="270744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6" name="Rectangle 6"/>
          <p:cNvSpPr>
            <a:spLocks noGrp="1" noChangeArrowheads="1"/>
          </p:cNvSpPr>
          <p:nvPr>
            <p:ph type="sldNum" sz="quarter" idx="12"/>
          </p:nvPr>
        </p:nvSpPr>
        <p:spPr/>
        <p:txBody>
          <a:bodyPr/>
          <a:lstStyle>
            <a:lvl1pPr>
              <a:defRPr>
                <a:solidFill>
                  <a:srgbClr val="133176"/>
                </a:solidFill>
              </a:defRPr>
            </a:lvl1pPr>
          </a:lstStyle>
          <a:p>
            <a:pPr>
              <a:defRPr/>
            </a:pPr>
            <a:fld id="{5E986DC4-D709-4B31-8CCA-8271E23E22C4}" type="slidenum">
              <a:rPr lang="en-GB"/>
              <a:pPr>
                <a:defRPr/>
              </a:pPr>
              <a:t>‹#›</a:t>
            </a:fld>
            <a:endParaRPr lang="en-GB" dirty="0"/>
          </a:p>
        </p:txBody>
      </p:sp>
    </p:spTree>
    <p:extLst>
      <p:ext uri="{BB962C8B-B14F-4D97-AF65-F5344CB8AC3E}">
        <p14:creationId xmlns:p14="http://schemas.microsoft.com/office/powerpoint/2010/main" val="3740114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altLang="en-US" sz="1800" b="0">
              <a:solidFill>
                <a:srgbClr val="FFFFFF"/>
              </a:solidFill>
              <a:cs typeface="+mn-cs"/>
            </a:endParaRPr>
          </a:p>
        </p:txBody>
      </p:sp>
      <p:pic>
        <p:nvPicPr>
          <p:cNvPr id="5" name="Picture 6" descr="LOGO CE-EN-quadri.eps"/>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smtClean="0">
                <a:solidFill>
                  <a:schemeClr val="bg1"/>
                </a:solidFill>
                <a:latin typeface="+mn-lt"/>
              </a:defRPr>
            </a:lvl1pPr>
          </a:lstStyle>
          <a:p>
            <a:pPr>
              <a:defRPr/>
            </a:pPr>
            <a:endParaRPr lang="en-GB" altLang="en-US">
              <a:solidFill>
                <a:prstClr val="white"/>
              </a:solidFill>
            </a:endParaRPr>
          </a:p>
        </p:txBody>
      </p:sp>
      <p:sp>
        <p:nvSpPr>
          <p:cNvPr id="8" name="Rectangle 7"/>
          <p:cNvSpPr>
            <a:spLocks noGrp="1" noChangeArrowheads="1"/>
          </p:cNvSpPr>
          <p:nvPr>
            <p:ph type="ftr" sz="quarter" idx="11"/>
          </p:nvPr>
        </p:nvSpPr>
        <p:spPr/>
        <p:txBody>
          <a:bodyPr/>
          <a:lstStyle>
            <a:lvl1pPr>
              <a:defRPr smtClean="0">
                <a:solidFill>
                  <a:schemeClr val="bg1"/>
                </a:solidFill>
                <a:latin typeface="+mn-lt"/>
              </a:defRPr>
            </a:lvl1pPr>
          </a:lstStyle>
          <a:p>
            <a:pPr>
              <a:defRPr/>
            </a:pPr>
            <a:endParaRPr lang="en-GB" altLang="en-US">
              <a:solidFill>
                <a:prstClr val="white"/>
              </a:solidFill>
            </a:endParaRPr>
          </a:p>
        </p:txBody>
      </p:sp>
      <p:sp>
        <p:nvSpPr>
          <p:cNvPr id="9" name="Rectangle 8"/>
          <p:cNvSpPr>
            <a:spLocks noGrp="1" noChangeArrowheads="1"/>
          </p:cNvSpPr>
          <p:nvPr>
            <p:ph type="sldNum" sz="quarter" idx="12"/>
          </p:nvPr>
        </p:nvSpPr>
        <p:spPr/>
        <p:txBody>
          <a:bodyPr/>
          <a:lstStyle>
            <a:lvl1pPr>
              <a:defRPr smtClean="0">
                <a:solidFill>
                  <a:schemeClr val="bg1"/>
                </a:solidFill>
                <a:latin typeface="+mn-lt"/>
              </a:defRPr>
            </a:lvl1pPr>
          </a:lstStyle>
          <a:p>
            <a:pPr>
              <a:defRPr/>
            </a:pPr>
            <a:fld id="{94B868AF-2E81-4209-9E51-2556343F5B38}"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569718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7735D7-2A54-454F-A6AD-7C71D65E0EE2}"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3309384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14155-5133-4782-94FF-E57CC92003CF}"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038547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CB014C-9CDE-4760-A3D2-F52AE3C64B2F}"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462009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4918BD-8F4C-4053-92DC-DE3499BEBB58}"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516992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FBADD6-54E8-4706-820D-F4B98D292633}"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576629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9A51AE-64C0-4C95-A833-3B40E3714517}"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860411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08F0E7-90F7-4499-82C2-AC4AF9C96EA5}"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59825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chemeClr val="bg1"/>
                </a:solidFill>
              </a:rPr>
              <a:t>Eurostat</a:t>
            </a: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7"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solidFill>
                  <a:srgbClr val="133176"/>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a:solidFill>
                  <a:srgbClr val="133176"/>
                </a:solidFill>
              </a:defRPr>
            </a:lvl1pPr>
          </a:lstStyle>
          <a:p>
            <a:pPr>
              <a:defRPr/>
            </a:pPr>
            <a:fld id="{F8F68AF2-16C8-4732-97DB-058BC22717BD}" type="slidenum">
              <a:rPr lang="en-GB"/>
              <a:pPr>
                <a:defRPr/>
              </a:pPr>
              <a:t>‹#›</a:t>
            </a:fld>
            <a:endParaRPr lang="en-GB" dirty="0"/>
          </a:p>
        </p:txBody>
      </p:sp>
    </p:spTree>
    <p:extLst>
      <p:ext uri="{BB962C8B-B14F-4D97-AF65-F5344CB8AC3E}">
        <p14:creationId xmlns:p14="http://schemas.microsoft.com/office/powerpoint/2010/main" val="40391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A0D03A-F8A7-42EC-84F3-6E4EB36F1CB7}"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3464303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060E22-300E-45BF-8F86-73EE8B62F1EF}"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4060125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7E70F7-EE65-437B-B2DD-DF0E3A865D76}"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841470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a:solidFill>
                  <a:prstClr val="white"/>
                </a:solidFill>
              </a:rPr>
              <a:t>Eurostat</a:t>
            </a: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7"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dirty="0">
                <a:solidFill>
                  <a:srgbClr val="133176"/>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smtClean="0">
                <a:solidFill>
                  <a:srgbClr val="133176"/>
                </a:solidFill>
              </a:defRPr>
            </a:lvl1pPr>
          </a:lstStyle>
          <a:p>
            <a:pPr>
              <a:defRPr/>
            </a:pPr>
            <a:fld id="{1A35B1E4-DEE4-4159-906E-66501177E1C9}" type="slidenum">
              <a:rPr lang="en-GB"/>
              <a:pPr>
                <a:defRPr/>
              </a:pPr>
              <a:t>‹#›</a:t>
            </a:fld>
            <a:endParaRPr lang="en-GB"/>
          </a:p>
        </p:txBody>
      </p:sp>
    </p:spTree>
    <p:extLst>
      <p:ext uri="{BB962C8B-B14F-4D97-AF65-F5344CB8AC3E}">
        <p14:creationId xmlns:p14="http://schemas.microsoft.com/office/powerpoint/2010/main" val="264261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defRPr/>
            </a:pPr>
            <a:endParaRPr lang="en-US" altLang="en-US" sz="1800" b="0" smtClean="0">
              <a:solidFill>
                <a:srgbClr val="FFFFFF"/>
              </a:solidFill>
            </a:endParaRPr>
          </a:p>
        </p:txBody>
      </p:sp>
      <p:pic>
        <p:nvPicPr>
          <p:cNvPr id="5" name="Picture 6" descr="LOGO CE-EN-quadri.eps"/>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xenelge\AppData\Local\Local Documents - no backup\Pictures\estat RGB neg.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608388" y="6550025"/>
            <a:ext cx="1971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a:xfrm>
            <a:off x="0" y="6245225"/>
            <a:ext cx="3276600" cy="476250"/>
          </a:xfrm>
        </p:spPr>
        <p:txBody>
          <a:bodyPr/>
          <a:lstStyle>
            <a:lvl1pPr>
              <a:defRPr>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xfrm>
            <a:off x="3348038" y="6227763"/>
            <a:ext cx="2895600" cy="476250"/>
          </a:xfrm>
        </p:spPr>
        <p:txBody>
          <a:bodyPr/>
          <a:lstStyle>
            <a:lvl1pPr>
              <a:defRPr>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9793A507-1016-445E-818F-3CCE55674740}"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809095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6"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7" name="Rectangle 5"/>
          <p:cNvSpPr>
            <a:spLocks noGrp="1" noChangeArrowheads="1"/>
          </p:cNvSpPr>
          <p:nvPr>
            <p:ph type="ftr" sz="quarter" idx="11"/>
          </p:nvPr>
        </p:nvSpPr>
        <p:spPr>
          <a:xfrm>
            <a:off x="3124200" y="6237288"/>
            <a:ext cx="2895600" cy="484187"/>
          </a:xfrm>
        </p:spPr>
        <p:txBody>
          <a:bodyPr/>
          <a:lstStyle>
            <a:lvl1pPr>
              <a:defRPr>
                <a:solidFill>
                  <a:srgbClr val="133176"/>
                </a:solidFill>
              </a:defRPr>
            </a:lvl1pPr>
          </a:lstStyle>
          <a:p>
            <a:pPr>
              <a:defRPr/>
            </a:pPr>
            <a:endParaRPr/>
          </a:p>
        </p:txBody>
      </p:sp>
      <p:sp>
        <p:nvSpPr>
          <p:cNvPr id="8" name="Rectangle 6"/>
          <p:cNvSpPr>
            <a:spLocks noGrp="1" noChangeArrowheads="1"/>
          </p:cNvSpPr>
          <p:nvPr>
            <p:ph type="sldNum" sz="quarter" idx="12"/>
          </p:nvPr>
        </p:nvSpPr>
        <p:spPr/>
        <p:txBody>
          <a:bodyPr/>
          <a:lstStyle>
            <a:lvl1pPr>
              <a:defRPr>
                <a:solidFill>
                  <a:srgbClr val="133176"/>
                </a:solidFill>
              </a:defRPr>
            </a:lvl1pPr>
          </a:lstStyle>
          <a:p>
            <a:pPr>
              <a:defRPr/>
            </a:pPr>
            <a:fld id="{75C4D501-BD3F-46AA-BACA-F758E97F7014}" type="slidenum">
              <a:rPr lang="en-GB"/>
              <a:pPr>
                <a:defRPr/>
              </a:pPr>
              <a:t>‹#›</a:t>
            </a:fld>
            <a:endParaRPr lang="en-GB" dirty="0"/>
          </a:p>
        </p:txBody>
      </p:sp>
    </p:spTree>
    <p:extLst>
      <p:ext uri="{BB962C8B-B14F-4D97-AF65-F5344CB8AC3E}">
        <p14:creationId xmlns:p14="http://schemas.microsoft.com/office/powerpoint/2010/main" val="2954148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6" name="Rectangle 6"/>
          <p:cNvSpPr>
            <a:spLocks noGrp="1" noChangeArrowheads="1"/>
          </p:cNvSpPr>
          <p:nvPr>
            <p:ph type="sldNum" sz="quarter" idx="12"/>
          </p:nvPr>
        </p:nvSpPr>
        <p:spPr/>
        <p:txBody>
          <a:bodyPr/>
          <a:lstStyle>
            <a:lvl1pPr>
              <a:defRPr>
                <a:solidFill>
                  <a:srgbClr val="133176"/>
                </a:solidFill>
              </a:defRPr>
            </a:lvl1pPr>
          </a:lstStyle>
          <a:p>
            <a:pPr>
              <a:defRPr/>
            </a:pPr>
            <a:fld id="{70098B32-38E8-43F9-9462-6E623CADDCDB}" type="slidenum">
              <a:rPr lang="en-GB"/>
              <a:pPr>
                <a:defRPr/>
              </a:pPr>
              <a:t>‹#›</a:t>
            </a:fld>
            <a:endParaRPr lang="en-GB" dirty="0"/>
          </a:p>
        </p:txBody>
      </p:sp>
    </p:spTree>
    <p:extLst>
      <p:ext uri="{BB962C8B-B14F-4D97-AF65-F5344CB8AC3E}">
        <p14:creationId xmlns:p14="http://schemas.microsoft.com/office/powerpoint/2010/main" val="3673063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7" name="Rectangle 6"/>
          <p:cNvSpPr>
            <a:spLocks noGrp="1" noChangeArrowheads="1"/>
          </p:cNvSpPr>
          <p:nvPr>
            <p:ph type="sldNum" sz="quarter" idx="12"/>
          </p:nvPr>
        </p:nvSpPr>
        <p:spPr/>
        <p:txBody>
          <a:bodyPr/>
          <a:lstStyle>
            <a:lvl1pPr>
              <a:defRPr>
                <a:solidFill>
                  <a:srgbClr val="133176"/>
                </a:solidFill>
              </a:defRPr>
            </a:lvl1pPr>
          </a:lstStyle>
          <a:p>
            <a:pPr>
              <a:defRPr/>
            </a:pPr>
            <a:fld id="{F90AC39D-E2C9-4148-8B44-CFE8671336D4}" type="slidenum">
              <a:rPr lang="en-GB"/>
              <a:pPr>
                <a:defRPr/>
              </a:pPr>
              <a:t>‹#›</a:t>
            </a:fld>
            <a:endParaRPr lang="en-GB" dirty="0"/>
          </a:p>
        </p:txBody>
      </p:sp>
    </p:spTree>
    <p:extLst>
      <p:ext uri="{BB962C8B-B14F-4D97-AF65-F5344CB8AC3E}">
        <p14:creationId xmlns:p14="http://schemas.microsoft.com/office/powerpoint/2010/main" val="2746939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8"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a:solidFill>
                  <a:srgbClr val="133176"/>
                </a:solidFill>
              </a:defRPr>
            </a:lvl1pPr>
          </a:lstStyle>
          <a:p>
            <a:pPr>
              <a:defRPr/>
            </a:pPr>
            <a:fld id="{BF75321E-1F48-4CC5-891E-BD17E2454CA6}" type="slidenum">
              <a:rPr lang="en-GB"/>
              <a:pPr>
                <a:defRPr/>
              </a:pPr>
              <a:t>‹#›</a:t>
            </a:fld>
            <a:endParaRPr lang="en-GB" dirty="0"/>
          </a:p>
        </p:txBody>
      </p:sp>
    </p:spTree>
    <p:extLst>
      <p:ext uri="{BB962C8B-B14F-4D97-AF65-F5344CB8AC3E}">
        <p14:creationId xmlns:p14="http://schemas.microsoft.com/office/powerpoint/2010/main" val="3179089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4"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5" name="Rectangle 6"/>
          <p:cNvSpPr>
            <a:spLocks noGrp="1" noChangeArrowheads="1"/>
          </p:cNvSpPr>
          <p:nvPr>
            <p:ph type="sldNum" sz="quarter" idx="12"/>
          </p:nvPr>
        </p:nvSpPr>
        <p:spPr/>
        <p:txBody>
          <a:bodyPr/>
          <a:lstStyle>
            <a:lvl1pPr>
              <a:defRPr>
                <a:solidFill>
                  <a:srgbClr val="133176"/>
                </a:solidFill>
              </a:defRPr>
            </a:lvl1pPr>
          </a:lstStyle>
          <a:p>
            <a:pPr>
              <a:defRPr/>
            </a:pPr>
            <a:fld id="{6F266ED0-2A62-41B4-916B-95CA427306B2}" type="slidenum">
              <a:rPr lang="en-GB"/>
              <a:pPr>
                <a:defRPr/>
              </a:pPr>
              <a:t>‹#›</a:t>
            </a:fld>
            <a:endParaRPr lang="en-GB" dirty="0"/>
          </a:p>
        </p:txBody>
      </p:sp>
    </p:spTree>
    <p:extLst>
      <p:ext uri="{BB962C8B-B14F-4D97-AF65-F5344CB8AC3E}">
        <p14:creationId xmlns:p14="http://schemas.microsoft.com/office/powerpoint/2010/main" val="67421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6" name="Rectangle 6"/>
          <p:cNvSpPr>
            <a:spLocks noGrp="1" noChangeArrowheads="1"/>
          </p:cNvSpPr>
          <p:nvPr>
            <p:ph type="sldNum" sz="quarter" idx="12"/>
          </p:nvPr>
        </p:nvSpPr>
        <p:spPr/>
        <p:txBody>
          <a:bodyPr/>
          <a:lstStyle>
            <a:lvl1pPr>
              <a:defRPr>
                <a:solidFill>
                  <a:srgbClr val="133176"/>
                </a:solidFill>
              </a:defRPr>
            </a:lvl1pPr>
          </a:lstStyle>
          <a:p>
            <a:pPr>
              <a:defRPr/>
            </a:pPr>
            <a:fld id="{B84025FC-AF78-4DF8-AA79-AB759C7CF94B}" type="slidenum">
              <a:rPr lang="en-GB"/>
              <a:pPr>
                <a:defRPr/>
              </a:pPr>
              <a:t>‹#›</a:t>
            </a:fld>
            <a:endParaRPr lang="en-GB" dirty="0"/>
          </a:p>
        </p:txBody>
      </p:sp>
    </p:spTree>
    <p:extLst>
      <p:ext uri="{BB962C8B-B14F-4D97-AF65-F5344CB8AC3E}">
        <p14:creationId xmlns:p14="http://schemas.microsoft.com/office/powerpoint/2010/main" val="1864436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3"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4" name="Rectangle 6"/>
          <p:cNvSpPr>
            <a:spLocks noGrp="1" noChangeArrowheads="1"/>
          </p:cNvSpPr>
          <p:nvPr>
            <p:ph type="sldNum" sz="quarter" idx="12"/>
          </p:nvPr>
        </p:nvSpPr>
        <p:spPr/>
        <p:txBody>
          <a:bodyPr/>
          <a:lstStyle>
            <a:lvl1pPr>
              <a:defRPr>
                <a:solidFill>
                  <a:srgbClr val="133176"/>
                </a:solidFill>
              </a:defRPr>
            </a:lvl1pPr>
          </a:lstStyle>
          <a:p>
            <a:pPr>
              <a:defRPr/>
            </a:pPr>
            <a:fld id="{6AC47D02-76F7-4508-930F-16965D21694F}" type="slidenum">
              <a:rPr lang="en-GB"/>
              <a:pPr>
                <a:defRPr/>
              </a:pPr>
              <a:t>‹#›</a:t>
            </a:fld>
            <a:endParaRPr lang="en-GB" dirty="0"/>
          </a:p>
        </p:txBody>
      </p:sp>
    </p:spTree>
    <p:extLst>
      <p:ext uri="{BB962C8B-B14F-4D97-AF65-F5344CB8AC3E}">
        <p14:creationId xmlns:p14="http://schemas.microsoft.com/office/powerpoint/2010/main" val="4201893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7" name="Rectangle 6"/>
          <p:cNvSpPr>
            <a:spLocks noGrp="1" noChangeArrowheads="1"/>
          </p:cNvSpPr>
          <p:nvPr>
            <p:ph type="sldNum" sz="quarter" idx="12"/>
          </p:nvPr>
        </p:nvSpPr>
        <p:spPr/>
        <p:txBody>
          <a:bodyPr/>
          <a:lstStyle>
            <a:lvl1pPr>
              <a:defRPr>
                <a:solidFill>
                  <a:srgbClr val="133176"/>
                </a:solidFill>
              </a:defRPr>
            </a:lvl1pPr>
          </a:lstStyle>
          <a:p>
            <a:pPr>
              <a:defRPr/>
            </a:pPr>
            <a:fld id="{E231BB4F-EB15-4FA0-B075-F97C72001D61}" type="slidenum">
              <a:rPr lang="en-GB"/>
              <a:pPr>
                <a:defRPr/>
              </a:pPr>
              <a:t>‹#›</a:t>
            </a:fld>
            <a:endParaRPr lang="en-GB" dirty="0"/>
          </a:p>
        </p:txBody>
      </p:sp>
    </p:spTree>
    <p:extLst>
      <p:ext uri="{BB962C8B-B14F-4D97-AF65-F5344CB8AC3E}">
        <p14:creationId xmlns:p14="http://schemas.microsoft.com/office/powerpoint/2010/main" val="4165008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7" name="Rectangle 6"/>
          <p:cNvSpPr>
            <a:spLocks noGrp="1" noChangeArrowheads="1"/>
          </p:cNvSpPr>
          <p:nvPr>
            <p:ph type="sldNum" sz="quarter" idx="12"/>
          </p:nvPr>
        </p:nvSpPr>
        <p:spPr/>
        <p:txBody>
          <a:bodyPr/>
          <a:lstStyle>
            <a:lvl1pPr>
              <a:defRPr>
                <a:solidFill>
                  <a:srgbClr val="133176"/>
                </a:solidFill>
              </a:defRPr>
            </a:lvl1pPr>
          </a:lstStyle>
          <a:p>
            <a:pPr>
              <a:defRPr/>
            </a:pPr>
            <a:fld id="{5809374B-6CE0-4BAF-8926-09CDC6F21693}" type="slidenum">
              <a:rPr lang="en-GB"/>
              <a:pPr>
                <a:defRPr/>
              </a:pPr>
              <a:t>‹#›</a:t>
            </a:fld>
            <a:endParaRPr lang="en-GB" dirty="0"/>
          </a:p>
        </p:txBody>
      </p:sp>
    </p:spTree>
    <p:extLst>
      <p:ext uri="{BB962C8B-B14F-4D97-AF65-F5344CB8AC3E}">
        <p14:creationId xmlns:p14="http://schemas.microsoft.com/office/powerpoint/2010/main" val="3009438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6" name="Rectangle 6"/>
          <p:cNvSpPr>
            <a:spLocks noGrp="1" noChangeArrowheads="1"/>
          </p:cNvSpPr>
          <p:nvPr>
            <p:ph type="sldNum" sz="quarter" idx="12"/>
          </p:nvPr>
        </p:nvSpPr>
        <p:spPr/>
        <p:txBody>
          <a:bodyPr/>
          <a:lstStyle>
            <a:lvl1pPr>
              <a:defRPr>
                <a:solidFill>
                  <a:srgbClr val="133176"/>
                </a:solidFill>
              </a:defRPr>
            </a:lvl1pPr>
          </a:lstStyle>
          <a:p>
            <a:pPr>
              <a:defRPr/>
            </a:pPr>
            <a:fld id="{A32D88C7-98D1-426E-80FC-AAF50597882E}" type="slidenum">
              <a:rPr lang="en-GB"/>
              <a:pPr>
                <a:defRPr/>
              </a:pPr>
              <a:t>‹#›</a:t>
            </a:fld>
            <a:endParaRPr lang="en-GB" dirty="0"/>
          </a:p>
        </p:txBody>
      </p:sp>
    </p:spTree>
    <p:extLst>
      <p:ext uri="{BB962C8B-B14F-4D97-AF65-F5344CB8AC3E}">
        <p14:creationId xmlns:p14="http://schemas.microsoft.com/office/powerpoint/2010/main" val="3438799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6" name="Rectangle 6"/>
          <p:cNvSpPr>
            <a:spLocks noGrp="1" noChangeArrowheads="1"/>
          </p:cNvSpPr>
          <p:nvPr>
            <p:ph type="sldNum" sz="quarter" idx="12"/>
          </p:nvPr>
        </p:nvSpPr>
        <p:spPr/>
        <p:txBody>
          <a:bodyPr/>
          <a:lstStyle>
            <a:lvl1pPr>
              <a:defRPr>
                <a:solidFill>
                  <a:srgbClr val="133176"/>
                </a:solidFill>
              </a:defRPr>
            </a:lvl1pPr>
          </a:lstStyle>
          <a:p>
            <a:pPr>
              <a:defRPr/>
            </a:pPr>
            <a:fld id="{36CCA32D-441A-4D52-96A0-491BB577DA05}" type="slidenum">
              <a:rPr lang="en-GB"/>
              <a:pPr>
                <a:defRPr/>
              </a:pPr>
              <a:t>‹#›</a:t>
            </a:fld>
            <a:endParaRPr lang="en-GB" dirty="0"/>
          </a:p>
        </p:txBody>
      </p:sp>
    </p:spTree>
    <p:extLst>
      <p:ext uri="{BB962C8B-B14F-4D97-AF65-F5344CB8AC3E}">
        <p14:creationId xmlns:p14="http://schemas.microsoft.com/office/powerpoint/2010/main" val="3488681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defRPr/>
            </a:pPr>
            <a:endParaRPr lang="en-US" altLang="en-US" sz="1800" smtClean="0">
              <a:solidFill>
                <a:srgbClr val="FFFFFF"/>
              </a:solidFill>
            </a:endParaRPr>
          </a:p>
        </p:txBody>
      </p:sp>
      <p:pic>
        <p:nvPicPr>
          <p:cNvPr id="5" name="Picture 6" descr="LOGO CE-EN-quadri.eps"/>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altLang="en-US">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F75BD405-D001-4D62-9F7E-B9F14EB65B08}"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564602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endParaRPr lang="en-US" altLang="en-US" sz="1800" b="0">
              <a:solidFill>
                <a:srgbClr val="FFFFFF"/>
              </a:solidFill>
              <a:cs typeface="Arial" charset="0"/>
            </a:endParaRPr>
          </a:p>
        </p:txBody>
      </p:sp>
      <p:pic>
        <p:nvPicPr>
          <p:cNvPr id="5" name="Picture 6" descr="LOGO CE-EN-quadri.eps"/>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en-US">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BD09C63A-7248-402A-BFC9-AD4938B03421}"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709779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1A8459-6148-4928-846E-F0930BAD85A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23891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3B53F7-0F7E-437D-99B8-77D8A3407E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13621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DEBFC8-73CC-48E6-9BF5-BBE76D68656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49491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7" name="Rectangle 6"/>
          <p:cNvSpPr>
            <a:spLocks noGrp="1" noChangeArrowheads="1"/>
          </p:cNvSpPr>
          <p:nvPr>
            <p:ph type="sldNum" sz="quarter" idx="12"/>
          </p:nvPr>
        </p:nvSpPr>
        <p:spPr/>
        <p:txBody>
          <a:bodyPr/>
          <a:lstStyle>
            <a:lvl1pPr>
              <a:defRPr>
                <a:solidFill>
                  <a:srgbClr val="133176"/>
                </a:solidFill>
              </a:defRPr>
            </a:lvl1pPr>
          </a:lstStyle>
          <a:p>
            <a:pPr>
              <a:defRPr/>
            </a:pPr>
            <a:fld id="{048CAE45-F086-415C-A927-F8F9FBC8F6EA}" type="slidenum">
              <a:rPr lang="en-GB"/>
              <a:pPr>
                <a:defRPr/>
              </a:pPr>
              <a:t>‹#›</a:t>
            </a:fld>
            <a:endParaRPr lang="en-GB" dirty="0"/>
          </a:p>
        </p:txBody>
      </p:sp>
    </p:spTree>
    <p:extLst>
      <p:ext uri="{BB962C8B-B14F-4D97-AF65-F5344CB8AC3E}">
        <p14:creationId xmlns:p14="http://schemas.microsoft.com/office/powerpoint/2010/main" val="1445632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E3A3720-0FBD-4F11-ACAE-7E23C1B8E0E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07642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15B2F7-A33E-4916-8393-EC50DC37D8D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050929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516E634-12E0-4B00-BFB4-EF0399CBA48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30546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886777-3BCA-42F6-9859-682829CB6A4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83113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5CE057-9D2E-4B9C-8E94-132BD20FD66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175425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C905C6-766D-42AA-9A0F-0019A0E5356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8007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1197A4-5D8D-43D1-8D72-98FE21150BA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99851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rgbClr val="FFFFFF"/>
                </a:solidFill>
              </a:rPr>
              <a:t>Eurostat</a:t>
            </a: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7"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solidFill>
                  <a:srgbClr val="133176"/>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a:solidFill>
                  <a:srgbClr val="133176"/>
                </a:solidFill>
              </a:defRPr>
            </a:lvl1pPr>
          </a:lstStyle>
          <a:p>
            <a:pPr>
              <a:defRPr/>
            </a:pPr>
            <a:fld id="{00E08858-E3FB-41F7-B978-C9DC290D1909}" type="slidenum">
              <a:rPr lang="en-GB"/>
              <a:pPr>
                <a:defRPr/>
              </a:pPr>
              <a:t>‹#›</a:t>
            </a:fld>
            <a:endParaRPr lang="en-GB" dirty="0"/>
          </a:p>
        </p:txBody>
      </p:sp>
    </p:spTree>
    <p:extLst>
      <p:ext uri="{BB962C8B-B14F-4D97-AF65-F5344CB8AC3E}">
        <p14:creationId xmlns:p14="http://schemas.microsoft.com/office/powerpoint/2010/main" val="1191430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altLang="en-US" sz="1800" b="0">
              <a:solidFill>
                <a:srgbClr val="FFFFFF"/>
              </a:solidFill>
              <a:cs typeface="+mn-cs"/>
            </a:endParaRPr>
          </a:p>
        </p:txBody>
      </p:sp>
      <p:pic>
        <p:nvPicPr>
          <p:cNvPr id="5" name="Picture 6" descr="LOGO CE-EN-quadri.eps"/>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smtClean="0">
                <a:solidFill>
                  <a:schemeClr val="bg1"/>
                </a:solidFill>
                <a:latin typeface="+mn-lt"/>
              </a:defRPr>
            </a:lvl1pPr>
          </a:lstStyle>
          <a:p>
            <a:pPr>
              <a:defRPr/>
            </a:pPr>
            <a:endParaRPr lang="en-GB" altLang="en-US">
              <a:solidFill>
                <a:prstClr val="white"/>
              </a:solidFill>
            </a:endParaRPr>
          </a:p>
        </p:txBody>
      </p:sp>
      <p:sp>
        <p:nvSpPr>
          <p:cNvPr id="8" name="Rectangle 7"/>
          <p:cNvSpPr>
            <a:spLocks noGrp="1" noChangeArrowheads="1"/>
          </p:cNvSpPr>
          <p:nvPr>
            <p:ph type="ftr" sz="quarter" idx="11"/>
          </p:nvPr>
        </p:nvSpPr>
        <p:spPr/>
        <p:txBody>
          <a:bodyPr/>
          <a:lstStyle>
            <a:lvl1pPr>
              <a:defRPr smtClean="0">
                <a:solidFill>
                  <a:schemeClr val="bg1"/>
                </a:solidFill>
                <a:latin typeface="+mn-lt"/>
              </a:defRPr>
            </a:lvl1pPr>
          </a:lstStyle>
          <a:p>
            <a:pPr>
              <a:defRPr/>
            </a:pPr>
            <a:endParaRPr lang="en-GB" altLang="en-US">
              <a:solidFill>
                <a:prstClr val="white"/>
              </a:solidFill>
            </a:endParaRPr>
          </a:p>
        </p:txBody>
      </p:sp>
      <p:sp>
        <p:nvSpPr>
          <p:cNvPr id="9" name="Rectangle 8"/>
          <p:cNvSpPr>
            <a:spLocks noGrp="1" noChangeArrowheads="1"/>
          </p:cNvSpPr>
          <p:nvPr>
            <p:ph type="sldNum" sz="quarter" idx="12"/>
          </p:nvPr>
        </p:nvSpPr>
        <p:spPr/>
        <p:txBody>
          <a:bodyPr/>
          <a:lstStyle>
            <a:lvl1pPr>
              <a:defRPr smtClean="0">
                <a:solidFill>
                  <a:schemeClr val="bg1"/>
                </a:solidFill>
                <a:latin typeface="+mn-lt"/>
              </a:defRPr>
            </a:lvl1pPr>
          </a:lstStyle>
          <a:p>
            <a:pPr>
              <a:defRPr/>
            </a:pPr>
            <a:fld id="{94B868AF-2E81-4209-9E51-2556343F5B38}"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1043617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7735D7-2A54-454F-A6AD-7C71D65E0EE2}"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17972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8"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a:solidFill>
                  <a:srgbClr val="133176"/>
                </a:solidFill>
              </a:defRPr>
            </a:lvl1pPr>
          </a:lstStyle>
          <a:p>
            <a:pPr>
              <a:defRPr/>
            </a:pPr>
            <a:fld id="{0E5BC0D3-04EF-4C66-A168-7B94BFB0EB51}" type="slidenum">
              <a:rPr lang="en-GB"/>
              <a:pPr>
                <a:defRPr/>
              </a:pPr>
              <a:t>‹#›</a:t>
            </a:fld>
            <a:endParaRPr lang="en-GB" dirty="0"/>
          </a:p>
        </p:txBody>
      </p:sp>
    </p:spTree>
    <p:extLst>
      <p:ext uri="{BB962C8B-B14F-4D97-AF65-F5344CB8AC3E}">
        <p14:creationId xmlns:p14="http://schemas.microsoft.com/office/powerpoint/2010/main" val="916385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14155-5133-4782-94FF-E57CC92003CF}"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3228548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CB014C-9CDE-4760-A3D2-F52AE3C64B2F}"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527802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4918BD-8F4C-4053-92DC-DE3499BEBB58}"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42879221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FBADD6-54E8-4706-820D-F4B98D292633}"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693012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9A51AE-64C0-4C95-A833-3B40E3714517}"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4461276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08F0E7-90F7-4499-82C2-AC4AF9C96EA5}"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7821931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A0D03A-F8A7-42EC-84F3-6E4EB36F1CB7}"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5311883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060E22-300E-45BF-8F86-73EE8B62F1EF}"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0639761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7E70F7-EE65-437B-B2DD-DF0E3A865D76}"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268555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a:solidFill>
                  <a:prstClr val="white"/>
                </a:solidFill>
              </a:rPr>
              <a:t>Eurostat</a:t>
            </a: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7"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dirty="0">
                <a:solidFill>
                  <a:srgbClr val="133176"/>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smtClean="0">
                <a:solidFill>
                  <a:srgbClr val="133176"/>
                </a:solidFill>
              </a:defRPr>
            </a:lvl1pPr>
          </a:lstStyle>
          <a:p>
            <a:pPr>
              <a:defRPr/>
            </a:pPr>
            <a:fld id="{1A35B1E4-DEE4-4159-906E-66501177E1C9}" type="slidenum">
              <a:rPr lang="en-GB"/>
              <a:pPr>
                <a:defRPr/>
              </a:pPr>
              <a:t>‹#›</a:t>
            </a:fld>
            <a:endParaRPr lang="en-GB"/>
          </a:p>
        </p:txBody>
      </p:sp>
    </p:spTree>
    <p:extLst>
      <p:ext uri="{BB962C8B-B14F-4D97-AF65-F5344CB8AC3E}">
        <p14:creationId xmlns:p14="http://schemas.microsoft.com/office/powerpoint/2010/main" val="73051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4"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5" name="Rectangle 6"/>
          <p:cNvSpPr>
            <a:spLocks noGrp="1" noChangeArrowheads="1"/>
          </p:cNvSpPr>
          <p:nvPr>
            <p:ph type="sldNum" sz="quarter" idx="12"/>
          </p:nvPr>
        </p:nvSpPr>
        <p:spPr/>
        <p:txBody>
          <a:bodyPr/>
          <a:lstStyle>
            <a:lvl1pPr>
              <a:defRPr>
                <a:solidFill>
                  <a:srgbClr val="133176"/>
                </a:solidFill>
              </a:defRPr>
            </a:lvl1pPr>
          </a:lstStyle>
          <a:p>
            <a:pPr>
              <a:defRPr/>
            </a:pPr>
            <a:fld id="{9D0AEFC7-E4DD-4450-8E0B-DAE5C1B60884}" type="slidenum">
              <a:rPr lang="en-GB"/>
              <a:pPr>
                <a:defRPr/>
              </a:pPr>
              <a:t>‹#›</a:t>
            </a:fld>
            <a:endParaRPr lang="en-GB" dirty="0"/>
          </a:p>
        </p:txBody>
      </p:sp>
    </p:spTree>
    <p:extLst>
      <p:ext uri="{BB962C8B-B14F-4D97-AF65-F5344CB8AC3E}">
        <p14:creationId xmlns:p14="http://schemas.microsoft.com/office/powerpoint/2010/main" val="133158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altLang="en-US" sz="1800" b="0">
              <a:solidFill>
                <a:srgbClr val="FFFFFF"/>
              </a:solidFill>
              <a:cs typeface="+mn-cs"/>
            </a:endParaRPr>
          </a:p>
        </p:txBody>
      </p:sp>
      <p:pic>
        <p:nvPicPr>
          <p:cNvPr id="5" name="Picture 6" descr="LOGO CE-EN-quadri.eps"/>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smtClean="0">
                <a:solidFill>
                  <a:schemeClr val="bg1"/>
                </a:solidFill>
                <a:latin typeface="+mn-lt"/>
              </a:defRPr>
            </a:lvl1pPr>
          </a:lstStyle>
          <a:p>
            <a:pPr>
              <a:defRPr/>
            </a:pPr>
            <a:endParaRPr lang="en-GB" altLang="en-US">
              <a:solidFill>
                <a:prstClr val="white"/>
              </a:solidFill>
            </a:endParaRPr>
          </a:p>
        </p:txBody>
      </p:sp>
      <p:sp>
        <p:nvSpPr>
          <p:cNvPr id="8" name="Rectangle 7"/>
          <p:cNvSpPr>
            <a:spLocks noGrp="1" noChangeArrowheads="1"/>
          </p:cNvSpPr>
          <p:nvPr>
            <p:ph type="ftr" sz="quarter" idx="11"/>
          </p:nvPr>
        </p:nvSpPr>
        <p:spPr/>
        <p:txBody>
          <a:bodyPr/>
          <a:lstStyle>
            <a:lvl1pPr>
              <a:defRPr smtClean="0">
                <a:solidFill>
                  <a:schemeClr val="bg1"/>
                </a:solidFill>
                <a:latin typeface="+mn-lt"/>
              </a:defRPr>
            </a:lvl1pPr>
          </a:lstStyle>
          <a:p>
            <a:pPr>
              <a:defRPr/>
            </a:pPr>
            <a:endParaRPr lang="en-GB" altLang="en-US">
              <a:solidFill>
                <a:prstClr val="white"/>
              </a:solidFill>
            </a:endParaRPr>
          </a:p>
        </p:txBody>
      </p:sp>
      <p:sp>
        <p:nvSpPr>
          <p:cNvPr id="9" name="Rectangle 8"/>
          <p:cNvSpPr>
            <a:spLocks noGrp="1" noChangeArrowheads="1"/>
          </p:cNvSpPr>
          <p:nvPr>
            <p:ph type="sldNum" sz="quarter" idx="12"/>
          </p:nvPr>
        </p:nvSpPr>
        <p:spPr/>
        <p:txBody>
          <a:bodyPr/>
          <a:lstStyle>
            <a:lvl1pPr>
              <a:defRPr smtClean="0">
                <a:solidFill>
                  <a:schemeClr val="bg1"/>
                </a:solidFill>
                <a:latin typeface="+mn-lt"/>
              </a:defRPr>
            </a:lvl1pPr>
          </a:lstStyle>
          <a:p>
            <a:pPr>
              <a:defRPr/>
            </a:pPr>
            <a:fld id="{94B868AF-2E81-4209-9E51-2556343F5B38}"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35586890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7735D7-2A54-454F-A6AD-7C71D65E0EE2}"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9413641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14155-5133-4782-94FF-E57CC92003CF}"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540903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CB014C-9CDE-4760-A3D2-F52AE3C64B2F}"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7180572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4918BD-8F4C-4053-92DC-DE3499BEBB58}"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42000279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FBADD6-54E8-4706-820D-F4B98D292633}"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7959617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9A51AE-64C0-4C95-A833-3B40E3714517}"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9884449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08F0E7-90F7-4499-82C2-AC4AF9C96EA5}"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5820807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A0D03A-F8A7-42EC-84F3-6E4EB36F1CB7}"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34731565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060E22-300E-45BF-8F86-73EE8B62F1EF}"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22219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3"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4" name="Rectangle 6"/>
          <p:cNvSpPr>
            <a:spLocks noGrp="1" noChangeArrowheads="1"/>
          </p:cNvSpPr>
          <p:nvPr>
            <p:ph type="sldNum" sz="quarter" idx="12"/>
          </p:nvPr>
        </p:nvSpPr>
        <p:spPr/>
        <p:txBody>
          <a:bodyPr/>
          <a:lstStyle>
            <a:lvl1pPr>
              <a:defRPr>
                <a:solidFill>
                  <a:srgbClr val="133176"/>
                </a:solidFill>
              </a:defRPr>
            </a:lvl1pPr>
          </a:lstStyle>
          <a:p>
            <a:pPr>
              <a:defRPr/>
            </a:pPr>
            <a:fld id="{2373F76C-8796-4A1A-8AA2-762D677A2206}" type="slidenum">
              <a:rPr lang="en-GB"/>
              <a:pPr>
                <a:defRPr/>
              </a:pPr>
              <a:t>‹#›</a:t>
            </a:fld>
            <a:endParaRPr lang="en-GB" dirty="0"/>
          </a:p>
        </p:txBody>
      </p:sp>
    </p:spTree>
    <p:extLst>
      <p:ext uri="{BB962C8B-B14F-4D97-AF65-F5344CB8AC3E}">
        <p14:creationId xmlns:p14="http://schemas.microsoft.com/office/powerpoint/2010/main" val="2618505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7E70F7-EE65-437B-B2DD-DF0E3A865D76}"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182984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a:solidFill>
                  <a:prstClr val="white"/>
                </a:solidFill>
              </a:rPr>
              <a:t>Eurostat</a:t>
            </a: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7"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dirty="0">
                <a:solidFill>
                  <a:srgbClr val="133176"/>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smtClean="0">
                <a:solidFill>
                  <a:srgbClr val="133176"/>
                </a:solidFill>
              </a:defRPr>
            </a:lvl1pPr>
          </a:lstStyle>
          <a:p>
            <a:pPr>
              <a:defRPr/>
            </a:pPr>
            <a:fld id="{1A35B1E4-DEE4-4159-906E-66501177E1C9}" type="slidenum">
              <a:rPr lang="en-GB"/>
              <a:pPr>
                <a:defRPr/>
              </a:pPr>
              <a:t>‹#›</a:t>
            </a:fld>
            <a:endParaRPr lang="en-GB"/>
          </a:p>
        </p:txBody>
      </p:sp>
    </p:spTree>
    <p:extLst>
      <p:ext uri="{BB962C8B-B14F-4D97-AF65-F5344CB8AC3E}">
        <p14:creationId xmlns:p14="http://schemas.microsoft.com/office/powerpoint/2010/main" val="3987062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altLang="en-US" sz="1800" b="0">
              <a:solidFill>
                <a:srgbClr val="FFFFFF"/>
              </a:solidFill>
              <a:cs typeface="+mn-cs"/>
            </a:endParaRPr>
          </a:p>
        </p:txBody>
      </p:sp>
      <p:pic>
        <p:nvPicPr>
          <p:cNvPr id="5" name="Picture 6" descr="LOGO CE-EN-quadri.eps"/>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smtClean="0">
                <a:solidFill>
                  <a:schemeClr val="bg1"/>
                </a:solidFill>
                <a:latin typeface="+mn-lt"/>
              </a:defRPr>
            </a:lvl1pPr>
          </a:lstStyle>
          <a:p>
            <a:pPr>
              <a:defRPr/>
            </a:pPr>
            <a:endParaRPr lang="en-GB" altLang="en-US">
              <a:solidFill>
                <a:srgbClr val="FFFFFF"/>
              </a:solidFill>
            </a:endParaRPr>
          </a:p>
        </p:txBody>
      </p:sp>
      <p:sp>
        <p:nvSpPr>
          <p:cNvPr id="8" name="Rectangle 7"/>
          <p:cNvSpPr>
            <a:spLocks noGrp="1" noChangeArrowheads="1"/>
          </p:cNvSpPr>
          <p:nvPr>
            <p:ph type="ftr" sz="quarter" idx="11"/>
          </p:nvPr>
        </p:nvSpPr>
        <p:spPr/>
        <p:txBody>
          <a:bodyPr/>
          <a:lstStyle>
            <a:lvl1pPr>
              <a:defRPr smtClean="0">
                <a:solidFill>
                  <a:schemeClr val="bg1"/>
                </a:solidFill>
                <a:latin typeface="+mn-lt"/>
              </a:defRPr>
            </a:lvl1pPr>
          </a:lstStyle>
          <a:p>
            <a:pPr>
              <a:defRPr/>
            </a:pPr>
            <a:endParaRPr lang="en-GB" altLang="en-US">
              <a:solidFill>
                <a:srgbClr val="FFFFFF"/>
              </a:solidFill>
            </a:endParaRPr>
          </a:p>
        </p:txBody>
      </p:sp>
      <p:sp>
        <p:nvSpPr>
          <p:cNvPr id="9" name="Rectangle 8"/>
          <p:cNvSpPr>
            <a:spLocks noGrp="1" noChangeArrowheads="1"/>
          </p:cNvSpPr>
          <p:nvPr>
            <p:ph type="sldNum" sz="quarter" idx="12"/>
          </p:nvPr>
        </p:nvSpPr>
        <p:spPr/>
        <p:txBody>
          <a:bodyPr/>
          <a:lstStyle>
            <a:lvl1pPr>
              <a:defRPr smtClean="0">
                <a:solidFill>
                  <a:schemeClr val="bg1"/>
                </a:solidFill>
                <a:latin typeface="+mn-lt"/>
              </a:defRPr>
            </a:lvl1pPr>
          </a:lstStyle>
          <a:p>
            <a:pPr>
              <a:defRPr/>
            </a:pPr>
            <a:fld id="{94B868AF-2E81-4209-9E51-2556343F5B38}"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4713580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7735D7-2A54-454F-A6AD-7C71D65E0EE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556552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14155-5133-4782-94FF-E57CC92003C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346586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CB014C-9CDE-4760-A3D2-F52AE3C64B2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765131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4918BD-8F4C-4053-92DC-DE3499BEBB5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967908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FBADD6-54E8-4706-820D-F4B98D29263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24524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9A51AE-64C0-4C95-A833-3B40E37145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183200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08F0E7-90F7-4499-82C2-AC4AF9C96EA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3952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7" name="Rectangle 6"/>
          <p:cNvSpPr>
            <a:spLocks noGrp="1" noChangeArrowheads="1"/>
          </p:cNvSpPr>
          <p:nvPr>
            <p:ph type="sldNum" sz="quarter" idx="12"/>
          </p:nvPr>
        </p:nvSpPr>
        <p:spPr/>
        <p:txBody>
          <a:bodyPr/>
          <a:lstStyle>
            <a:lvl1pPr>
              <a:defRPr>
                <a:solidFill>
                  <a:srgbClr val="133176"/>
                </a:solidFill>
              </a:defRPr>
            </a:lvl1pPr>
          </a:lstStyle>
          <a:p>
            <a:pPr>
              <a:defRPr/>
            </a:pPr>
            <a:fld id="{A863243D-A64D-4B1C-BC4A-9AD07993CB1A}" type="slidenum">
              <a:rPr lang="en-GB"/>
              <a:pPr>
                <a:defRPr/>
              </a:pPr>
              <a:t>‹#›</a:t>
            </a:fld>
            <a:endParaRPr lang="en-GB" dirty="0"/>
          </a:p>
        </p:txBody>
      </p:sp>
    </p:spTree>
    <p:extLst>
      <p:ext uri="{BB962C8B-B14F-4D97-AF65-F5344CB8AC3E}">
        <p14:creationId xmlns:p14="http://schemas.microsoft.com/office/powerpoint/2010/main" val="2849856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A0D03A-F8A7-42EC-84F3-6E4EB36F1CB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995550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060E22-300E-45BF-8F86-73EE8B62F1E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312996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7E70F7-EE65-437B-B2DD-DF0E3A865D7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402759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rgbClr val="FFFFFF"/>
                </a:solidFill>
              </a:rPr>
              <a:t>Eurostat</a:t>
            </a: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7"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dirty="0">
                <a:solidFill>
                  <a:srgbClr val="133176"/>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smtClean="0">
                <a:solidFill>
                  <a:srgbClr val="133176"/>
                </a:solidFill>
              </a:defRPr>
            </a:lvl1pPr>
          </a:lstStyle>
          <a:p>
            <a:pPr>
              <a:defRPr/>
            </a:pPr>
            <a:fld id="{1A35B1E4-DEE4-4159-906E-66501177E1C9}" type="slidenum">
              <a:rPr lang="en-GB"/>
              <a:pPr>
                <a:defRPr/>
              </a:pPr>
              <a:t>‹#›</a:t>
            </a:fld>
            <a:endParaRPr lang="en-GB" dirty="0"/>
          </a:p>
        </p:txBody>
      </p:sp>
    </p:spTree>
    <p:extLst>
      <p:ext uri="{BB962C8B-B14F-4D97-AF65-F5344CB8AC3E}">
        <p14:creationId xmlns:p14="http://schemas.microsoft.com/office/powerpoint/2010/main" val="298414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133176"/>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a:solidFill>
                  <a:srgbClr val="133176"/>
                </a:solidFill>
              </a:defRPr>
            </a:lvl1pPr>
          </a:lstStyle>
          <a:p>
            <a:pPr>
              <a:defRPr/>
            </a:pPr>
            <a:endParaRPr/>
          </a:p>
        </p:txBody>
      </p:sp>
      <p:sp>
        <p:nvSpPr>
          <p:cNvPr id="7" name="Rectangle 6"/>
          <p:cNvSpPr>
            <a:spLocks noGrp="1" noChangeArrowheads="1"/>
          </p:cNvSpPr>
          <p:nvPr>
            <p:ph type="sldNum" sz="quarter" idx="12"/>
          </p:nvPr>
        </p:nvSpPr>
        <p:spPr/>
        <p:txBody>
          <a:bodyPr/>
          <a:lstStyle>
            <a:lvl1pPr>
              <a:defRPr>
                <a:solidFill>
                  <a:srgbClr val="133176"/>
                </a:solidFill>
              </a:defRPr>
            </a:lvl1pPr>
          </a:lstStyle>
          <a:p>
            <a:pPr>
              <a:defRPr/>
            </a:pPr>
            <a:fld id="{F37A53F7-1122-43D5-8A04-6ABEC3DD1D07}" type="slidenum">
              <a:rPr lang="en-GB"/>
              <a:pPr>
                <a:defRPr/>
              </a:pPr>
              <a:t>‹#›</a:t>
            </a:fld>
            <a:endParaRPr lang="en-GB" dirty="0"/>
          </a:p>
        </p:txBody>
      </p:sp>
    </p:spTree>
    <p:extLst>
      <p:ext uri="{BB962C8B-B14F-4D97-AF65-F5344CB8AC3E}">
        <p14:creationId xmlns:p14="http://schemas.microsoft.com/office/powerpoint/2010/main" val="118045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133176"/>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rgbClr val="133176"/>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133176"/>
                </a:solidFill>
                <a:latin typeface="Arial" charset="0"/>
                <a:cs typeface="+mn-cs"/>
              </a:defRPr>
            </a:lvl1pPr>
          </a:lstStyle>
          <a:p>
            <a:pPr>
              <a:defRPr/>
            </a:pPr>
            <a:fld id="{612DC864-E9CB-4BEA-85A5-C2B0E3083453}"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Arial" charset="0"/>
              </a:defRPr>
            </a:lvl1pPr>
          </a:lstStyle>
          <a:p>
            <a:pPr>
              <a:defRPr/>
            </a:pPr>
            <a:endParaRPr lang="en-GB" altLang="en-US" b="0">
              <a:solidFill>
                <a:prstClr val="black"/>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Arial" charset="0"/>
              </a:defRPr>
            </a:lvl1pPr>
          </a:lstStyle>
          <a:p>
            <a:pPr>
              <a:defRPr/>
            </a:pPr>
            <a:endParaRPr lang="en-GB" altLang="en-US" b="0">
              <a:solidFill>
                <a:prstClr val="black"/>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charset="0"/>
              </a:defRPr>
            </a:lvl1pPr>
          </a:lstStyle>
          <a:p>
            <a:pPr>
              <a:defRPr/>
            </a:pPr>
            <a:fld id="{A7EC3F4F-5874-4C4C-8321-A50BFE121082}" type="slidenum">
              <a:rPr lang="en-GB" altLang="en-US" b="0">
                <a:solidFill>
                  <a:prstClr val="black"/>
                </a:solidFill>
                <a:cs typeface="+mn-cs"/>
              </a:rPr>
              <a:pPr>
                <a:defRPr/>
              </a:pPr>
              <a:t>‹#›</a:t>
            </a:fld>
            <a:endParaRPr lang="en-GB" altLang="en-US" b="0">
              <a:solidFill>
                <a:prstClr val="black"/>
              </a:solidFill>
              <a:cs typeface="+mn-cs"/>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endParaRPr>
          </a:p>
        </p:txBody>
      </p:sp>
      <p:pic>
        <p:nvPicPr>
          <p:cNvPr id="1033" name="Picture 17" descr="LOGO CE_Vertical_EN_NEG_quadri_H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47060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hf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133176"/>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rgbClr val="133176"/>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133176"/>
                </a:solidFill>
                <a:latin typeface="Arial" charset="0"/>
                <a:cs typeface="+mn-cs"/>
              </a:defRPr>
            </a:lvl1pPr>
          </a:lstStyle>
          <a:p>
            <a:pPr>
              <a:defRPr/>
            </a:pPr>
            <a:fld id="{92B090E6-FDAE-4986-9869-DA956DBE861D}" type="slidenum">
              <a:rPr lang="en-GB"/>
              <a:pPr>
                <a:defRPr/>
              </a:pPr>
              <a:t>‹#›</a:t>
            </a:fld>
            <a:endParaRPr lang="en-GB" dirty="0"/>
          </a:p>
        </p:txBody>
      </p:sp>
    </p:spTree>
    <p:extLst>
      <p:ext uri="{BB962C8B-B14F-4D97-AF65-F5344CB8AC3E}">
        <p14:creationId xmlns:p14="http://schemas.microsoft.com/office/powerpoint/2010/main" val="215499170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mn-cs"/>
              </a:defRPr>
            </a:lvl1pPr>
          </a:lstStyle>
          <a:p>
            <a:pPr>
              <a:defRPr/>
            </a:pPr>
            <a:endParaRPr lang="en-GB" alt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mn-cs"/>
              </a:defRPr>
            </a:lvl1pPr>
          </a:lstStyle>
          <a:p>
            <a:pPr>
              <a:defRPr/>
            </a:pPr>
            <a:endParaRPr lang="en-GB" alt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mn-cs"/>
              </a:defRPr>
            </a:lvl1pPr>
          </a:lstStyle>
          <a:p>
            <a:pPr>
              <a:defRPr/>
            </a:pPr>
            <a:fld id="{E5AAE205-484E-4471-BEB9-5C02FD65DBD3}" type="slidenum">
              <a:rPr lang="en-GB" altLang="en-US" b="0">
                <a:solidFill>
                  <a:srgbClr val="000000"/>
                </a:solidFill>
              </a:rPr>
              <a:pPr>
                <a:defRPr/>
              </a:pPr>
              <a:t>‹#›</a:t>
            </a:fld>
            <a:endParaRPr lang="en-GB" altLang="en-US"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33" name="Picture 17" descr="LOGO CE_Vertical_EN_NEG_quadri_H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95831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hf hdr="0" ftr="0" dt="0"/>
  <p:txStyles>
    <p:titleStyle>
      <a:lvl1pPr marL="358775" indent="-358775" algn="l" rtl="0" fontAlgn="base">
        <a:spcBef>
          <a:spcPct val="0"/>
        </a:spcBef>
        <a:spcAft>
          <a:spcPct val="0"/>
        </a:spcAft>
        <a:defRPr sz="3000" b="1">
          <a:solidFill>
            <a:srgbClr val="0F5494"/>
          </a:solidFill>
          <a:latin typeface="+mj-lt"/>
          <a:ea typeface="+mj-ea"/>
          <a:cs typeface="+mj-cs"/>
        </a:defRPr>
      </a:lvl1pPr>
      <a:lvl2pPr marL="358775" indent="-358775" algn="l" rtl="0" fontAlgn="base">
        <a:spcBef>
          <a:spcPct val="0"/>
        </a:spcBef>
        <a:spcAft>
          <a:spcPct val="0"/>
        </a:spcAft>
        <a:defRPr sz="3000" b="1">
          <a:solidFill>
            <a:srgbClr val="0F5494"/>
          </a:solidFill>
          <a:latin typeface="Verdana" pitchFamily="34" charset="0"/>
        </a:defRPr>
      </a:lvl2pPr>
      <a:lvl3pPr marL="358775" indent="-358775" algn="l" rtl="0" fontAlgn="base">
        <a:spcBef>
          <a:spcPct val="0"/>
        </a:spcBef>
        <a:spcAft>
          <a:spcPct val="0"/>
        </a:spcAft>
        <a:defRPr sz="3000" b="1">
          <a:solidFill>
            <a:srgbClr val="0F5494"/>
          </a:solidFill>
          <a:latin typeface="Verdana" pitchFamily="34" charset="0"/>
        </a:defRPr>
      </a:lvl3pPr>
      <a:lvl4pPr marL="358775" indent="-358775" algn="l" rtl="0" fontAlgn="base">
        <a:spcBef>
          <a:spcPct val="0"/>
        </a:spcBef>
        <a:spcAft>
          <a:spcPct val="0"/>
        </a:spcAft>
        <a:defRPr sz="3000" b="1">
          <a:solidFill>
            <a:srgbClr val="0F5494"/>
          </a:solidFill>
          <a:latin typeface="Verdana" pitchFamily="34" charset="0"/>
        </a:defRPr>
      </a:lvl4pPr>
      <a:lvl5pPr marL="358775" indent="-358775" algn="l" rtl="0" fontAlgn="base">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Arial" charset="0"/>
              </a:defRPr>
            </a:lvl1pPr>
          </a:lstStyle>
          <a:p>
            <a:pPr>
              <a:defRPr/>
            </a:pPr>
            <a:endParaRPr lang="en-GB" altLang="en-US" b="0">
              <a:solidFill>
                <a:prstClr val="black"/>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Arial" charset="0"/>
              </a:defRPr>
            </a:lvl1pPr>
          </a:lstStyle>
          <a:p>
            <a:pPr>
              <a:defRPr/>
            </a:pPr>
            <a:endParaRPr lang="en-GB" altLang="en-US" b="0">
              <a:solidFill>
                <a:prstClr val="black"/>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charset="0"/>
              </a:defRPr>
            </a:lvl1pPr>
          </a:lstStyle>
          <a:p>
            <a:pPr>
              <a:defRPr/>
            </a:pPr>
            <a:fld id="{A7EC3F4F-5874-4C4C-8321-A50BFE121082}" type="slidenum">
              <a:rPr lang="en-GB" altLang="en-US" b="0">
                <a:solidFill>
                  <a:prstClr val="black"/>
                </a:solidFill>
                <a:cs typeface="+mn-cs"/>
              </a:rPr>
              <a:pPr>
                <a:defRPr/>
              </a:pPr>
              <a:t>‹#›</a:t>
            </a:fld>
            <a:endParaRPr lang="en-GB" altLang="en-US" b="0">
              <a:solidFill>
                <a:prstClr val="black"/>
              </a:solidFill>
              <a:cs typeface="+mn-cs"/>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endParaRPr>
          </a:p>
        </p:txBody>
      </p:sp>
      <p:pic>
        <p:nvPicPr>
          <p:cNvPr id="1033" name="Picture 17" descr="LOGO CE_Vertical_EN_NEG_quadri_H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54275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Arial" charset="0"/>
              </a:defRPr>
            </a:lvl1pPr>
          </a:lstStyle>
          <a:p>
            <a:pPr>
              <a:defRPr/>
            </a:pPr>
            <a:endParaRPr lang="en-GB" altLang="en-US" b="0">
              <a:solidFill>
                <a:prstClr val="black"/>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Arial" charset="0"/>
              </a:defRPr>
            </a:lvl1pPr>
          </a:lstStyle>
          <a:p>
            <a:pPr>
              <a:defRPr/>
            </a:pPr>
            <a:endParaRPr lang="en-GB" altLang="en-US" b="0">
              <a:solidFill>
                <a:prstClr val="black"/>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charset="0"/>
              </a:defRPr>
            </a:lvl1pPr>
          </a:lstStyle>
          <a:p>
            <a:pPr>
              <a:defRPr/>
            </a:pPr>
            <a:fld id="{A7EC3F4F-5874-4C4C-8321-A50BFE121082}" type="slidenum">
              <a:rPr lang="en-GB" altLang="en-US" b="0">
                <a:solidFill>
                  <a:prstClr val="black"/>
                </a:solidFill>
                <a:cs typeface="+mn-cs"/>
              </a:rPr>
              <a:pPr>
                <a:defRPr/>
              </a:pPr>
              <a:t>‹#›</a:t>
            </a:fld>
            <a:endParaRPr lang="en-GB" altLang="en-US" b="0">
              <a:solidFill>
                <a:prstClr val="black"/>
              </a:solidFill>
              <a:cs typeface="+mn-cs"/>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prstClr val="white"/>
              </a:solidFill>
            </a:endParaRPr>
          </a:p>
        </p:txBody>
      </p:sp>
      <p:pic>
        <p:nvPicPr>
          <p:cNvPr id="1033" name="Picture 17" descr="LOGO CE_Vertical_EN_NEG_quadri_H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37218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hf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Arial" charset="0"/>
              </a:defRPr>
            </a:lvl1pPr>
          </a:lstStyle>
          <a:p>
            <a:pPr>
              <a:defRPr/>
            </a:pPr>
            <a:endParaRPr lang="en-GB" altLang="en-US" b="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Arial" charset="0"/>
              </a:defRPr>
            </a:lvl1pPr>
          </a:lstStyle>
          <a:p>
            <a:pPr>
              <a:defRPr/>
            </a:pPr>
            <a:endParaRPr lang="en-GB" altLang="en-US" b="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charset="0"/>
              </a:defRPr>
            </a:lvl1pPr>
          </a:lstStyle>
          <a:p>
            <a:pPr>
              <a:defRPr/>
            </a:pPr>
            <a:fld id="{A7EC3F4F-5874-4C4C-8321-A50BFE121082}" type="slidenum">
              <a:rPr lang="en-GB" altLang="en-US" b="0">
                <a:solidFill>
                  <a:srgbClr val="000000"/>
                </a:solidFill>
                <a:cs typeface="+mn-cs"/>
              </a:rPr>
              <a:pPr>
                <a:defRPr/>
              </a:pPr>
              <a:t>‹#›</a:t>
            </a:fld>
            <a:endParaRPr lang="en-GB" altLang="en-US" b="0">
              <a:solidFill>
                <a:srgbClr val="000000"/>
              </a:solidFill>
              <a:cs typeface="+mn-cs"/>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33" name="Picture 17" descr="LOGO CE_Vertical_EN_NEG_quadri_H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01829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hf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8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hyperlink" Target="http://www.cros-portal.eu/content/analysis-methodologies-using-internet-collection-information-society-and-other-statistics-1" TargetMode="External"/><Relationship Id="rId2" Type="http://schemas.openxmlformats.org/officeDocument/2006/relationships/hyperlink" Target="http://ec.europa.eu/eurostat/web/tourism/methodology/projects-and-studies" TargetMode="External"/><Relationship Id="rId1" Type="http://schemas.openxmlformats.org/officeDocument/2006/relationships/slideLayout" Target="../slideLayouts/slideLayout25.xml"/><Relationship Id="rId5" Type="http://schemas.openxmlformats.org/officeDocument/2006/relationships/image" Target="../media/image28.png"/><Relationship Id="rId4" Type="http://schemas.openxmlformats.org/officeDocument/2006/relationships/hyperlink" Target="http://www.cros-portal.eu/content/accreditation-big-data-sources-input-data-official-statistic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7.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65.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wmf"/><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wmf"/><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59832" y="1342167"/>
            <a:ext cx="5904656" cy="2230850"/>
          </a:xfrm>
        </p:spPr>
        <p:txBody>
          <a:bodyPr/>
          <a:lstStyle/>
          <a:p>
            <a:pPr algn="ctr" eaLnBrk="1" hangingPunct="1"/>
            <a:r>
              <a:rPr lang="en-GB" altLang="en-US" sz="4000" dirty="0" smtClean="0"/>
              <a:t>Official Statistics in the Age of Big Data</a:t>
            </a:r>
          </a:p>
        </p:txBody>
      </p:sp>
      <p:sp>
        <p:nvSpPr>
          <p:cNvPr id="13315" name="Content Placeholder 2"/>
          <p:cNvSpPr>
            <a:spLocks noGrp="1"/>
          </p:cNvSpPr>
          <p:nvPr>
            <p:ph idx="1"/>
          </p:nvPr>
        </p:nvSpPr>
        <p:spPr>
          <a:xfrm>
            <a:off x="611560" y="4869160"/>
            <a:ext cx="8352928" cy="1583631"/>
          </a:xfrm>
        </p:spPr>
        <p:txBody>
          <a:bodyPr/>
          <a:lstStyle/>
          <a:p>
            <a:pPr eaLnBrk="1" hangingPunct="1"/>
            <a:r>
              <a:rPr lang="el-GR" altLang="en-US" sz="2000" b="0" i="1" dirty="0" smtClean="0"/>
              <a:t>Ημερίδα</a:t>
            </a:r>
          </a:p>
          <a:p>
            <a:pPr eaLnBrk="1" hangingPunct="1"/>
            <a:r>
              <a:rPr lang="el-GR" altLang="en-US" sz="2400" i="1" dirty="0" smtClean="0"/>
              <a:t>Στατιστικές και Μαζικά Δεδομένα (</a:t>
            </a:r>
            <a:r>
              <a:rPr lang="en-GB" altLang="en-US" sz="2400" i="1" dirty="0" smtClean="0"/>
              <a:t>Big Data)</a:t>
            </a:r>
          </a:p>
          <a:p>
            <a:pPr eaLnBrk="1" hangingPunct="1"/>
            <a:r>
              <a:rPr lang="el-GR" altLang="en-US" sz="2000" b="0" i="1" dirty="0" smtClean="0"/>
              <a:t>ΕΛΣΤΑΤ, Αθήνα, 9 Δεκεμβρίου 2016</a:t>
            </a:r>
            <a:endParaRPr lang="en-GB" altLang="en-US" sz="2000" b="0" dirty="0" smtClean="0"/>
          </a:p>
          <a:p>
            <a:pPr eaLnBrk="1" hangingPunct="1"/>
            <a:endParaRPr lang="en-GB" altLang="en-US" dirty="0" smtClean="0"/>
          </a:p>
          <a:p>
            <a:pPr eaLnBrk="1" hangingPunct="1"/>
            <a:endParaRPr lang="en-GB" altLang="en-US" sz="2400" b="0" dirty="0" smtClean="0"/>
          </a:p>
        </p:txBody>
      </p:sp>
      <p:sp>
        <p:nvSpPr>
          <p:cNvPr id="2" name="TextBox 1"/>
          <p:cNvSpPr txBox="1"/>
          <p:nvPr/>
        </p:nvSpPr>
        <p:spPr>
          <a:xfrm>
            <a:off x="247665" y="3501008"/>
            <a:ext cx="3528392" cy="830997"/>
          </a:xfrm>
          <a:prstGeom prst="rect">
            <a:avLst/>
          </a:prstGeom>
          <a:noFill/>
        </p:spPr>
        <p:txBody>
          <a:bodyPr wrap="square" rtlCol="0">
            <a:spAutoFit/>
          </a:bodyPr>
          <a:lstStyle/>
          <a:p>
            <a:r>
              <a:rPr lang="en-GB" sz="2400" dirty="0" smtClean="0">
                <a:solidFill>
                  <a:schemeClr val="bg1"/>
                </a:solidFill>
              </a:rPr>
              <a:t>Michail SKALIOTIS</a:t>
            </a:r>
          </a:p>
          <a:p>
            <a:r>
              <a:rPr lang="en-GB" sz="2400" dirty="0" smtClean="0">
                <a:solidFill>
                  <a:schemeClr val="bg1"/>
                </a:solidFill>
              </a:rPr>
              <a:t>Eurostat</a:t>
            </a:r>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4294967295"/>
          </p:nvPr>
        </p:nvSpPr>
        <p:spPr>
          <a:xfrm>
            <a:off x="468313" y="4221163"/>
            <a:ext cx="7991475" cy="2376487"/>
          </a:xfrm>
        </p:spPr>
        <p:txBody>
          <a:bodyPr/>
          <a:lstStyle/>
          <a:p>
            <a:pPr marL="0" indent="0">
              <a:spcBef>
                <a:spcPts val="1800"/>
              </a:spcBef>
              <a:spcAft>
                <a:spcPts val="600"/>
              </a:spcAft>
              <a:buClr>
                <a:srgbClr val="0F5494"/>
              </a:buClr>
              <a:buFontTx/>
              <a:buNone/>
              <a:defRPr/>
            </a:pPr>
            <a:r>
              <a:rPr lang="en-GB" sz="2000" b="1" i="0" smtClean="0">
                <a:solidFill>
                  <a:srgbClr val="003366"/>
                </a:solidFill>
              </a:rPr>
              <a:t>Action </a:t>
            </a:r>
            <a:r>
              <a:rPr lang="en-GB" sz="2000" i="0" smtClean="0">
                <a:solidFill>
                  <a:schemeClr val="bg2">
                    <a:lumMod val="60000"/>
                    <a:lumOff val="40000"/>
                  </a:schemeClr>
                </a:solidFill>
              </a:rPr>
              <a:t>(example)</a:t>
            </a:r>
          </a:p>
          <a:p>
            <a:pPr marL="285750" lvl="1">
              <a:spcBef>
                <a:spcPts val="400"/>
              </a:spcBef>
              <a:buClr>
                <a:schemeClr val="tx1"/>
              </a:buClr>
              <a:buFont typeface="Verdana" panose="020B0604030504040204" pitchFamily="34" charset="0"/>
              <a:buChar char="▫"/>
              <a:defRPr/>
            </a:pPr>
            <a:r>
              <a:rPr lang="en-GB" sz="1800" kern="1200" smtClean="0">
                <a:solidFill>
                  <a:srgbClr val="003366"/>
                </a:solidFill>
                <a:ea typeface="+mn-ea"/>
                <a:cs typeface="+mn-cs"/>
              </a:rPr>
              <a:t>Training program for European statisticians</a:t>
            </a:r>
            <a:r>
              <a:rPr lang="en-GB" sz="1800" b="0" kern="1200">
                <a:solidFill>
                  <a:srgbClr val="003366"/>
                </a:solidFill>
                <a:ea typeface="+mn-ea"/>
                <a:cs typeface="+mn-cs"/>
              </a:rPr>
              <a:t> </a:t>
            </a:r>
            <a:r>
              <a:rPr lang="en-GB" sz="1800" b="0" kern="1200" smtClean="0">
                <a:solidFill>
                  <a:srgbClr val="003366"/>
                </a:solidFill>
                <a:ea typeface="+mn-ea"/>
                <a:cs typeface="+mn-cs"/>
              </a:rPr>
              <a:t>(ESTP)</a:t>
            </a:r>
            <a:endParaRPr lang="en-GB" sz="1800" b="0" kern="1200">
              <a:solidFill>
                <a:srgbClr val="003366"/>
              </a:solidFill>
              <a:ea typeface="+mn-ea"/>
              <a:cs typeface="+mn-cs"/>
            </a:endParaRPr>
          </a:p>
          <a:p>
            <a:pPr marL="810900" lvl="1" indent="-342900">
              <a:spcBef>
                <a:spcPts val="600"/>
              </a:spcBef>
              <a:spcAft>
                <a:spcPts val="0"/>
              </a:spcAft>
              <a:buClr>
                <a:schemeClr val="tx1"/>
              </a:buClr>
              <a:buFont typeface="Wingdings" panose="05000000000000000000" pitchFamily="2" charset="2"/>
              <a:buChar char="§"/>
              <a:defRPr/>
            </a:pPr>
            <a:r>
              <a:rPr lang="nl-NL" sz="1800" b="0" smtClean="0">
                <a:solidFill>
                  <a:srgbClr val="003366"/>
                </a:solidFill>
                <a:ea typeface="+mn-ea"/>
                <a:cs typeface="+mn-cs"/>
              </a:rPr>
              <a:t>In the next years: dedicated courses on big data</a:t>
            </a:r>
          </a:p>
          <a:p>
            <a:pPr marL="810900" lvl="1" indent="-342900">
              <a:spcBef>
                <a:spcPts val="600"/>
              </a:spcBef>
              <a:spcAft>
                <a:spcPts val="0"/>
              </a:spcAft>
              <a:buClr>
                <a:schemeClr val="tx1"/>
              </a:buClr>
              <a:buFont typeface="Wingdings" panose="05000000000000000000" pitchFamily="2" charset="2"/>
              <a:buChar char="§"/>
              <a:defRPr/>
            </a:pPr>
            <a:r>
              <a:rPr lang="nl-NL" sz="1800" b="0" smtClean="0">
                <a:solidFill>
                  <a:srgbClr val="003366"/>
                </a:solidFill>
                <a:ea typeface="+mn-ea"/>
                <a:cs typeface="+mn-cs"/>
              </a:rPr>
              <a:t>Focus on big data sources and on big data tools</a:t>
            </a:r>
          </a:p>
          <a:p>
            <a:pPr marL="810900" lvl="1" indent="-342900">
              <a:spcBef>
                <a:spcPts val="600"/>
              </a:spcBef>
              <a:spcAft>
                <a:spcPts val="0"/>
              </a:spcAft>
              <a:buClr>
                <a:schemeClr val="tx1"/>
              </a:buClr>
              <a:buFont typeface="Wingdings" panose="05000000000000000000" pitchFamily="2" charset="2"/>
              <a:buChar char="§"/>
              <a:defRPr/>
            </a:pPr>
            <a:r>
              <a:rPr lang="nl-NL" sz="1800" b="0" smtClean="0">
                <a:solidFill>
                  <a:srgbClr val="003366"/>
                </a:solidFill>
                <a:ea typeface="+mn-ea"/>
                <a:cs typeface="+mn-cs"/>
              </a:rPr>
              <a:t>Acquiring the skills needed to assess sources and their quality, the skills to use tools and to explore big data sources</a:t>
            </a:r>
            <a:endParaRPr lang="nl-NL" sz="1800" b="0">
              <a:solidFill>
                <a:srgbClr val="003366"/>
              </a:solidFill>
              <a:ea typeface="+mn-ea"/>
              <a:cs typeface="+mn-cs"/>
            </a:endParaRPr>
          </a:p>
          <a:p>
            <a:pPr marL="810900" lvl="1" indent="-342900">
              <a:spcBef>
                <a:spcPts val="600"/>
              </a:spcBef>
              <a:spcAft>
                <a:spcPts val="0"/>
              </a:spcAft>
              <a:buClr>
                <a:schemeClr val="tx1"/>
              </a:buClr>
              <a:buFont typeface="Wingdings" panose="05000000000000000000" pitchFamily="2" charset="2"/>
              <a:buChar char="§"/>
              <a:defRPr/>
            </a:pPr>
            <a:endParaRPr lang="nl-NL" sz="1800" b="0" smtClean="0">
              <a:solidFill>
                <a:srgbClr val="003366"/>
              </a:solidFill>
              <a:ea typeface="+mn-ea"/>
              <a:cs typeface="+mn-cs"/>
            </a:endParaRPr>
          </a:p>
          <a:p>
            <a:pPr marL="810900" lvl="1" indent="-342900">
              <a:spcBef>
                <a:spcPts val="0"/>
              </a:spcBef>
              <a:spcAft>
                <a:spcPts val="1200"/>
              </a:spcAft>
              <a:buClr>
                <a:schemeClr val="tx1"/>
              </a:buClr>
              <a:buFont typeface="Wingdings" panose="05000000000000000000" pitchFamily="2" charset="2"/>
              <a:buChar char="§"/>
              <a:defRPr/>
            </a:pPr>
            <a:endParaRPr lang="nl-NL" sz="1800" b="0">
              <a:solidFill>
                <a:srgbClr val="003366"/>
              </a:solidFill>
              <a:ea typeface="+mn-ea"/>
              <a:cs typeface="+mn-cs"/>
            </a:endParaRPr>
          </a:p>
          <a:p>
            <a:pPr marL="468000" lvl="1" indent="0" eaLnBrk="1" hangingPunct="1">
              <a:spcBef>
                <a:spcPts val="0"/>
              </a:spcBef>
              <a:spcAft>
                <a:spcPts val="600"/>
              </a:spcAft>
              <a:buClr>
                <a:schemeClr val="tx1"/>
              </a:buClr>
              <a:buFontTx/>
              <a:buNone/>
              <a:defRPr/>
            </a:pPr>
            <a:endParaRPr lang="en-US" sz="1800" b="0" dirty="0">
              <a:solidFill>
                <a:schemeClr val="accent6">
                  <a:lumMod val="60000"/>
                  <a:lumOff val="40000"/>
                </a:schemeClr>
              </a:solidFill>
              <a:ea typeface="+mn-ea"/>
              <a:cs typeface="+mn-cs"/>
            </a:endParaRPr>
          </a:p>
        </p:txBody>
      </p:sp>
      <p:sp>
        <p:nvSpPr>
          <p:cNvPr id="2" name="TextBox 1"/>
          <p:cNvSpPr txBox="1"/>
          <p:nvPr/>
        </p:nvSpPr>
        <p:spPr>
          <a:xfrm>
            <a:off x="4062413" y="1747838"/>
            <a:ext cx="4470400" cy="2092325"/>
          </a:xfrm>
          <a:prstGeom prst="rect">
            <a:avLst/>
          </a:prstGeom>
          <a:noFill/>
        </p:spPr>
        <p:txBody>
          <a:bodyPr>
            <a:spAutoFit/>
          </a:bodyPr>
          <a:lstStyle/>
          <a:p>
            <a:pPr>
              <a:defRPr/>
            </a:pPr>
            <a:r>
              <a:rPr lang="en-GB" altLang="en-US" sz="2000">
                <a:solidFill>
                  <a:srgbClr val="003366"/>
                </a:solidFill>
                <a:latin typeface="Verdana"/>
                <a:cs typeface="Arial" charset="0"/>
              </a:rPr>
              <a:t>Challenges</a:t>
            </a:r>
          </a:p>
          <a:p>
            <a:pPr marL="285750" indent="-285750">
              <a:spcBef>
                <a:spcPts val="600"/>
              </a:spcBef>
              <a:buFont typeface="Verdana" panose="020B0604030504040204" pitchFamily="34" charset="0"/>
              <a:buChar char="▫"/>
              <a:defRPr/>
            </a:pPr>
            <a:r>
              <a:rPr lang="en-GB" altLang="en-US" sz="1800" b="0">
                <a:solidFill>
                  <a:srgbClr val="003366"/>
                </a:solidFill>
                <a:latin typeface="Verdana"/>
                <a:cs typeface="Arial" charset="0"/>
              </a:rPr>
              <a:t>new skills for NSI staff: statisticians </a:t>
            </a:r>
            <a:r>
              <a:rPr lang="en-GB" altLang="en-US" sz="1800" b="0" i="1">
                <a:solidFill>
                  <a:srgbClr val="003366"/>
                </a:solidFill>
                <a:latin typeface="Verdana"/>
                <a:cs typeface="Arial" charset="0"/>
              </a:rPr>
              <a:t>vs.</a:t>
            </a:r>
            <a:r>
              <a:rPr lang="en-GB" altLang="en-US" sz="1800" b="0">
                <a:solidFill>
                  <a:srgbClr val="003366"/>
                </a:solidFill>
                <a:latin typeface="Verdana"/>
                <a:cs typeface="Arial" charset="0"/>
              </a:rPr>
              <a:t> data scientists ?</a:t>
            </a:r>
          </a:p>
          <a:p>
            <a:pPr marL="285750" indent="-285750">
              <a:spcBef>
                <a:spcPts val="600"/>
              </a:spcBef>
              <a:buFont typeface="Verdana" panose="020B0604030504040204" pitchFamily="34" charset="0"/>
              <a:buChar char="▫"/>
              <a:defRPr/>
            </a:pPr>
            <a:r>
              <a:rPr lang="en-GB" altLang="en-US" sz="1800" b="0">
                <a:solidFill>
                  <a:srgbClr val="003366"/>
                </a:solidFill>
                <a:latin typeface="Verdana"/>
                <a:cs typeface="Arial" charset="0"/>
              </a:rPr>
              <a:t>computing capacity, hardware ?</a:t>
            </a:r>
          </a:p>
          <a:p>
            <a:pPr marL="285750" indent="-285750">
              <a:spcBef>
                <a:spcPts val="600"/>
              </a:spcBef>
              <a:buFont typeface="Verdana" panose="020B0604030504040204" pitchFamily="34" charset="0"/>
              <a:buChar char="▫"/>
              <a:defRPr/>
            </a:pPr>
            <a:r>
              <a:rPr lang="en-GB" altLang="en-US" sz="1800" b="0">
                <a:solidFill>
                  <a:srgbClr val="003366"/>
                </a:solidFill>
                <a:latin typeface="Verdana"/>
                <a:cs typeface="Arial" charset="0"/>
              </a:rPr>
              <a:t>analytical tools, software?</a:t>
            </a:r>
          </a:p>
          <a:p>
            <a:pPr marL="285750" indent="-285750">
              <a:spcBef>
                <a:spcPts val="600"/>
              </a:spcBef>
              <a:buFont typeface="Verdana" panose="020B0604030504040204" pitchFamily="34" charset="0"/>
              <a:buChar char="▫"/>
              <a:defRPr/>
            </a:pPr>
            <a:r>
              <a:rPr lang="en-GB" altLang="en-US" sz="1800" b="0">
                <a:solidFill>
                  <a:srgbClr val="003366"/>
                </a:solidFill>
                <a:latin typeface="Verdana"/>
                <a:cs typeface="Arial" charset="0"/>
              </a:rPr>
              <a:t>storage ?</a:t>
            </a:r>
          </a:p>
        </p:txBody>
      </p:sp>
      <p:sp>
        <p:nvSpPr>
          <p:cNvPr id="3" name="Slide Number Placeholder 2"/>
          <p:cNvSpPr>
            <a:spLocks noGrp="1"/>
          </p:cNvSpPr>
          <p:nvPr>
            <p:ph type="sldNum" sz="quarter" idx="12"/>
          </p:nvPr>
        </p:nvSpPr>
        <p:spPr/>
        <p:txBody>
          <a:bodyPr/>
          <a:lstStyle/>
          <a:p>
            <a:pPr>
              <a:defRPr/>
            </a:pPr>
            <a:fld id="{C8F570BA-37CA-4974-BA8E-DC768C484679}" type="slidenum">
              <a:rPr lang="en-GB" smtClean="0"/>
              <a:pPr>
                <a:defRPr/>
              </a:pPr>
              <a:t>10</a:t>
            </a:fld>
            <a:endParaRPr lang="en-GB" dirty="0"/>
          </a:p>
        </p:txBody>
      </p:sp>
      <p:grpSp>
        <p:nvGrpSpPr>
          <p:cNvPr id="37893" name="Group 5"/>
          <p:cNvGrpSpPr>
            <a:grpSpLocks/>
          </p:cNvGrpSpPr>
          <p:nvPr/>
        </p:nvGrpSpPr>
        <p:grpSpPr bwMode="auto">
          <a:xfrm>
            <a:off x="180975" y="1543050"/>
            <a:ext cx="3676650" cy="2374900"/>
            <a:chOff x="1495127" y="2075011"/>
            <a:chExt cx="6245225" cy="4378325"/>
          </a:xfrm>
        </p:grpSpPr>
        <p:sp>
          <p:nvSpPr>
            <p:cNvPr id="7" name="Freeform 6"/>
            <p:cNvSpPr/>
            <p:nvPr/>
          </p:nvSpPr>
          <p:spPr>
            <a:xfrm>
              <a:off x="1505913" y="2666202"/>
              <a:ext cx="1941521"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Policy</a:t>
              </a:r>
            </a:p>
          </p:txBody>
        </p:sp>
        <p:sp>
          <p:nvSpPr>
            <p:cNvPr id="8" name="Freeform 7"/>
            <p:cNvSpPr/>
            <p:nvPr/>
          </p:nvSpPr>
          <p:spPr>
            <a:xfrm>
              <a:off x="3641586" y="2666202"/>
              <a:ext cx="1944218"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Quality</a:t>
              </a:r>
            </a:p>
          </p:txBody>
        </p:sp>
        <p:sp>
          <p:nvSpPr>
            <p:cNvPr id="9" name="Freeform 8"/>
            <p:cNvSpPr/>
            <p:nvPr/>
          </p:nvSpPr>
          <p:spPr>
            <a:xfrm>
              <a:off x="5796136" y="2666202"/>
              <a:ext cx="1944216"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FFD62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000000"/>
                  </a:solidFill>
                </a:rPr>
                <a:t>Skills</a:t>
              </a:r>
            </a:p>
          </p:txBody>
        </p:sp>
        <p:sp>
          <p:nvSpPr>
            <p:cNvPr id="10" name="Freeform 9"/>
            <p:cNvSpPr/>
            <p:nvPr/>
          </p:nvSpPr>
          <p:spPr>
            <a:xfrm>
              <a:off x="1505913" y="3760783"/>
              <a:ext cx="1941521"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Experience sharing</a:t>
              </a:r>
            </a:p>
          </p:txBody>
        </p:sp>
        <p:sp>
          <p:nvSpPr>
            <p:cNvPr id="11" name="Freeform 10"/>
            <p:cNvSpPr/>
            <p:nvPr/>
          </p:nvSpPr>
          <p:spPr>
            <a:xfrm>
              <a:off x="3641586" y="3760783"/>
              <a:ext cx="1944218"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Legislation</a:t>
              </a:r>
            </a:p>
          </p:txBody>
        </p:sp>
        <p:sp>
          <p:nvSpPr>
            <p:cNvPr id="12" name="Freeform 11"/>
            <p:cNvSpPr/>
            <p:nvPr/>
          </p:nvSpPr>
          <p:spPr>
            <a:xfrm>
              <a:off x="5796136" y="3760783"/>
              <a:ext cx="1944216"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FFD62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000000"/>
                  </a:solidFill>
                </a:rPr>
                <a:t>IT</a:t>
              </a:r>
            </a:p>
            <a:p>
              <a:pPr algn="ctr" defTabSz="711200">
                <a:lnSpc>
                  <a:spcPct val="90000"/>
                </a:lnSpc>
                <a:spcAft>
                  <a:spcPct val="35000"/>
                </a:spcAft>
                <a:defRPr/>
              </a:pPr>
              <a:r>
                <a:rPr lang="en-GB" sz="1000" dirty="0">
                  <a:solidFill>
                    <a:srgbClr val="000000"/>
                  </a:solidFill>
                </a:rPr>
                <a:t>Infrastructures</a:t>
              </a:r>
            </a:p>
          </p:txBody>
        </p:sp>
        <p:sp>
          <p:nvSpPr>
            <p:cNvPr id="13" name="Freeform 12"/>
            <p:cNvSpPr/>
            <p:nvPr/>
          </p:nvSpPr>
          <p:spPr>
            <a:xfrm>
              <a:off x="1505913" y="4855364"/>
              <a:ext cx="1941521"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Methods</a:t>
              </a:r>
            </a:p>
          </p:txBody>
        </p:sp>
        <p:sp>
          <p:nvSpPr>
            <p:cNvPr id="14" name="Freeform 13"/>
            <p:cNvSpPr/>
            <p:nvPr/>
          </p:nvSpPr>
          <p:spPr>
            <a:xfrm>
              <a:off x="3641586" y="4855364"/>
              <a:ext cx="1944218"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Ethics / Communication</a:t>
              </a:r>
            </a:p>
          </p:txBody>
        </p:sp>
        <p:sp>
          <p:nvSpPr>
            <p:cNvPr id="15" name="Freeform 14"/>
            <p:cNvSpPr/>
            <p:nvPr/>
          </p:nvSpPr>
          <p:spPr>
            <a:xfrm>
              <a:off x="5796136" y="4855364"/>
              <a:ext cx="1944216"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Big data sources</a:t>
              </a:r>
            </a:p>
          </p:txBody>
        </p:sp>
        <p:sp>
          <p:nvSpPr>
            <p:cNvPr id="16" name="Freeform 15"/>
            <p:cNvSpPr/>
            <p:nvPr/>
          </p:nvSpPr>
          <p:spPr>
            <a:xfrm>
              <a:off x="1505913" y="2075011"/>
              <a:ext cx="6234439" cy="503390"/>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Governance</a:t>
              </a:r>
            </a:p>
          </p:txBody>
        </p:sp>
        <p:sp>
          <p:nvSpPr>
            <p:cNvPr id="17" name="Freeform 16"/>
            <p:cNvSpPr/>
            <p:nvPr/>
          </p:nvSpPr>
          <p:spPr>
            <a:xfrm>
              <a:off x="1495127" y="5949946"/>
              <a:ext cx="6234439" cy="503390"/>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Pilots</a:t>
              </a:r>
            </a:p>
          </p:txBody>
        </p:sp>
      </p:grpSp>
    </p:spTree>
    <p:extLst>
      <p:ext uri="{BB962C8B-B14F-4D97-AF65-F5344CB8AC3E}">
        <p14:creationId xmlns:p14="http://schemas.microsoft.com/office/powerpoint/2010/main" val="11939709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9388" y="1125538"/>
            <a:ext cx="8916987" cy="936625"/>
          </a:xfrm>
        </p:spPr>
        <p:txBody>
          <a:bodyPr/>
          <a:lstStyle/>
          <a:p>
            <a:pPr marL="4763" algn="ctr"/>
            <a:r>
              <a:rPr lang="en-GB" altLang="en-US" sz="2900" smtClean="0"/>
              <a:t>ESTP courses supporting big data (2016)</a:t>
            </a:r>
          </a:p>
        </p:txBody>
      </p:sp>
      <p:sp>
        <p:nvSpPr>
          <p:cNvPr id="4" name="Slide Number Placeholder 3"/>
          <p:cNvSpPr>
            <a:spLocks noGrp="1"/>
          </p:cNvSpPr>
          <p:nvPr>
            <p:ph type="sldNum" sz="quarter" idx="12"/>
          </p:nvPr>
        </p:nvSpPr>
        <p:spPr/>
        <p:txBody>
          <a:bodyPr/>
          <a:lstStyle/>
          <a:p>
            <a:pPr>
              <a:defRPr/>
            </a:pPr>
            <a:fld id="{5B6FEBFA-8DD4-4998-A514-8BD18AEA0307}" type="slidenum">
              <a:rPr lang="en-GB" altLang="en-US" smtClean="0">
                <a:solidFill>
                  <a:srgbClr val="000000"/>
                </a:solidFill>
              </a:rPr>
              <a:pPr>
                <a:defRPr/>
              </a:pPr>
              <a:t>11</a:t>
            </a:fld>
            <a:endParaRPr lang="en-GB" altLang="en-US">
              <a:solidFill>
                <a:srgbClr val="000000"/>
              </a:solidFill>
            </a:endParaRPr>
          </a:p>
        </p:txBody>
      </p:sp>
      <p:sp>
        <p:nvSpPr>
          <p:cNvPr id="3" name="Rounded Rectangle 2"/>
          <p:cNvSpPr/>
          <p:nvPr/>
        </p:nvSpPr>
        <p:spPr>
          <a:xfrm>
            <a:off x="34925" y="2852738"/>
            <a:ext cx="2078038" cy="958850"/>
          </a:xfrm>
          <a:prstGeom prst="roundRect">
            <a:avLst/>
          </a:prstGeom>
          <a:solidFill>
            <a:srgbClr val="4F81B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3837" tIns="43837" rIns="43837" bIns="43837" spcCol="1270" anchor="ctr"/>
          <a:lstStyle/>
          <a:p>
            <a:pPr algn="ctr" defTabSz="800100">
              <a:lnSpc>
                <a:spcPct val="90000"/>
              </a:lnSpc>
              <a:spcAft>
                <a:spcPct val="35000"/>
              </a:spcAft>
              <a:defRPr/>
            </a:pPr>
            <a:r>
              <a:rPr lang="en-GB" sz="1600" b="0">
                <a:solidFill>
                  <a:srgbClr val="FFFFFF"/>
                </a:solidFill>
              </a:rPr>
              <a:t>Introduction to big data and its tools</a:t>
            </a:r>
          </a:p>
        </p:txBody>
      </p:sp>
      <p:sp>
        <p:nvSpPr>
          <p:cNvPr id="8" name="Rounded Rectangle 7"/>
          <p:cNvSpPr/>
          <p:nvPr/>
        </p:nvSpPr>
        <p:spPr>
          <a:xfrm>
            <a:off x="2363788" y="2852738"/>
            <a:ext cx="2076450" cy="958850"/>
          </a:xfrm>
          <a:prstGeom prst="roundRect">
            <a:avLst/>
          </a:prstGeom>
          <a:solidFill>
            <a:srgbClr val="4F81B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3837" tIns="43837" rIns="43837" bIns="43837" spcCol="1270" anchor="ctr"/>
          <a:lstStyle/>
          <a:p>
            <a:pPr algn="ctr" defTabSz="800100">
              <a:lnSpc>
                <a:spcPct val="90000"/>
              </a:lnSpc>
              <a:spcAft>
                <a:spcPct val="35000"/>
              </a:spcAft>
              <a:defRPr/>
            </a:pPr>
            <a:r>
              <a:rPr lang="en-GB" sz="1600" b="0" dirty="0">
                <a:solidFill>
                  <a:srgbClr val="FFFFFF"/>
                </a:solidFill>
              </a:rPr>
              <a:t>Hands-on immersion on big data tools</a:t>
            </a:r>
          </a:p>
        </p:txBody>
      </p:sp>
      <p:sp>
        <p:nvSpPr>
          <p:cNvPr id="10" name="Rounded Rectangle 9"/>
          <p:cNvSpPr/>
          <p:nvPr/>
        </p:nvSpPr>
        <p:spPr>
          <a:xfrm>
            <a:off x="4692650" y="2060575"/>
            <a:ext cx="2076450" cy="958850"/>
          </a:xfrm>
          <a:prstGeom prst="roundRect">
            <a:avLst/>
          </a:prstGeom>
          <a:solidFill>
            <a:srgbClr val="4F81B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3837" tIns="43837" rIns="43837" bIns="43837" spcCol="1270" anchor="ctr"/>
          <a:lstStyle/>
          <a:p>
            <a:pPr algn="ctr" defTabSz="800100">
              <a:lnSpc>
                <a:spcPct val="90000"/>
              </a:lnSpc>
              <a:spcAft>
                <a:spcPct val="35000"/>
              </a:spcAft>
              <a:defRPr/>
            </a:pPr>
            <a:r>
              <a:rPr lang="en-GB" sz="1600" b="0">
                <a:solidFill>
                  <a:srgbClr val="FFFFFF"/>
                </a:solidFill>
              </a:rPr>
              <a:t>Big data sources - Web, Social media and text analytics</a:t>
            </a:r>
          </a:p>
        </p:txBody>
      </p:sp>
      <p:sp>
        <p:nvSpPr>
          <p:cNvPr id="12" name="Rounded Rectangle 11"/>
          <p:cNvSpPr/>
          <p:nvPr/>
        </p:nvSpPr>
        <p:spPr>
          <a:xfrm>
            <a:off x="4692650" y="3562350"/>
            <a:ext cx="2076450" cy="958850"/>
          </a:xfrm>
          <a:prstGeom prst="roundRect">
            <a:avLst/>
          </a:prstGeom>
          <a:solidFill>
            <a:srgbClr val="4F81B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3837" tIns="43837" rIns="43837" bIns="43837" spcCol="1270" anchor="ctr"/>
          <a:lstStyle/>
          <a:p>
            <a:pPr algn="ctr" defTabSz="800100">
              <a:lnSpc>
                <a:spcPct val="90000"/>
              </a:lnSpc>
              <a:spcAft>
                <a:spcPct val="35000"/>
              </a:spcAft>
              <a:defRPr/>
            </a:pPr>
            <a:r>
              <a:rPr lang="en-GB" sz="1600" b="0" dirty="0">
                <a:solidFill>
                  <a:srgbClr val="FFFFFF"/>
                </a:solidFill>
              </a:rPr>
              <a:t>Advanced big data sources - Mobile phone and other sensors</a:t>
            </a:r>
          </a:p>
        </p:txBody>
      </p:sp>
      <p:cxnSp>
        <p:nvCxnSpPr>
          <p:cNvPr id="36" name="Elbow Connector 35"/>
          <p:cNvCxnSpPr>
            <a:stCxn id="3" idx="3"/>
            <a:endCxn id="8" idx="1"/>
          </p:cNvCxnSpPr>
          <p:nvPr/>
        </p:nvCxnSpPr>
        <p:spPr bwMode="auto">
          <a:xfrm>
            <a:off x="2112963" y="3332163"/>
            <a:ext cx="250825" cy="0"/>
          </a:xfrm>
          <a:prstGeom prst="straightConnector1">
            <a:avLst/>
          </a:prstGeom>
          <a:ln w="25400">
            <a:solidFill>
              <a:srgbClr val="4F81BD"/>
            </a:solidFill>
            <a:tailEnd type="arrow"/>
          </a:ln>
        </p:spPr>
        <p:style>
          <a:lnRef idx="1">
            <a:schemeClr val="dk1"/>
          </a:lnRef>
          <a:fillRef idx="0">
            <a:schemeClr val="dk1"/>
          </a:fillRef>
          <a:effectRef idx="0">
            <a:schemeClr val="dk1"/>
          </a:effectRef>
          <a:fontRef idx="minor">
            <a:schemeClr val="tx1"/>
          </a:fontRef>
        </p:style>
      </p:cxnSp>
      <p:cxnSp>
        <p:nvCxnSpPr>
          <p:cNvPr id="47" name="Elbow Connector 46"/>
          <p:cNvCxnSpPr/>
          <p:nvPr/>
        </p:nvCxnSpPr>
        <p:spPr bwMode="auto">
          <a:xfrm>
            <a:off x="4440238" y="3357563"/>
            <a:ext cx="252412" cy="611187"/>
          </a:xfrm>
          <a:prstGeom prst="bentConnector3">
            <a:avLst>
              <a:gd name="adj1" fmla="val 46979"/>
            </a:avLst>
          </a:prstGeom>
          <a:ln w="25400">
            <a:solidFill>
              <a:srgbClr val="4F81BD"/>
            </a:solidFill>
            <a:tailEnd type="arrow"/>
          </a:ln>
        </p:spPr>
        <p:style>
          <a:lnRef idx="1">
            <a:schemeClr val="dk1"/>
          </a:lnRef>
          <a:fillRef idx="0">
            <a:schemeClr val="dk1"/>
          </a:fillRef>
          <a:effectRef idx="0">
            <a:schemeClr val="dk1"/>
          </a:effectRef>
          <a:fontRef idx="minor">
            <a:schemeClr val="tx1"/>
          </a:fontRef>
        </p:style>
      </p:cxnSp>
      <p:cxnSp>
        <p:nvCxnSpPr>
          <p:cNvPr id="50" name="Elbow Connector 49"/>
          <p:cNvCxnSpPr/>
          <p:nvPr/>
        </p:nvCxnSpPr>
        <p:spPr bwMode="auto">
          <a:xfrm flipV="1">
            <a:off x="4440238" y="2636838"/>
            <a:ext cx="252412" cy="647700"/>
          </a:xfrm>
          <a:prstGeom prst="bentConnector3">
            <a:avLst>
              <a:gd name="adj1" fmla="val 50000"/>
            </a:avLst>
          </a:prstGeom>
          <a:ln w="25400">
            <a:solidFill>
              <a:srgbClr val="4F81BD"/>
            </a:solidFill>
            <a:tailEnd type="arrow"/>
          </a:ln>
        </p:spPr>
        <p:style>
          <a:lnRef idx="1">
            <a:schemeClr val="dk1"/>
          </a:lnRef>
          <a:fillRef idx="0">
            <a:schemeClr val="dk1"/>
          </a:fillRef>
          <a:effectRef idx="0">
            <a:schemeClr val="dk1"/>
          </a:effectRef>
          <a:fontRef idx="minor">
            <a:schemeClr val="tx1"/>
          </a:fontRef>
        </p:style>
      </p:cxnSp>
      <p:sp>
        <p:nvSpPr>
          <p:cNvPr id="75" name="Rounded Rectangle 74"/>
          <p:cNvSpPr/>
          <p:nvPr/>
        </p:nvSpPr>
        <p:spPr>
          <a:xfrm>
            <a:off x="1258888" y="6165850"/>
            <a:ext cx="449262" cy="314325"/>
          </a:xfrm>
          <a:prstGeom prst="roundRect">
            <a:avLst/>
          </a:prstGeom>
          <a:solidFill>
            <a:srgbClr val="4F81B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3837" tIns="43837" rIns="43837" bIns="43837" spcCol="1270" anchor="ctr"/>
          <a:lstStyle/>
          <a:p>
            <a:pPr algn="ctr" defTabSz="800100">
              <a:lnSpc>
                <a:spcPct val="90000"/>
              </a:lnSpc>
              <a:spcAft>
                <a:spcPct val="35000"/>
              </a:spcAft>
              <a:defRPr/>
            </a:pPr>
            <a:endParaRPr lang="en-GB" sz="1600" b="0" dirty="0">
              <a:solidFill>
                <a:srgbClr val="FFFFFF"/>
              </a:solidFill>
            </a:endParaRPr>
          </a:p>
        </p:txBody>
      </p:sp>
      <p:sp>
        <p:nvSpPr>
          <p:cNvPr id="38924" name="TextBox 83977"/>
          <p:cNvSpPr txBox="1">
            <a:spLocks noChangeArrowheads="1"/>
          </p:cNvSpPr>
          <p:nvPr/>
        </p:nvSpPr>
        <p:spPr bwMode="auto">
          <a:xfrm>
            <a:off x="1692275" y="6178550"/>
            <a:ext cx="1677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400" b="0" i="0" smtClean="0">
                <a:cs typeface="Arial" charset="0"/>
              </a:rPr>
              <a:t>Big data courses</a:t>
            </a:r>
          </a:p>
        </p:txBody>
      </p:sp>
      <p:sp>
        <p:nvSpPr>
          <p:cNvPr id="15" name="Rounded Rectangle 14"/>
          <p:cNvSpPr/>
          <p:nvPr/>
        </p:nvSpPr>
        <p:spPr>
          <a:xfrm>
            <a:off x="2363788" y="4702175"/>
            <a:ext cx="2076450" cy="958850"/>
          </a:xfrm>
          <a:prstGeom prst="roundRect">
            <a:avLst/>
          </a:prstGeom>
          <a:solidFill>
            <a:srgbClr val="8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3837" tIns="43837" rIns="43837" bIns="43837" spcCol="1270" anchor="ctr"/>
          <a:lstStyle/>
          <a:p>
            <a:pPr algn="ctr" defTabSz="800100">
              <a:lnSpc>
                <a:spcPct val="90000"/>
              </a:lnSpc>
              <a:spcAft>
                <a:spcPct val="35000"/>
              </a:spcAft>
              <a:defRPr/>
            </a:pPr>
            <a:r>
              <a:rPr lang="en-GB" sz="1600" b="0" dirty="0">
                <a:solidFill>
                  <a:srgbClr val="FFFFFF"/>
                </a:solidFill>
              </a:rPr>
              <a:t>Can a statistician become a data scientist?</a:t>
            </a:r>
          </a:p>
        </p:txBody>
      </p:sp>
      <p:sp>
        <p:nvSpPr>
          <p:cNvPr id="16" name="Rounded Rectangle 15"/>
          <p:cNvSpPr/>
          <p:nvPr/>
        </p:nvSpPr>
        <p:spPr>
          <a:xfrm>
            <a:off x="34925" y="4702175"/>
            <a:ext cx="2078038" cy="958850"/>
          </a:xfrm>
          <a:prstGeom prst="roundRect">
            <a:avLst/>
          </a:prstGeom>
          <a:solidFill>
            <a:srgbClr val="8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3837" tIns="43837" rIns="43837" bIns="43837" spcCol="1270" anchor="ctr"/>
          <a:lstStyle/>
          <a:p>
            <a:pPr algn="ctr" defTabSz="800100">
              <a:lnSpc>
                <a:spcPct val="90000"/>
              </a:lnSpc>
              <a:spcAft>
                <a:spcPct val="35000"/>
              </a:spcAft>
              <a:defRPr/>
            </a:pPr>
            <a:r>
              <a:rPr lang="en-GB" sz="1600" b="0" dirty="0">
                <a:solidFill>
                  <a:srgbClr val="FFFFFF"/>
                </a:solidFill>
              </a:rPr>
              <a:t>The use of R in official statistics: model based estimates</a:t>
            </a:r>
          </a:p>
        </p:txBody>
      </p:sp>
      <p:sp>
        <p:nvSpPr>
          <p:cNvPr id="17" name="Rounded Rectangle 16"/>
          <p:cNvSpPr/>
          <p:nvPr/>
        </p:nvSpPr>
        <p:spPr>
          <a:xfrm>
            <a:off x="7019925" y="4702175"/>
            <a:ext cx="2076450" cy="958850"/>
          </a:xfrm>
          <a:prstGeom prst="roundRect">
            <a:avLst/>
          </a:prstGeom>
          <a:solidFill>
            <a:srgbClr val="8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3837" tIns="43837" rIns="43837" bIns="43837" spcCol="1270" anchor="ctr"/>
          <a:lstStyle/>
          <a:p>
            <a:pPr algn="ctr" defTabSz="800100">
              <a:lnSpc>
                <a:spcPct val="90000"/>
              </a:lnSpc>
              <a:spcAft>
                <a:spcPct val="35000"/>
              </a:spcAft>
              <a:defRPr/>
            </a:pPr>
            <a:r>
              <a:rPr lang="en-GB" sz="1600" b="0" dirty="0">
                <a:solidFill>
                  <a:srgbClr val="FFFFFF"/>
                </a:solidFill>
              </a:rPr>
              <a:t>Time-series econometrics </a:t>
            </a:r>
          </a:p>
        </p:txBody>
      </p:sp>
      <p:cxnSp>
        <p:nvCxnSpPr>
          <p:cNvPr id="29" name="Elbow Connector 28"/>
          <p:cNvCxnSpPr/>
          <p:nvPr/>
        </p:nvCxnSpPr>
        <p:spPr bwMode="auto">
          <a:xfrm flipV="1">
            <a:off x="2112963" y="3500438"/>
            <a:ext cx="250825" cy="1549400"/>
          </a:xfrm>
          <a:prstGeom prst="bentConnector3">
            <a:avLst>
              <a:gd name="adj1" fmla="val 39350"/>
            </a:avLst>
          </a:prstGeom>
          <a:ln w="25400">
            <a:solidFill>
              <a:schemeClr val="tx1">
                <a:lumMod val="50000"/>
                <a:lumOff val="50000"/>
              </a:schemeClr>
            </a:solidFill>
            <a:prstDash val="sysDot"/>
            <a:tailEnd type="arrow"/>
          </a:ln>
        </p:spPr>
        <p:style>
          <a:lnRef idx="1">
            <a:schemeClr val="dk1"/>
          </a:lnRef>
          <a:fillRef idx="0">
            <a:schemeClr val="dk1"/>
          </a:fillRef>
          <a:effectRef idx="0">
            <a:schemeClr val="dk1"/>
          </a:effectRef>
          <a:fontRef idx="minor">
            <a:schemeClr val="tx1"/>
          </a:fontRef>
        </p:style>
      </p:cxnSp>
      <p:cxnSp>
        <p:nvCxnSpPr>
          <p:cNvPr id="42" name="Elbow Connector 41"/>
          <p:cNvCxnSpPr/>
          <p:nvPr/>
        </p:nvCxnSpPr>
        <p:spPr bwMode="auto">
          <a:xfrm flipV="1">
            <a:off x="4441825" y="2492375"/>
            <a:ext cx="274638" cy="2663825"/>
          </a:xfrm>
          <a:prstGeom prst="bentConnector3">
            <a:avLst>
              <a:gd name="adj1" fmla="val 21755"/>
            </a:avLst>
          </a:prstGeom>
          <a:ln w="25400">
            <a:solidFill>
              <a:schemeClr val="tx1">
                <a:lumMod val="50000"/>
                <a:lumOff val="50000"/>
              </a:schemeClr>
            </a:solidFill>
            <a:prstDash val="sysDot"/>
            <a:tailEnd type="arrow"/>
          </a:ln>
        </p:spPr>
        <p:style>
          <a:lnRef idx="1">
            <a:schemeClr val="dk1"/>
          </a:lnRef>
          <a:fillRef idx="0">
            <a:schemeClr val="dk1"/>
          </a:fillRef>
          <a:effectRef idx="0">
            <a:schemeClr val="dk1"/>
          </a:effectRef>
          <a:fontRef idx="minor">
            <a:schemeClr val="tx1"/>
          </a:fontRef>
        </p:style>
      </p:cxnSp>
      <p:cxnSp>
        <p:nvCxnSpPr>
          <p:cNvPr id="53" name="Elbow Connector 52"/>
          <p:cNvCxnSpPr>
            <a:stCxn id="10" idx="3"/>
            <a:endCxn id="55" idx="0"/>
          </p:cNvCxnSpPr>
          <p:nvPr/>
        </p:nvCxnSpPr>
        <p:spPr bwMode="auto">
          <a:xfrm>
            <a:off x="6769100" y="2540000"/>
            <a:ext cx="1289050" cy="434975"/>
          </a:xfrm>
          <a:prstGeom prst="bentConnector2">
            <a:avLst/>
          </a:prstGeom>
          <a:ln w="25400" cmpd="dbl">
            <a:solidFill>
              <a:srgbClr val="BA9E46"/>
            </a:solidFill>
            <a:prstDash val="sysDash"/>
            <a:tailEnd type="arrow"/>
          </a:ln>
        </p:spPr>
        <p:style>
          <a:lnRef idx="1">
            <a:schemeClr val="dk1"/>
          </a:lnRef>
          <a:fillRef idx="0">
            <a:schemeClr val="dk1"/>
          </a:fillRef>
          <a:effectRef idx="0">
            <a:schemeClr val="dk1"/>
          </a:effectRef>
          <a:fontRef idx="minor">
            <a:schemeClr val="tx1"/>
          </a:fontRef>
        </p:style>
      </p:cxnSp>
      <p:cxnSp>
        <p:nvCxnSpPr>
          <p:cNvPr id="62" name="Elbow Connector 61"/>
          <p:cNvCxnSpPr/>
          <p:nvPr/>
        </p:nvCxnSpPr>
        <p:spPr bwMode="auto">
          <a:xfrm flipV="1">
            <a:off x="4435475" y="4132263"/>
            <a:ext cx="250825" cy="1139825"/>
          </a:xfrm>
          <a:prstGeom prst="bentConnector3">
            <a:avLst>
              <a:gd name="adj1" fmla="val 50000"/>
            </a:avLst>
          </a:prstGeom>
          <a:ln w="25400">
            <a:solidFill>
              <a:schemeClr val="tx1">
                <a:lumMod val="50000"/>
                <a:lumOff val="50000"/>
              </a:schemeClr>
            </a:solidFill>
            <a:prstDash val="sysDot"/>
            <a:tailEnd type="arrow"/>
          </a:ln>
        </p:spPr>
        <p:style>
          <a:lnRef idx="1">
            <a:schemeClr val="dk1"/>
          </a:lnRef>
          <a:fillRef idx="0">
            <a:schemeClr val="dk1"/>
          </a:fillRef>
          <a:effectRef idx="0">
            <a:schemeClr val="dk1"/>
          </a:effectRef>
          <a:fontRef idx="minor">
            <a:schemeClr val="tx1"/>
          </a:fontRef>
        </p:style>
      </p:cxnSp>
      <p:sp>
        <p:nvSpPr>
          <p:cNvPr id="76" name="Rounded Rectangle 75"/>
          <p:cNvSpPr/>
          <p:nvPr/>
        </p:nvSpPr>
        <p:spPr>
          <a:xfrm>
            <a:off x="3708400" y="6165850"/>
            <a:ext cx="447675" cy="314325"/>
          </a:xfrm>
          <a:prstGeom prst="roundRect">
            <a:avLst/>
          </a:prstGeom>
          <a:solidFill>
            <a:srgbClr val="8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3837" tIns="43837" rIns="43837" bIns="43837" spcCol="1270" anchor="ctr"/>
          <a:lstStyle/>
          <a:p>
            <a:pPr algn="ctr" defTabSz="800100">
              <a:lnSpc>
                <a:spcPct val="90000"/>
              </a:lnSpc>
              <a:spcAft>
                <a:spcPct val="35000"/>
              </a:spcAft>
              <a:defRPr/>
            </a:pPr>
            <a:endParaRPr lang="en-GB" sz="1600" b="0" dirty="0">
              <a:solidFill>
                <a:srgbClr val="FFFFFF"/>
              </a:solidFill>
            </a:endParaRPr>
          </a:p>
        </p:txBody>
      </p:sp>
      <p:sp>
        <p:nvSpPr>
          <p:cNvPr id="78" name="TextBox 77"/>
          <p:cNvSpPr txBox="1">
            <a:spLocks noChangeArrowheads="1"/>
          </p:cNvSpPr>
          <p:nvPr/>
        </p:nvSpPr>
        <p:spPr bwMode="auto">
          <a:xfrm>
            <a:off x="4140200" y="6169025"/>
            <a:ext cx="208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400" b="0" i="0" smtClean="0">
                <a:cs typeface="Arial" charset="0"/>
              </a:rPr>
              <a:t>Methodology courses</a:t>
            </a:r>
          </a:p>
        </p:txBody>
      </p:sp>
      <p:cxnSp>
        <p:nvCxnSpPr>
          <p:cNvPr id="35" name="Elbow Connector 34"/>
          <p:cNvCxnSpPr>
            <a:stCxn id="16" idx="3"/>
            <a:endCxn id="15" idx="1"/>
          </p:cNvCxnSpPr>
          <p:nvPr/>
        </p:nvCxnSpPr>
        <p:spPr bwMode="auto">
          <a:xfrm>
            <a:off x="2112963" y="5181600"/>
            <a:ext cx="250825" cy="0"/>
          </a:xfrm>
          <a:prstGeom prst="straightConnector1">
            <a:avLst/>
          </a:prstGeom>
          <a:ln w="25400">
            <a:solidFill>
              <a:schemeClr val="tx1">
                <a:lumMod val="50000"/>
                <a:lumOff val="50000"/>
              </a:schemeClr>
            </a:solidFill>
            <a:prstDash val="sysDot"/>
            <a:tailEnd type="arrow"/>
          </a:ln>
        </p:spPr>
        <p:style>
          <a:lnRef idx="1">
            <a:schemeClr val="dk1"/>
          </a:lnRef>
          <a:fillRef idx="0">
            <a:schemeClr val="dk1"/>
          </a:fillRef>
          <a:effectRef idx="0">
            <a:schemeClr val="dk1"/>
          </a:effectRef>
          <a:fontRef idx="minor">
            <a:schemeClr val="tx1"/>
          </a:fontRef>
        </p:style>
      </p:cxnSp>
      <p:cxnSp>
        <p:nvCxnSpPr>
          <p:cNvPr id="58" name="Elbow Connector 57"/>
          <p:cNvCxnSpPr>
            <a:stCxn id="17" idx="0"/>
            <a:endCxn id="55" idx="4"/>
          </p:cNvCxnSpPr>
          <p:nvPr/>
        </p:nvCxnSpPr>
        <p:spPr bwMode="auto">
          <a:xfrm flipH="1" flipV="1">
            <a:off x="8058150" y="3933825"/>
            <a:ext cx="0" cy="768350"/>
          </a:xfrm>
          <a:prstGeom prst="straightConnector1">
            <a:avLst/>
          </a:prstGeom>
          <a:ln w="25400" cmpd="dbl">
            <a:solidFill>
              <a:srgbClr val="BA9E46"/>
            </a:solidFill>
            <a:prstDash val="sysDash"/>
            <a:tailEnd type="arrow"/>
          </a:ln>
        </p:spPr>
        <p:style>
          <a:lnRef idx="1">
            <a:schemeClr val="dk1"/>
          </a:lnRef>
          <a:fillRef idx="0">
            <a:schemeClr val="dk1"/>
          </a:fillRef>
          <a:effectRef idx="0">
            <a:schemeClr val="dk1"/>
          </a:effectRef>
          <a:fontRef idx="minor">
            <a:schemeClr val="tx1"/>
          </a:fontRef>
        </p:style>
      </p:cxnSp>
      <p:sp>
        <p:nvSpPr>
          <p:cNvPr id="55" name="Oval 54"/>
          <p:cNvSpPr/>
          <p:nvPr/>
        </p:nvSpPr>
        <p:spPr bwMode="auto">
          <a:xfrm>
            <a:off x="7019925" y="2974975"/>
            <a:ext cx="2076450" cy="958850"/>
          </a:xfrm>
          <a:prstGeom prst="ellipse">
            <a:avLst/>
          </a:prstGeom>
          <a:solidFill>
            <a:srgbClr val="E1B31F"/>
          </a:solidFill>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3837" tIns="43837" rIns="43837" bIns="43837" spcCol="1270" anchor="ctr"/>
          <a:lstStyle/>
          <a:p>
            <a:pPr algn="ctr" defTabSz="800100">
              <a:lnSpc>
                <a:spcPct val="90000"/>
              </a:lnSpc>
              <a:spcAft>
                <a:spcPct val="35000"/>
              </a:spcAft>
              <a:defRPr/>
            </a:pPr>
            <a:r>
              <a:rPr lang="pt-PT" sz="1600" b="0" dirty="0" err="1">
                <a:solidFill>
                  <a:srgbClr val="FFFFFF"/>
                </a:solidFill>
              </a:rPr>
              <a:t>Nowcasting</a:t>
            </a:r>
            <a:endParaRPr lang="en-GB" sz="1600" b="0" dirty="0">
              <a:solidFill>
                <a:srgbClr val="FFFFFF"/>
              </a:solidFill>
            </a:endParaRPr>
          </a:p>
        </p:txBody>
      </p:sp>
      <p:cxnSp>
        <p:nvCxnSpPr>
          <p:cNvPr id="72" name="Elbow Connector 71"/>
          <p:cNvCxnSpPr>
            <a:stCxn id="12" idx="3"/>
            <a:endCxn id="55" idx="2"/>
          </p:cNvCxnSpPr>
          <p:nvPr/>
        </p:nvCxnSpPr>
        <p:spPr bwMode="auto">
          <a:xfrm flipV="1">
            <a:off x="6769100" y="3454400"/>
            <a:ext cx="250825" cy="587375"/>
          </a:xfrm>
          <a:prstGeom prst="bentConnector3">
            <a:avLst>
              <a:gd name="adj1" fmla="val 50000"/>
            </a:avLst>
          </a:prstGeom>
          <a:ln w="25400" cmpd="dbl">
            <a:solidFill>
              <a:srgbClr val="BA9E46"/>
            </a:solidFill>
            <a:prstDash val="sysDash"/>
            <a:tailEnd type="arrow"/>
          </a:ln>
        </p:spPr>
        <p:style>
          <a:lnRef idx="1">
            <a:schemeClr val="dk1"/>
          </a:lnRef>
          <a:fillRef idx="0">
            <a:schemeClr val="dk1"/>
          </a:fillRef>
          <a:effectRef idx="0">
            <a:schemeClr val="dk1"/>
          </a:effectRef>
          <a:fontRef idx="minor">
            <a:schemeClr val="tx1"/>
          </a:fontRef>
        </p:style>
      </p:cxnSp>
      <p:sp>
        <p:nvSpPr>
          <p:cNvPr id="77" name="Oval 76"/>
          <p:cNvSpPr/>
          <p:nvPr/>
        </p:nvSpPr>
        <p:spPr bwMode="auto">
          <a:xfrm>
            <a:off x="6443663" y="6165850"/>
            <a:ext cx="450850" cy="312738"/>
          </a:xfrm>
          <a:prstGeom prst="ellipse">
            <a:avLst/>
          </a:prstGeom>
          <a:solidFill>
            <a:srgbClr val="E1B31F"/>
          </a:solidFill>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3837" tIns="43837" rIns="43837" bIns="43837" spcCol="1270" anchor="ctr"/>
          <a:lstStyle/>
          <a:p>
            <a:pPr algn="ctr" defTabSz="800100">
              <a:lnSpc>
                <a:spcPct val="90000"/>
              </a:lnSpc>
              <a:spcAft>
                <a:spcPct val="35000"/>
              </a:spcAft>
              <a:defRPr/>
            </a:pPr>
            <a:endParaRPr lang="en-GB" sz="1600" b="0" dirty="0">
              <a:solidFill>
                <a:srgbClr val="FFFFFF"/>
              </a:solidFill>
            </a:endParaRPr>
          </a:p>
        </p:txBody>
      </p:sp>
      <p:sp>
        <p:nvSpPr>
          <p:cNvPr id="79" name="TextBox 78"/>
          <p:cNvSpPr txBox="1">
            <a:spLocks noChangeArrowheads="1"/>
          </p:cNvSpPr>
          <p:nvPr/>
        </p:nvSpPr>
        <p:spPr bwMode="auto">
          <a:xfrm>
            <a:off x="6858000" y="6170613"/>
            <a:ext cx="852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400" b="0" i="0" smtClean="0">
                <a:cs typeface="Arial" charset="0"/>
              </a:rPr>
              <a:t>Activity</a:t>
            </a:r>
          </a:p>
        </p:txBody>
      </p:sp>
      <p:sp>
        <p:nvSpPr>
          <p:cNvPr id="2" name="TextBox 1"/>
          <p:cNvSpPr txBox="1"/>
          <p:nvPr/>
        </p:nvSpPr>
        <p:spPr>
          <a:xfrm>
            <a:off x="611188" y="2708275"/>
            <a:ext cx="1501775" cy="188913"/>
          </a:xfrm>
          <a:prstGeom prst="rect">
            <a:avLst/>
          </a:prstGeom>
          <a:noFill/>
          <a:ln w="1270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72000" bIns="0" spcCol="1270" anchor="ctr"/>
          <a:lstStyle>
            <a:defPPr>
              <a:defRPr lang="en-GB"/>
            </a:defPPr>
            <a:lvl1pPr lvl="0" algn="ctr" defTabSz="800100">
              <a:lnSpc>
                <a:spcPct val="90000"/>
              </a:lnSpc>
              <a:spcAft>
                <a:spcPct val="35000"/>
              </a:spcAft>
              <a:defRPr sz="16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r">
              <a:defRPr/>
            </a:pPr>
            <a:r>
              <a:rPr lang="en-GB" sz="1100" dirty="0">
                <a:solidFill>
                  <a:srgbClr val="4F81BD"/>
                </a:solidFill>
              </a:rPr>
              <a:t>29 </a:t>
            </a:r>
            <a:r>
              <a:rPr lang="en-GB" sz="1100" dirty="0" smtClean="0">
                <a:solidFill>
                  <a:srgbClr val="4F81BD"/>
                </a:solidFill>
              </a:rPr>
              <a:t>Feb –  </a:t>
            </a:r>
            <a:r>
              <a:rPr lang="en-GB" sz="1100" dirty="0">
                <a:solidFill>
                  <a:srgbClr val="4F81BD"/>
                </a:solidFill>
              </a:rPr>
              <a:t>2 </a:t>
            </a:r>
            <a:r>
              <a:rPr lang="en-GB" sz="1100" dirty="0" smtClean="0">
                <a:solidFill>
                  <a:srgbClr val="4F81BD"/>
                </a:solidFill>
              </a:rPr>
              <a:t>Mar</a:t>
            </a:r>
            <a:endParaRPr lang="en-GB" sz="1100" dirty="0">
              <a:solidFill>
                <a:srgbClr val="4F81BD"/>
              </a:solidFill>
            </a:endParaRPr>
          </a:p>
        </p:txBody>
      </p:sp>
      <p:sp>
        <p:nvSpPr>
          <p:cNvPr id="28" name="TextBox 27"/>
          <p:cNvSpPr txBox="1"/>
          <p:nvPr/>
        </p:nvSpPr>
        <p:spPr>
          <a:xfrm>
            <a:off x="3227388" y="2708275"/>
            <a:ext cx="1212850" cy="188913"/>
          </a:xfrm>
          <a:prstGeom prst="rect">
            <a:avLst/>
          </a:prstGeom>
          <a:noFill/>
          <a:ln w="1270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72000" bIns="0" spcCol="1270" anchor="ctr"/>
          <a:lstStyle>
            <a:defPPr>
              <a:defRPr lang="en-GB"/>
            </a:defPPr>
            <a:lvl1pPr lvl="0" algn="ctr" defTabSz="800100">
              <a:lnSpc>
                <a:spcPct val="90000"/>
              </a:lnSpc>
              <a:spcAft>
                <a:spcPct val="35000"/>
              </a:spcAft>
              <a:defRPr sz="16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r">
              <a:defRPr/>
            </a:pPr>
            <a:r>
              <a:rPr lang="en-GB" sz="1100" dirty="0" smtClean="0">
                <a:solidFill>
                  <a:srgbClr val="4F81BD"/>
                </a:solidFill>
              </a:rPr>
              <a:t>21 </a:t>
            </a:r>
            <a:r>
              <a:rPr lang="en-GB" sz="1100" dirty="0">
                <a:solidFill>
                  <a:srgbClr val="4F81BD"/>
                </a:solidFill>
              </a:rPr>
              <a:t>–</a:t>
            </a:r>
            <a:r>
              <a:rPr lang="en-GB" sz="1100" dirty="0" smtClean="0">
                <a:solidFill>
                  <a:srgbClr val="4F81BD"/>
                </a:solidFill>
              </a:rPr>
              <a:t> 24 Jun</a:t>
            </a:r>
            <a:endParaRPr lang="en-GB" sz="1100" dirty="0">
              <a:solidFill>
                <a:srgbClr val="4F81BD"/>
              </a:solidFill>
            </a:endParaRPr>
          </a:p>
        </p:txBody>
      </p:sp>
      <p:sp>
        <p:nvSpPr>
          <p:cNvPr id="30" name="TextBox 29"/>
          <p:cNvSpPr txBox="1"/>
          <p:nvPr/>
        </p:nvSpPr>
        <p:spPr>
          <a:xfrm>
            <a:off x="5556250" y="3419475"/>
            <a:ext cx="1212850" cy="188913"/>
          </a:xfrm>
          <a:prstGeom prst="rect">
            <a:avLst/>
          </a:prstGeom>
          <a:noFill/>
          <a:ln w="1270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72000" bIns="0" spcCol="1270" anchor="ctr"/>
          <a:lstStyle>
            <a:defPPr>
              <a:defRPr lang="en-GB"/>
            </a:defPPr>
            <a:lvl1pPr lvl="0" algn="ctr" defTabSz="800100">
              <a:lnSpc>
                <a:spcPct val="90000"/>
              </a:lnSpc>
              <a:spcAft>
                <a:spcPct val="35000"/>
              </a:spcAft>
              <a:defRPr sz="16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r">
              <a:defRPr/>
            </a:pPr>
            <a:r>
              <a:rPr lang="en-GB" sz="1100" dirty="0">
                <a:solidFill>
                  <a:srgbClr val="4F81BD"/>
                </a:solidFill>
              </a:rPr>
              <a:t>7 –</a:t>
            </a:r>
            <a:r>
              <a:rPr lang="en-GB" sz="1100" dirty="0" smtClean="0">
                <a:solidFill>
                  <a:srgbClr val="4F81BD"/>
                </a:solidFill>
              </a:rPr>
              <a:t> </a:t>
            </a:r>
            <a:r>
              <a:rPr lang="en-GB" sz="1100" dirty="0">
                <a:solidFill>
                  <a:srgbClr val="4F81BD"/>
                </a:solidFill>
              </a:rPr>
              <a:t>10 </a:t>
            </a:r>
            <a:r>
              <a:rPr lang="en-GB" sz="1100" dirty="0" smtClean="0">
                <a:solidFill>
                  <a:srgbClr val="4F81BD"/>
                </a:solidFill>
              </a:rPr>
              <a:t>Nov</a:t>
            </a:r>
            <a:endParaRPr lang="en-GB" sz="1100" dirty="0">
              <a:solidFill>
                <a:srgbClr val="4F81BD"/>
              </a:solidFill>
            </a:endParaRPr>
          </a:p>
        </p:txBody>
      </p:sp>
      <p:sp>
        <p:nvSpPr>
          <p:cNvPr id="31" name="TextBox 30"/>
          <p:cNvSpPr txBox="1"/>
          <p:nvPr/>
        </p:nvSpPr>
        <p:spPr>
          <a:xfrm>
            <a:off x="5556250" y="1916113"/>
            <a:ext cx="1212850" cy="188912"/>
          </a:xfrm>
          <a:prstGeom prst="rect">
            <a:avLst/>
          </a:prstGeom>
          <a:noFill/>
          <a:ln w="1270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72000" bIns="0" spcCol="1270" anchor="ctr"/>
          <a:lstStyle>
            <a:defPPr>
              <a:defRPr lang="en-GB"/>
            </a:defPPr>
            <a:lvl1pPr lvl="0" algn="ctr" defTabSz="800100">
              <a:lnSpc>
                <a:spcPct val="90000"/>
              </a:lnSpc>
              <a:spcAft>
                <a:spcPct val="35000"/>
              </a:spcAft>
              <a:defRPr sz="16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r">
              <a:defRPr/>
            </a:pPr>
            <a:r>
              <a:rPr lang="en-GB" sz="1100" dirty="0">
                <a:solidFill>
                  <a:srgbClr val="4F81BD"/>
                </a:solidFill>
              </a:rPr>
              <a:t>12 – 15 Sep</a:t>
            </a:r>
          </a:p>
        </p:txBody>
      </p:sp>
      <p:sp>
        <p:nvSpPr>
          <p:cNvPr id="32" name="TextBox 31"/>
          <p:cNvSpPr txBox="1"/>
          <p:nvPr/>
        </p:nvSpPr>
        <p:spPr>
          <a:xfrm>
            <a:off x="900113" y="4554538"/>
            <a:ext cx="1212850" cy="187325"/>
          </a:xfrm>
          <a:prstGeom prst="rect">
            <a:avLst/>
          </a:prstGeom>
          <a:noFill/>
          <a:ln w="1270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72000" bIns="0" spcCol="1270" anchor="ctr"/>
          <a:lstStyle>
            <a:defPPr>
              <a:defRPr lang="en-GB"/>
            </a:defPPr>
            <a:lvl1pPr lvl="0" algn="ctr" defTabSz="800100">
              <a:lnSpc>
                <a:spcPct val="90000"/>
              </a:lnSpc>
              <a:spcAft>
                <a:spcPct val="35000"/>
              </a:spcAft>
              <a:defRPr sz="16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r">
              <a:defRPr/>
            </a:pPr>
            <a:r>
              <a:rPr lang="en-GB" sz="1100" dirty="0" smtClean="0">
                <a:solidFill>
                  <a:srgbClr val="808080"/>
                </a:solidFill>
              </a:rPr>
              <a:t>5 </a:t>
            </a:r>
            <a:r>
              <a:rPr lang="en-GB" sz="1100" dirty="0">
                <a:solidFill>
                  <a:srgbClr val="808080"/>
                </a:solidFill>
              </a:rPr>
              <a:t>– 7 </a:t>
            </a:r>
            <a:r>
              <a:rPr lang="en-GB" sz="1100" dirty="0" smtClean="0">
                <a:solidFill>
                  <a:srgbClr val="808080"/>
                </a:solidFill>
              </a:rPr>
              <a:t>Apr</a:t>
            </a:r>
            <a:endParaRPr lang="en-GB" sz="1100" dirty="0">
              <a:solidFill>
                <a:srgbClr val="808080"/>
              </a:solidFill>
            </a:endParaRPr>
          </a:p>
        </p:txBody>
      </p:sp>
      <p:sp>
        <p:nvSpPr>
          <p:cNvPr id="34" name="TextBox 33"/>
          <p:cNvSpPr txBox="1"/>
          <p:nvPr/>
        </p:nvSpPr>
        <p:spPr>
          <a:xfrm>
            <a:off x="3227388" y="4554538"/>
            <a:ext cx="1212850" cy="187325"/>
          </a:xfrm>
          <a:prstGeom prst="rect">
            <a:avLst/>
          </a:prstGeom>
          <a:noFill/>
          <a:ln w="1270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72000" bIns="0" spcCol="1270" anchor="ctr"/>
          <a:lstStyle>
            <a:defPPr>
              <a:defRPr lang="en-GB"/>
            </a:defPPr>
            <a:lvl1pPr lvl="0" algn="ctr" defTabSz="800100">
              <a:lnSpc>
                <a:spcPct val="90000"/>
              </a:lnSpc>
              <a:spcAft>
                <a:spcPct val="35000"/>
              </a:spcAft>
              <a:defRPr sz="16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r">
              <a:defRPr/>
            </a:pPr>
            <a:r>
              <a:rPr lang="en-GB" sz="1100" dirty="0">
                <a:solidFill>
                  <a:srgbClr val="808080"/>
                </a:solidFill>
              </a:rPr>
              <a:t>8</a:t>
            </a:r>
            <a:r>
              <a:rPr lang="en-GB" sz="1100" dirty="0" smtClean="0">
                <a:solidFill>
                  <a:srgbClr val="808080"/>
                </a:solidFill>
              </a:rPr>
              <a:t> </a:t>
            </a:r>
            <a:r>
              <a:rPr lang="en-GB" sz="1100" dirty="0">
                <a:solidFill>
                  <a:srgbClr val="808080"/>
                </a:solidFill>
              </a:rPr>
              <a:t>– </a:t>
            </a:r>
            <a:r>
              <a:rPr lang="en-GB" sz="1100" dirty="0" smtClean="0">
                <a:solidFill>
                  <a:srgbClr val="808080"/>
                </a:solidFill>
              </a:rPr>
              <a:t>10 Jun</a:t>
            </a:r>
            <a:endParaRPr lang="en-GB" sz="1100" dirty="0">
              <a:solidFill>
                <a:srgbClr val="808080"/>
              </a:solidFill>
            </a:endParaRPr>
          </a:p>
        </p:txBody>
      </p:sp>
      <p:sp>
        <p:nvSpPr>
          <p:cNvPr id="37" name="TextBox 36"/>
          <p:cNvSpPr txBox="1"/>
          <p:nvPr/>
        </p:nvSpPr>
        <p:spPr>
          <a:xfrm>
            <a:off x="7885113" y="4554538"/>
            <a:ext cx="1211262" cy="187325"/>
          </a:xfrm>
          <a:prstGeom prst="rect">
            <a:avLst/>
          </a:prstGeom>
          <a:noFill/>
          <a:ln w="1270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72000" bIns="0" spcCol="1270" anchor="ctr"/>
          <a:lstStyle>
            <a:defPPr>
              <a:defRPr lang="en-GB"/>
            </a:defPPr>
            <a:lvl1pPr lvl="0" algn="ctr" defTabSz="800100">
              <a:lnSpc>
                <a:spcPct val="90000"/>
              </a:lnSpc>
              <a:spcAft>
                <a:spcPct val="35000"/>
              </a:spcAft>
              <a:defRPr sz="1600">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r">
              <a:defRPr/>
            </a:pPr>
            <a:r>
              <a:rPr lang="en-GB" sz="1100" dirty="0" smtClean="0">
                <a:solidFill>
                  <a:srgbClr val="808080"/>
                </a:solidFill>
              </a:rPr>
              <a:t>24 </a:t>
            </a:r>
            <a:r>
              <a:rPr lang="en-GB" sz="1100" dirty="0">
                <a:solidFill>
                  <a:srgbClr val="808080"/>
                </a:solidFill>
              </a:rPr>
              <a:t>– </a:t>
            </a:r>
            <a:r>
              <a:rPr lang="en-GB" sz="1100" dirty="0" smtClean="0">
                <a:solidFill>
                  <a:srgbClr val="808080"/>
                </a:solidFill>
              </a:rPr>
              <a:t>26 Feb</a:t>
            </a:r>
            <a:endParaRPr lang="en-GB" sz="1100" dirty="0">
              <a:solidFill>
                <a:srgbClr val="808080"/>
              </a:solidFill>
            </a:endParaRPr>
          </a:p>
        </p:txBody>
      </p:sp>
    </p:spTree>
    <p:extLst>
      <p:ext uri="{BB962C8B-B14F-4D97-AF65-F5344CB8AC3E}">
        <p14:creationId xmlns:p14="http://schemas.microsoft.com/office/powerpoint/2010/main" val="42873843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par>
                                <p:cTn id="46" presetID="10" presetClass="entr" presetSubtype="0" fill="hold" nodeType="with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fade">
                                      <p:cBhvr>
                                        <p:cTn id="48" dur="500"/>
                                        <p:tgtEl>
                                          <p:spTgt spid="72"/>
                                        </p:tgtEl>
                                      </p:cBhvr>
                                    </p:animEffect>
                                  </p:childTnLst>
                                </p:cTn>
                              </p:par>
                              <p:par>
                                <p:cTn id="49" presetID="10"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500"/>
                                        <p:tgtEl>
                                          <p:spTgt spid="7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76" grpId="0" animBg="1"/>
      <p:bldP spid="78" grpId="0"/>
      <p:bldP spid="55" grpId="0" animBg="1"/>
      <p:bldP spid="77" grpId="0" animBg="1"/>
      <p:bldP spid="79" grpId="0"/>
      <p:bldP spid="32" grpId="0"/>
      <p:bldP spid="34"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4294967295"/>
          </p:nvPr>
        </p:nvSpPr>
        <p:spPr>
          <a:xfrm>
            <a:off x="468313" y="4221163"/>
            <a:ext cx="7991475" cy="2520950"/>
          </a:xfrm>
        </p:spPr>
        <p:txBody>
          <a:bodyPr>
            <a:normAutofit/>
          </a:bodyPr>
          <a:lstStyle/>
          <a:p>
            <a:pPr marL="0" indent="0">
              <a:spcBef>
                <a:spcPts val="1800"/>
              </a:spcBef>
              <a:spcAft>
                <a:spcPts val="600"/>
              </a:spcAft>
              <a:buClr>
                <a:srgbClr val="0F5494"/>
              </a:buClr>
              <a:buFontTx/>
              <a:buNone/>
              <a:defRPr/>
            </a:pPr>
            <a:r>
              <a:rPr lang="en-GB" sz="2000" b="1" i="0" dirty="0" smtClean="0">
                <a:solidFill>
                  <a:srgbClr val="003366"/>
                </a:solidFill>
              </a:rPr>
              <a:t>Action </a:t>
            </a:r>
            <a:r>
              <a:rPr lang="en-GB" sz="2000" i="0" dirty="0" smtClean="0">
                <a:solidFill>
                  <a:schemeClr val="bg2">
                    <a:lumMod val="60000"/>
                    <a:lumOff val="40000"/>
                  </a:schemeClr>
                </a:solidFill>
              </a:rPr>
              <a:t>(example)</a:t>
            </a:r>
          </a:p>
          <a:p>
            <a:pPr marL="285750" lvl="1">
              <a:spcBef>
                <a:spcPts val="400"/>
              </a:spcBef>
              <a:buClr>
                <a:schemeClr val="tx1"/>
              </a:buClr>
              <a:buFont typeface="Verdana" panose="020B0604030504040204" pitchFamily="34" charset="0"/>
              <a:buChar char="▫"/>
              <a:defRPr/>
            </a:pPr>
            <a:r>
              <a:rPr lang="en-GB" sz="1800" kern="1200" dirty="0">
                <a:solidFill>
                  <a:srgbClr val="003366"/>
                </a:solidFill>
                <a:ea typeface="+mn-ea"/>
                <a:cs typeface="+mn-cs"/>
              </a:rPr>
              <a:t>Project </a:t>
            </a:r>
            <a:r>
              <a:rPr lang="en-GB" sz="1800" b="0" kern="1200" dirty="0" smtClean="0">
                <a:solidFill>
                  <a:srgbClr val="003366"/>
                </a:solidFill>
                <a:ea typeface="+mn-ea"/>
                <a:cs typeface="+mn-cs"/>
              </a:rPr>
              <a:t>on the analysis </a:t>
            </a:r>
            <a:r>
              <a:rPr lang="en-GB" sz="1800" b="0" kern="1200" dirty="0">
                <a:solidFill>
                  <a:srgbClr val="003366"/>
                </a:solidFill>
                <a:ea typeface="+mn-ea"/>
                <a:cs typeface="+mn-cs"/>
              </a:rPr>
              <a:t>of </a:t>
            </a:r>
            <a:r>
              <a:rPr lang="en-GB" sz="1800" b="0" kern="1200" dirty="0" smtClean="0">
                <a:solidFill>
                  <a:srgbClr val="003366"/>
                </a:solidFill>
                <a:ea typeface="+mn-ea"/>
                <a:cs typeface="+mn-cs"/>
              </a:rPr>
              <a:t>legislation and strategy (but also ethics and communication)</a:t>
            </a:r>
            <a:endParaRPr lang="en-GB" sz="1800" b="0" kern="1200" dirty="0">
              <a:solidFill>
                <a:srgbClr val="003366"/>
              </a:solidFill>
              <a:ea typeface="+mn-ea"/>
              <a:cs typeface="+mn-cs"/>
            </a:endParaRPr>
          </a:p>
          <a:p>
            <a:pPr marL="810900" lvl="1" indent="-342900">
              <a:spcBef>
                <a:spcPts val="400"/>
              </a:spcBef>
              <a:spcAft>
                <a:spcPts val="0"/>
              </a:spcAft>
              <a:buClr>
                <a:schemeClr val="tx1"/>
              </a:buClr>
              <a:buFont typeface="Wingdings" panose="05000000000000000000" pitchFamily="2" charset="2"/>
              <a:buChar char="§"/>
              <a:defRPr/>
            </a:pPr>
            <a:r>
              <a:rPr lang="nl-NL" sz="1800" b="0" dirty="0" smtClean="0">
                <a:solidFill>
                  <a:srgbClr val="003366"/>
                </a:solidFill>
                <a:ea typeface="+mn-ea"/>
                <a:cs typeface="+mn-cs"/>
              </a:rPr>
              <a:t>2015-2017 (22 months)</a:t>
            </a:r>
          </a:p>
          <a:p>
            <a:pPr marL="810900" lvl="1" indent="-342900">
              <a:spcBef>
                <a:spcPts val="400"/>
              </a:spcBef>
              <a:spcAft>
                <a:spcPts val="0"/>
              </a:spcAft>
              <a:buClr>
                <a:schemeClr val="tx1"/>
              </a:buClr>
              <a:buFont typeface="Wingdings" panose="05000000000000000000" pitchFamily="2" charset="2"/>
              <a:buChar char="§"/>
              <a:defRPr/>
            </a:pPr>
            <a:r>
              <a:rPr lang="nl-NL" sz="1800" b="0" dirty="0" smtClean="0">
                <a:solidFill>
                  <a:srgbClr val="003366"/>
                </a:solidFill>
                <a:ea typeface="+mn-ea"/>
                <a:cs typeface="+mn-cs"/>
              </a:rPr>
              <a:t>Analysis for EU and for Member States at national level</a:t>
            </a:r>
          </a:p>
          <a:p>
            <a:pPr marL="285750" lvl="1">
              <a:spcBef>
                <a:spcPts val="1200"/>
              </a:spcBef>
              <a:buClr>
                <a:schemeClr val="tx1"/>
              </a:buClr>
              <a:buFont typeface="Verdana" panose="020B0604030504040204" pitchFamily="34" charset="0"/>
              <a:buChar char="▫"/>
              <a:defRPr/>
            </a:pPr>
            <a:r>
              <a:rPr lang="nl-NL" sz="1800" b="0" kern="1200" dirty="0" smtClean="0">
                <a:solidFill>
                  <a:srgbClr val="003366"/>
                </a:solidFill>
                <a:ea typeface="+mn-ea"/>
                <a:cs typeface="+mn-cs"/>
              </a:rPr>
              <a:t>See also the </a:t>
            </a:r>
            <a:r>
              <a:rPr lang="nl-NL" sz="1800" b="0" i="1" kern="1200" dirty="0" smtClean="0">
                <a:solidFill>
                  <a:srgbClr val="003366"/>
                </a:solidFill>
                <a:ea typeface="+mn-ea"/>
                <a:cs typeface="+mn-cs"/>
              </a:rPr>
              <a:t>Feasibility study on the use of mobile positioning data for tourism statistics </a:t>
            </a:r>
            <a:r>
              <a:rPr lang="nl-NL" sz="1800" b="0" kern="1200" dirty="0" smtClean="0">
                <a:solidFill>
                  <a:srgbClr val="003366"/>
                </a:solidFill>
                <a:ea typeface="+mn-ea"/>
                <a:cs typeface="+mn-cs"/>
              </a:rPr>
              <a:t>(report on feasibility of access)</a:t>
            </a:r>
            <a:endParaRPr lang="nl-NL" sz="1800" b="0" kern="1200" dirty="0">
              <a:solidFill>
                <a:srgbClr val="003366"/>
              </a:solidFill>
              <a:ea typeface="+mn-ea"/>
              <a:cs typeface="+mn-cs"/>
            </a:endParaRPr>
          </a:p>
          <a:p>
            <a:pPr marL="810900" lvl="1" indent="-342900">
              <a:spcBef>
                <a:spcPts val="600"/>
              </a:spcBef>
              <a:spcAft>
                <a:spcPts val="0"/>
              </a:spcAft>
              <a:buClr>
                <a:schemeClr val="tx1"/>
              </a:buClr>
              <a:buFont typeface="Wingdings" panose="05000000000000000000" pitchFamily="2" charset="2"/>
              <a:buChar char="§"/>
              <a:defRPr/>
            </a:pPr>
            <a:endParaRPr lang="nl-NL" sz="1800" b="0" dirty="0" smtClean="0">
              <a:solidFill>
                <a:srgbClr val="003366"/>
              </a:solidFill>
              <a:ea typeface="+mn-ea"/>
              <a:cs typeface="+mn-cs"/>
            </a:endParaRPr>
          </a:p>
          <a:p>
            <a:pPr marL="810900" lvl="1" indent="-342900">
              <a:spcBef>
                <a:spcPts val="0"/>
              </a:spcBef>
              <a:spcAft>
                <a:spcPts val="1200"/>
              </a:spcAft>
              <a:buClr>
                <a:schemeClr val="tx1"/>
              </a:buClr>
              <a:buFont typeface="Wingdings" panose="05000000000000000000" pitchFamily="2" charset="2"/>
              <a:buChar char="§"/>
              <a:defRPr/>
            </a:pPr>
            <a:endParaRPr lang="nl-NL" sz="1800" b="0" dirty="0">
              <a:solidFill>
                <a:srgbClr val="003366"/>
              </a:solidFill>
              <a:ea typeface="+mn-ea"/>
              <a:cs typeface="+mn-cs"/>
            </a:endParaRPr>
          </a:p>
          <a:p>
            <a:pPr marL="468000" lvl="1" indent="0" eaLnBrk="1" hangingPunct="1">
              <a:spcBef>
                <a:spcPts val="0"/>
              </a:spcBef>
              <a:spcAft>
                <a:spcPts val="600"/>
              </a:spcAft>
              <a:buClr>
                <a:schemeClr val="tx1"/>
              </a:buClr>
              <a:buFontTx/>
              <a:buNone/>
              <a:defRPr/>
            </a:pPr>
            <a:endParaRPr lang="en-US" sz="1800" b="0" dirty="0">
              <a:solidFill>
                <a:schemeClr val="accent6">
                  <a:lumMod val="60000"/>
                  <a:lumOff val="40000"/>
                </a:schemeClr>
              </a:solidFill>
              <a:ea typeface="+mn-ea"/>
              <a:cs typeface="+mn-cs"/>
            </a:endParaRPr>
          </a:p>
        </p:txBody>
      </p:sp>
      <p:sp>
        <p:nvSpPr>
          <p:cNvPr id="2" name="TextBox 1"/>
          <p:cNvSpPr txBox="1"/>
          <p:nvPr/>
        </p:nvSpPr>
        <p:spPr>
          <a:xfrm>
            <a:off x="4062413" y="1747838"/>
            <a:ext cx="4325937" cy="2370137"/>
          </a:xfrm>
          <a:prstGeom prst="rect">
            <a:avLst/>
          </a:prstGeom>
          <a:noFill/>
        </p:spPr>
        <p:txBody>
          <a:bodyPr>
            <a:spAutoFit/>
          </a:bodyPr>
          <a:lstStyle/>
          <a:p>
            <a:pPr>
              <a:defRPr/>
            </a:pPr>
            <a:r>
              <a:rPr lang="en-GB" altLang="en-US" sz="2000" dirty="0">
                <a:solidFill>
                  <a:srgbClr val="003366"/>
                </a:solidFill>
                <a:latin typeface="Verdana"/>
                <a:cs typeface="Arial" charset="0"/>
              </a:rPr>
              <a:t>Challenges</a:t>
            </a:r>
          </a:p>
          <a:p>
            <a:pPr marL="285750" indent="-285750">
              <a:spcBef>
                <a:spcPts val="600"/>
              </a:spcBef>
              <a:buFont typeface="Verdana" panose="020B0604030504040204" pitchFamily="34" charset="0"/>
              <a:buChar char="▫"/>
              <a:defRPr/>
            </a:pPr>
            <a:r>
              <a:rPr lang="pt-PT" altLang="en-US" sz="1800" b="0" dirty="0">
                <a:solidFill>
                  <a:srgbClr val="003366"/>
                </a:solidFill>
                <a:latin typeface="Verdana"/>
                <a:cs typeface="Arial" charset="0"/>
              </a:rPr>
              <a:t>integrating official statistics in big data strategies</a:t>
            </a:r>
          </a:p>
          <a:p>
            <a:pPr marL="285750" indent="-285750">
              <a:spcBef>
                <a:spcPts val="600"/>
              </a:spcBef>
              <a:buFont typeface="Verdana" panose="020B0604030504040204" pitchFamily="34" charset="0"/>
              <a:buChar char="▫"/>
              <a:defRPr/>
            </a:pPr>
            <a:r>
              <a:rPr lang="en-GB" altLang="en-US" sz="1800" b="0" dirty="0">
                <a:solidFill>
                  <a:srgbClr val="003366"/>
                </a:solidFill>
                <a:latin typeface="Verdana"/>
                <a:cs typeface="Arial" charset="0"/>
              </a:rPr>
              <a:t>getting access to data &amp; continuity of access</a:t>
            </a:r>
          </a:p>
          <a:p>
            <a:pPr marL="285750" indent="-285750">
              <a:spcBef>
                <a:spcPts val="600"/>
              </a:spcBef>
              <a:buFont typeface="Verdana" panose="020B0604030504040204" pitchFamily="34" charset="0"/>
              <a:buChar char="▫"/>
              <a:defRPr/>
            </a:pPr>
            <a:r>
              <a:rPr lang="en-GB" altLang="en-US" sz="1800" b="0" dirty="0">
                <a:solidFill>
                  <a:srgbClr val="003366"/>
                </a:solidFill>
                <a:latin typeface="Verdana"/>
                <a:cs typeface="Arial" charset="0"/>
              </a:rPr>
              <a:t>data security &amp; privacy concerns</a:t>
            </a:r>
          </a:p>
          <a:p>
            <a:pPr marL="285750" indent="-285750">
              <a:spcBef>
                <a:spcPts val="600"/>
              </a:spcBef>
              <a:buFont typeface="Verdana" panose="020B0604030504040204" pitchFamily="34" charset="0"/>
              <a:buChar char="▫"/>
              <a:defRPr/>
            </a:pPr>
            <a:r>
              <a:rPr lang="en-GB" altLang="en-US" sz="1800" dirty="0">
                <a:solidFill>
                  <a:srgbClr val="003366"/>
                </a:solidFill>
                <a:latin typeface="Verdana"/>
                <a:cs typeface="Arial" charset="0"/>
              </a:rPr>
              <a:t>compensate for the burden</a:t>
            </a:r>
            <a:r>
              <a:rPr lang="en-GB" altLang="en-US" sz="1800" b="0" dirty="0">
                <a:solidFill>
                  <a:srgbClr val="003366"/>
                </a:solidFill>
                <a:latin typeface="Verdana"/>
                <a:cs typeface="Arial" charset="0"/>
              </a:rPr>
              <a:t> ?</a:t>
            </a:r>
          </a:p>
        </p:txBody>
      </p:sp>
      <p:sp>
        <p:nvSpPr>
          <p:cNvPr id="3" name="Slide Number Placeholder 2"/>
          <p:cNvSpPr>
            <a:spLocks noGrp="1"/>
          </p:cNvSpPr>
          <p:nvPr>
            <p:ph type="sldNum" sz="quarter" idx="12"/>
          </p:nvPr>
        </p:nvSpPr>
        <p:spPr/>
        <p:txBody>
          <a:bodyPr/>
          <a:lstStyle/>
          <a:p>
            <a:pPr>
              <a:defRPr/>
            </a:pPr>
            <a:fld id="{F9C225EC-E398-4141-8CBA-F2C36553D165}" type="slidenum">
              <a:rPr lang="en-GB" smtClean="0"/>
              <a:pPr>
                <a:defRPr/>
              </a:pPr>
              <a:t>12</a:t>
            </a:fld>
            <a:endParaRPr lang="en-GB" dirty="0"/>
          </a:p>
        </p:txBody>
      </p:sp>
      <p:grpSp>
        <p:nvGrpSpPr>
          <p:cNvPr id="39941" name="Group 5"/>
          <p:cNvGrpSpPr>
            <a:grpSpLocks/>
          </p:cNvGrpSpPr>
          <p:nvPr/>
        </p:nvGrpSpPr>
        <p:grpSpPr bwMode="auto">
          <a:xfrm>
            <a:off x="180975" y="1543050"/>
            <a:ext cx="3676650" cy="2374900"/>
            <a:chOff x="1495127" y="2075011"/>
            <a:chExt cx="6245225" cy="4378325"/>
          </a:xfrm>
        </p:grpSpPr>
        <p:sp>
          <p:nvSpPr>
            <p:cNvPr id="7" name="Freeform 6"/>
            <p:cNvSpPr/>
            <p:nvPr/>
          </p:nvSpPr>
          <p:spPr>
            <a:xfrm>
              <a:off x="1505913" y="2666202"/>
              <a:ext cx="1941521"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FFD62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000000"/>
                  </a:solidFill>
                </a:rPr>
                <a:t>Policy</a:t>
              </a:r>
            </a:p>
          </p:txBody>
        </p:sp>
        <p:sp>
          <p:nvSpPr>
            <p:cNvPr id="8" name="Freeform 7"/>
            <p:cNvSpPr/>
            <p:nvPr/>
          </p:nvSpPr>
          <p:spPr>
            <a:xfrm>
              <a:off x="3641586" y="2666202"/>
              <a:ext cx="1944218"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Quality</a:t>
              </a:r>
            </a:p>
          </p:txBody>
        </p:sp>
        <p:sp>
          <p:nvSpPr>
            <p:cNvPr id="9" name="Freeform 8"/>
            <p:cNvSpPr/>
            <p:nvPr/>
          </p:nvSpPr>
          <p:spPr>
            <a:xfrm>
              <a:off x="5796136" y="2666202"/>
              <a:ext cx="1944216"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Skills</a:t>
              </a:r>
            </a:p>
          </p:txBody>
        </p:sp>
        <p:sp>
          <p:nvSpPr>
            <p:cNvPr id="10" name="Freeform 9"/>
            <p:cNvSpPr/>
            <p:nvPr/>
          </p:nvSpPr>
          <p:spPr>
            <a:xfrm>
              <a:off x="1505913" y="3760783"/>
              <a:ext cx="1941521"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Experience sharing</a:t>
              </a:r>
            </a:p>
          </p:txBody>
        </p:sp>
        <p:sp>
          <p:nvSpPr>
            <p:cNvPr id="11" name="Freeform 10"/>
            <p:cNvSpPr/>
            <p:nvPr/>
          </p:nvSpPr>
          <p:spPr>
            <a:xfrm>
              <a:off x="3641586" y="3760783"/>
              <a:ext cx="1944218"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FFD62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000000"/>
                  </a:solidFill>
                </a:rPr>
                <a:t>Legislation</a:t>
              </a:r>
            </a:p>
          </p:txBody>
        </p:sp>
        <p:sp>
          <p:nvSpPr>
            <p:cNvPr id="12" name="Freeform 11"/>
            <p:cNvSpPr/>
            <p:nvPr/>
          </p:nvSpPr>
          <p:spPr>
            <a:xfrm>
              <a:off x="5796136" y="3760783"/>
              <a:ext cx="1944216"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IT</a:t>
              </a:r>
            </a:p>
            <a:p>
              <a:pPr algn="ctr" defTabSz="711200">
                <a:lnSpc>
                  <a:spcPct val="90000"/>
                </a:lnSpc>
                <a:spcAft>
                  <a:spcPct val="35000"/>
                </a:spcAft>
                <a:defRPr/>
              </a:pPr>
              <a:r>
                <a:rPr lang="en-GB" sz="1000" dirty="0">
                  <a:solidFill>
                    <a:srgbClr val="FFFFFF"/>
                  </a:solidFill>
                </a:rPr>
                <a:t>Infrastructures</a:t>
              </a:r>
            </a:p>
          </p:txBody>
        </p:sp>
        <p:sp>
          <p:nvSpPr>
            <p:cNvPr id="13" name="Freeform 12"/>
            <p:cNvSpPr/>
            <p:nvPr/>
          </p:nvSpPr>
          <p:spPr>
            <a:xfrm>
              <a:off x="1505913" y="4855364"/>
              <a:ext cx="1941521"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Methods</a:t>
              </a:r>
            </a:p>
          </p:txBody>
        </p:sp>
        <p:sp>
          <p:nvSpPr>
            <p:cNvPr id="14" name="Freeform 13"/>
            <p:cNvSpPr/>
            <p:nvPr/>
          </p:nvSpPr>
          <p:spPr>
            <a:xfrm>
              <a:off x="3641586" y="4855364"/>
              <a:ext cx="1944218"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Ethics / Communication</a:t>
              </a:r>
            </a:p>
          </p:txBody>
        </p:sp>
        <p:sp>
          <p:nvSpPr>
            <p:cNvPr id="15" name="Freeform 14"/>
            <p:cNvSpPr/>
            <p:nvPr/>
          </p:nvSpPr>
          <p:spPr>
            <a:xfrm>
              <a:off x="5796136" y="4855364"/>
              <a:ext cx="1944216"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Big data sources</a:t>
              </a:r>
            </a:p>
          </p:txBody>
        </p:sp>
        <p:sp>
          <p:nvSpPr>
            <p:cNvPr id="16" name="Freeform 15"/>
            <p:cNvSpPr/>
            <p:nvPr/>
          </p:nvSpPr>
          <p:spPr>
            <a:xfrm>
              <a:off x="1505913" y="2075011"/>
              <a:ext cx="6234439" cy="503390"/>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Governance</a:t>
              </a:r>
            </a:p>
          </p:txBody>
        </p:sp>
        <p:sp>
          <p:nvSpPr>
            <p:cNvPr id="17" name="Freeform 16"/>
            <p:cNvSpPr/>
            <p:nvPr/>
          </p:nvSpPr>
          <p:spPr>
            <a:xfrm>
              <a:off x="1495127" y="5949946"/>
              <a:ext cx="6234439" cy="503390"/>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Pilots</a:t>
              </a:r>
            </a:p>
          </p:txBody>
        </p:sp>
      </p:grpSp>
    </p:spTree>
    <p:extLst>
      <p:ext uri="{BB962C8B-B14F-4D97-AF65-F5344CB8AC3E}">
        <p14:creationId xmlns:p14="http://schemas.microsoft.com/office/powerpoint/2010/main" val="24470227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4294967295"/>
          </p:nvPr>
        </p:nvSpPr>
        <p:spPr>
          <a:xfrm>
            <a:off x="468313" y="4221163"/>
            <a:ext cx="7991475" cy="2376487"/>
          </a:xfrm>
        </p:spPr>
        <p:txBody>
          <a:bodyPr/>
          <a:lstStyle/>
          <a:p>
            <a:pPr marL="0" indent="0">
              <a:spcBef>
                <a:spcPts val="1800"/>
              </a:spcBef>
              <a:spcAft>
                <a:spcPts val="600"/>
              </a:spcAft>
              <a:buClr>
                <a:srgbClr val="0F5494"/>
              </a:buClr>
              <a:buFontTx/>
              <a:buNone/>
              <a:defRPr/>
            </a:pPr>
            <a:r>
              <a:rPr lang="en-GB" sz="2000" b="1" i="0" dirty="0" smtClean="0">
                <a:solidFill>
                  <a:srgbClr val="003366"/>
                </a:solidFill>
              </a:rPr>
              <a:t>Action </a:t>
            </a:r>
            <a:r>
              <a:rPr lang="en-GB" sz="2000" i="0" dirty="0" smtClean="0">
                <a:solidFill>
                  <a:schemeClr val="bg2">
                    <a:lumMod val="60000"/>
                    <a:lumOff val="40000"/>
                  </a:schemeClr>
                </a:solidFill>
              </a:rPr>
              <a:t>(example)</a:t>
            </a:r>
          </a:p>
          <a:p>
            <a:pPr marL="285750" lvl="1">
              <a:spcBef>
                <a:spcPts val="400"/>
              </a:spcBef>
              <a:buClr>
                <a:schemeClr val="tx1"/>
              </a:buClr>
              <a:buFont typeface="Verdana" panose="020B0604030504040204" pitchFamily="34" charset="0"/>
              <a:buChar char="▫"/>
              <a:defRPr/>
            </a:pPr>
            <a:r>
              <a:rPr lang="en-GB" sz="1800" b="0" kern="1200" dirty="0" smtClean="0">
                <a:solidFill>
                  <a:srgbClr val="003366"/>
                </a:solidFill>
                <a:ea typeface="+mn-ea"/>
                <a:cs typeface="+mn-cs"/>
              </a:rPr>
              <a:t>Cooperation with UN on a quality framework for big data</a:t>
            </a:r>
          </a:p>
          <a:p>
            <a:pPr marL="285750" lvl="1">
              <a:spcBef>
                <a:spcPts val="900"/>
              </a:spcBef>
              <a:buClr>
                <a:schemeClr val="tx1"/>
              </a:buClr>
              <a:buFont typeface="Verdana" panose="020B0604030504040204" pitchFamily="34" charset="0"/>
              <a:buChar char="▫"/>
              <a:defRPr/>
            </a:pPr>
            <a:r>
              <a:rPr lang="en-GB" sz="1800" b="0" kern="1200" dirty="0" smtClean="0">
                <a:solidFill>
                  <a:srgbClr val="003366"/>
                </a:solidFill>
                <a:ea typeface="+mn-ea"/>
                <a:cs typeface="+mn-cs"/>
              </a:rPr>
              <a:t>Project on the analysis </a:t>
            </a:r>
            <a:r>
              <a:rPr lang="en-GB" sz="1800" b="0" kern="1200" dirty="0">
                <a:solidFill>
                  <a:srgbClr val="003366"/>
                </a:solidFill>
                <a:ea typeface="+mn-ea"/>
                <a:cs typeface="+mn-cs"/>
              </a:rPr>
              <a:t>of </a:t>
            </a:r>
            <a:r>
              <a:rPr lang="en-GB" sz="1800" b="0" kern="1200" dirty="0" smtClean="0">
                <a:solidFill>
                  <a:srgbClr val="003366"/>
                </a:solidFill>
                <a:ea typeface="+mn-ea"/>
                <a:cs typeface="+mn-cs"/>
              </a:rPr>
              <a:t>ethics and communication (but also </a:t>
            </a:r>
            <a:r>
              <a:rPr lang="en-GB" sz="1800" b="0" kern="1200" dirty="0" smtClean="0">
                <a:solidFill>
                  <a:srgbClr val="003366"/>
                </a:solidFill>
              </a:rPr>
              <a:t>legislation </a:t>
            </a:r>
            <a:r>
              <a:rPr lang="en-GB" sz="1800" b="0" kern="1200" dirty="0">
                <a:solidFill>
                  <a:srgbClr val="003366"/>
                </a:solidFill>
              </a:rPr>
              <a:t>and </a:t>
            </a:r>
            <a:r>
              <a:rPr lang="en-GB" sz="1800" b="0" kern="1200" dirty="0" smtClean="0">
                <a:solidFill>
                  <a:srgbClr val="003366"/>
                </a:solidFill>
              </a:rPr>
              <a:t>strategy</a:t>
            </a:r>
            <a:r>
              <a:rPr lang="en-GB" sz="1800" b="0" kern="1200" dirty="0" smtClean="0">
                <a:solidFill>
                  <a:srgbClr val="003366"/>
                </a:solidFill>
                <a:ea typeface="+mn-ea"/>
                <a:cs typeface="+mn-cs"/>
              </a:rPr>
              <a:t>)</a:t>
            </a:r>
            <a:endParaRPr lang="en-GB" sz="1800" b="0" kern="1200" dirty="0">
              <a:solidFill>
                <a:srgbClr val="003366"/>
              </a:solidFill>
              <a:ea typeface="+mn-ea"/>
              <a:cs typeface="+mn-cs"/>
            </a:endParaRPr>
          </a:p>
          <a:p>
            <a:pPr marL="810900" lvl="1" indent="-342900">
              <a:spcBef>
                <a:spcPts val="400"/>
              </a:spcBef>
              <a:spcAft>
                <a:spcPts val="0"/>
              </a:spcAft>
              <a:buClr>
                <a:schemeClr val="tx1"/>
              </a:buClr>
              <a:buFont typeface="Wingdings" panose="05000000000000000000" pitchFamily="2" charset="2"/>
              <a:buChar char="§"/>
              <a:defRPr/>
            </a:pPr>
            <a:r>
              <a:rPr lang="nl-NL" sz="1800" b="0" dirty="0" smtClean="0">
                <a:solidFill>
                  <a:srgbClr val="003366"/>
                </a:solidFill>
                <a:ea typeface="+mn-ea"/>
                <a:cs typeface="+mn-cs"/>
              </a:rPr>
              <a:t>2015-2017 (22 months)</a:t>
            </a:r>
          </a:p>
          <a:p>
            <a:pPr marL="810900" lvl="1" indent="-342900">
              <a:spcBef>
                <a:spcPts val="400"/>
              </a:spcBef>
              <a:spcAft>
                <a:spcPts val="0"/>
              </a:spcAft>
              <a:buClr>
                <a:schemeClr val="tx1"/>
              </a:buClr>
              <a:buFont typeface="Wingdings" panose="05000000000000000000" pitchFamily="2" charset="2"/>
              <a:buChar char="§"/>
              <a:defRPr/>
            </a:pPr>
            <a:r>
              <a:rPr lang="nl-NL" sz="1800" b="0" dirty="0" smtClean="0">
                <a:solidFill>
                  <a:srgbClr val="003366"/>
                </a:solidFill>
                <a:ea typeface="+mn-ea"/>
                <a:cs typeface="+mn-cs"/>
              </a:rPr>
              <a:t>Analysis for EU and for Member States at national level</a:t>
            </a:r>
          </a:p>
          <a:p>
            <a:pPr marL="810900" lvl="1" indent="-342900">
              <a:spcBef>
                <a:spcPts val="0"/>
              </a:spcBef>
              <a:spcAft>
                <a:spcPts val="1200"/>
              </a:spcAft>
              <a:buClr>
                <a:schemeClr val="tx1"/>
              </a:buClr>
              <a:buFont typeface="Wingdings" panose="05000000000000000000" pitchFamily="2" charset="2"/>
              <a:buChar char="§"/>
              <a:defRPr/>
            </a:pPr>
            <a:endParaRPr lang="nl-NL" sz="1800" b="0" dirty="0">
              <a:solidFill>
                <a:srgbClr val="003366"/>
              </a:solidFill>
              <a:ea typeface="+mn-ea"/>
              <a:cs typeface="+mn-cs"/>
            </a:endParaRPr>
          </a:p>
          <a:p>
            <a:pPr marL="468000" lvl="1" indent="0" eaLnBrk="1" hangingPunct="1">
              <a:spcBef>
                <a:spcPts val="0"/>
              </a:spcBef>
              <a:spcAft>
                <a:spcPts val="600"/>
              </a:spcAft>
              <a:buClr>
                <a:schemeClr val="tx1"/>
              </a:buClr>
              <a:buFontTx/>
              <a:buNone/>
              <a:defRPr/>
            </a:pPr>
            <a:endParaRPr lang="en-US" sz="1800" b="0" dirty="0">
              <a:solidFill>
                <a:schemeClr val="accent6">
                  <a:lumMod val="60000"/>
                  <a:lumOff val="40000"/>
                </a:schemeClr>
              </a:solidFill>
              <a:ea typeface="+mn-ea"/>
              <a:cs typeface="+mn-cs"/>
            </a:endParaRPr>
          </a:p>
        </p:txBody>
      </p:sp>
      <p:sp>
        <p:nvSpPr>
          <p:cNvPr id="2" name="TextBox 1"/>
          <p:cNvSpPr txBox="1"/>
          <p:nvPr/>
        </p:nvSpPr>
        <p:spPr>
          <a:xfrm>
            <a:off x="4062413" y="1747838"/>
            <a:ext cx="4757737" cy="2570162"/>
          </a:xfrm>
          <a:prstGeom prst="rect">
            <a:avLst/>
          </a:prstGeom>
          <a:noFill/>
        </p:spPr>
        <p:txBody>
          <a:bodyPr>
            <a:spAutoFit/>
          </a:bodyPr>
          <a:lstStyle/>
          <a:p>
            <a:pPr>
              <a:defRPr/>
            </a:pPr>
            <a:r>
              <a:rPr lang="en-GB" altLang="en-US" sz="2000">
                <a:solidFill>
                  <a:srgbClr val="003366"/>
                </a:solidFill>
                <a:latin typeface="Verdana"/>
                <a:cs typeface="Arial" charset="0"/>
              </a:rPr>
              <a:t>Challenges</a:t>
            </a:r>
          </a:p>
          <a:p>
            <a:pPr marL="285750" indent="-285750">
              <a:spcBef>
                <a:spcPts val="600"/>
              </a:spcBef>
              <a:buFont typeface="Verdana" panose="020B0604030504040204" pitchFamily="34" charset="0"/>
              <a:buChar char="▫"/>
              <a:defRPr/>
            </a:pPr>
            <a:r>
              <a:rPr lang="pt-PT" altLang="en-US" sz="1800" b="0" u="sng">
                <a:solidFill>
                  <a:srgbClr val="003366"/>
                </a:solidFill>
                <a:latin typeface="Verdana"/>
                <a:cs typeface="Arial" charset="0"/>
              </a:rPr>
              <a:t>transversal challenges </a:t>
            </a:r>
            <a:r>
              <a:rPr lang="pt-PT" altLang="en-US" sz="1800" b="0">
                <a:solidFill>
                  <a:srgbClr val="003366"/>
                </a:solidFill>
                <a:latin typeface="Verdana"/>
                <a:cs typeface="Arial" charset="0"/>
              </a:rPr>
              <a:t>to all big data activities: </a:t>
            </a:r>
            <a:r>
              <a:rPr lang="pt-PT" altLang="en-US" sz="1800">
                <a:solidFill>
                  <a:srgbClr val="003366"/>
                </a:solidFill>
                <a:latin typeface="Verdana"/>
                <a:cs typeface="Arial" charset="0"/>
              </a:rPr>
              <a:t>quality </a:t>
            </a:r>
            <a:r>
              <a:rPr lang="pt-PT" altLang="en-US" sz="1800" b="0">
                <a:solidFill>
                  <a:srgbClr val="003366"/>
                </a:solidFill>
                <a:latin typeface="Verdana"/>
                <a:cs typeface="Arial" charset="0"/>
              </a:rPr>
              <a:t>and </a:t>
            </a:r>
            <a:r>
              <a:rPr lang="pt-PT" altLang="en-US" sz="1800">
                <a:solidFill>
                  <a:srgbClr val="003366"/>
                </a:solidFill>
                <a:latin typeface="Verdana"/>
                <a:cs typeface="Arial" charset="0"/>
              </a:rPr>
              <a:t>ethics &amp; communication </a:t>
            </a:r>
          </a:p>
          <a:p>
            <a:pPr marL="285750" indent="-285750">
              <a:spcBef>
                <a:spcPts val="600"/>
              </a:spcBef>
              <a:buFont typeface="Verdana" panose="020B0604030504040204" pitchFamily="34" charset="0"/>
              <a:buChar char="▫"/>
              <a:defRPr/>
            </a:pPr>
            <a:r>
              <a:rPr lang="en-GB" altLang="en-US" sz="1800" b="0">
                <a:solidFill>
                  <a:srgbClr val="003366"/>
                </a:solidFill>
                <a:latin typeface="Verdana"/>
                <a:cs typeface="Arial" charset="0"/>
              </a:rPr>
              <a:t>big data </a:t>
            </a:r>
            <a:r>
              <a:rPr lang="en-GB" altLang="en-US" sz="1800" b="0" i="1">
                <a:solidFill>
                  <a:srgbClr val="003366"/>
                </a:solidFill>
                <a:latin typeface="Verdana"/>
                <a:cs typeface="Arial" charset="0"/>
              </a:rPr>
              <a:t>vs.</a:t>
            </a:r>
            <a:r>
              <a:rPr lang="en-GB" altLang="en-US" sz="1800" b="0">
                <a:solidFill>
                  <a:srgbClr val="003366"/>
                </a:solidFill>
                <a:latin typeface="Verdana"/>
                <a:cs typeface="Arial" charset="0"/>
              </a:rPr>
              <a:t> statistics : "goodness of fit" (concepts, representativeness,…)</a:t>
            </a:r>
          </a:p>
          <a:p>
            <a:pPr marL="285750" indent="-285750">
              <a:spcBef>
                <a:spcPts val="600"/>
              </a:spcBef>
              <a:buFont typeface="Verdana" panose="020B0604030504040204" pitchFamily="34" charset="0"/>
              <a:buChar char="▫"/>
              <a:defRPr/>
            </a:pPr>
            <a:r>
              <a:rPr lang="en-GB" altLang="en-US" sz="1800" b="0">
                <a:solidFill>
                  <a:srgbClr val="003366"/>
                </a:solidFill>
                <a:cs typeface="Arial" charset="0"/>
              </a:rPr>
              <a:t>impact on the public opinion of privacy and security concerns ?</a:t>
            </a:r>
          </a:p>
        </p:txBody>
      </p:sp>
      <p:sp>
        <p:nvSpPr>
          <p:cNvPr id="3" name="Slide Number Placeholder 2"/>
          <p:cNvSpPr>
            <a:spLocks noGrp="1"/>
          </p:cNvSpPr>
          <p:nvPr>
            <p:ph type="sldNum" sz="quarter" idx="12"/>
          </p:nvPr>
        </p:nvSpPr>
        <p:spPr/>
        <p:txBody>
          <a:bodyPr/>
          <a:lstStyle/>
          <a:p>
            <a:pPr>
              <a:defRPr/>
            </a:pPr>
            <a:fld id="{BA26352E-5932-4BBD-AC38-66E934268335}" type="slidenum">
              <a:rPr lang="en-GB" smtClean="0"/>
              <a:pPr>
                <a:defRPr/>
              </a:pPr>
              <a:t>13</a:t>
            </a:fld>
            <a:endParaRPr lang="en-GB" dirty="0"/>
          </a:p>
        </p:txBody>
      </p:sp>
      <p:grpSp>
        <p:nvGrpSpPr>
          <p:cNvPr id="40965" name="Group 5"/>
          <p:cNvGrpSpPr>
            <a:grpSpLocks/>
          </p:cNvGrpSpPr>
          <p:nvPr/>
        </p:nvGrpSpPr>
        <p:grpSpPr bwMode="auto">
          <a:xfrm>
            <a:off x="180975" y="1543050"/>
            <a:ext cx="3676650" cy="2374900"/>
            <a:chOff x="1495127" y="2075011"/>
            <a:chExt cx="6245225" cy="4378325"/>
          </a:xfrm>
        </p:grpSpPr>
        <p:sp>
          <p:nvSpPr>
            <p:cNvPr id="7" name="Freeform 6"/>
            <p:cNvSpPr/>
            <p:nvPr/>
          </p:nvSpPr>
          <p:spPr>
            <a:xfrm>
              <a:off x="1505913" y="2666202"/>
              <a:ext cx="1941521"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Policy</a:t>
              </a:r>
            </a:p>
          </p:txBody>
        </p:sp>
        <p:sp>
          <p:nvSpPr>
            <p:cNvPr id="8" name="Freeform 7"/>
            <p:cNvSpPr/>
            <p:nvPr/>
          </p:nvSpPr>
          <p:spPr>
            <a:xfrm>
              <a:off x="3641586" y="2666202"/>
              <a:ext cx="1944218"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FFD62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000000"/>
                  </a:solidFill>
                </a:rPr>
                <a:t>Quality</a:t>
              </a:r>
            </a:p>
          </p:txBody>
        </p:sp>
        <p:sp>
          <p:nvSpPr>
            <p:cNvPr id="9" name="Freeform 8"/>
            <p:cNvSpPr/>
            <p:nvPr/>
          </p:nvSpPr>
          <p:spPr>
            <a:xfrm>
              <a:off x="5796136" y="2666202"/>
              <a:ext cx="1944216"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Skills</a:t>
              </a:r>
            </a:p>
          </p:txBody>
        </p:sp>
        <p:sp>
          <p:nvSpPr>
            <p:cNvPr id="10" name="Freeform 9"/>
            <p:cNvSpPr/>
            <p:nvPr/>
          </p:nvSpPr>
          <p:spPr>
            <a:xfrm>
              <a:off x="1505913" y="3760783"/>
              <a:ext cx="1941521"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Experience sharing</a:t>
              </a:r>
            </a:p>
          </p:txBody>
        </p:sp>
        <p:sp>
          <p:nvSpPr>
            <p:cNvPr id="11" name="Freeform 10"/>
            <p:cNvSpPr/>
            <p:nvPr/>
          </p:nvSpPr>
          <p:spPr>
            <a:xfrm>
              <a:off x="3641586" y="3760783"/>
              <a:ext cx="1944218"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Legislation</a:t>
              </a:r>
            </a:p>
          </p:txBody>
        </p:sp>
        <p:sp>
          <p:nvSpPr>
            <p:cNvPr id="12" name="Freeform 11"/>
            <p:cNvSpPr/>
            <p:nvPr/>
          </p:nvSpPr>
          <p:spPr>
            <a:xfrm>
              <a:off x="5796136" y="3760783"/>
              <a:ext cx="1944216"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IT</a:t>
              </a:r>
            </a:p>
            <a:p>
              <a:pPr algn="ctr" defTabSz="711200">
                <a:lnSpc>
                  <a:spcPct val="90000"/>
                </a:lnSpc>
                <a:spcAft>
                  <a:spcPct val="35000"/>
                </a:spcAft>
                <a:defRPr/>
              </a:pPr>
              <a:r>
                <a:rPr lang="en-GB" sz="1000" dirty="0">
                  <a:solidFill>
                    <a:srgbClr val="FFFFFF"/>
                  </a:solidFill>
                </a:rPr>
                <a:t>Infrastructures</a:t>
              </a:r>
            </a:p>
          </p:txBody>
        </p:sp>
        <p:sp>
          <p:nvSpPr>
            <p:cNvPr id="13" name="Freeform 12"/>
            <p:cNvSpPr/>
            <p:nvPr/>
          </p:nvSpPr>
          <p:spPr>
            <a:xfrm>
              <a:off x="1505913" y="4855364"/>
              <a:ext cx="1941521"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Methods</a:t>
              </a:r>
            </a:p>
          </p:txBody>
        </p:sp>
        <p:sp>
          <p:nvSpPr>
            <p:cNvPr id="14" name="Freeform 13"/>
            <p:cNvSpPr/>
            <p:nvPr/>
          </p:nvSpPr>
          <p:spPr>
            <a:xfrm>
              <a:off x="3641586" y="4855364"/>
              <a:ext cx="1944218"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FFD62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000000"/>
                  </a:solidFill>
                </a:rPr>
                <a:t>Ethics / Communication</a:t>
              </a:r>
            </a:p>
          </p:txBody>
        </p:sp>
        <p:sp>
          <p:nvSpPr>
            <p:cNvPr id="15" name="Freeform 14"/>
            <p:cNvSpPr/>
            <p:nvPr/>
          </p:nvSpPr>
          <p:spPr>
            <a:xfrm>
              <a:off x="5796136" y="4855364"/>
              <a:ext cx="1944216"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Big data sources</a:t>
              </a:r>
            </a:p>
          </p:txBody>
        </p:sp>
        <p:sp>
          <p:nvSpPr>
            <p:cNvPr id="16" name="Freeform 15"/>
            <p:cNvSpPr/>
            <p:nvPr/>
          </p:nvSpPr>
          <p:spPr>
            <a:xfrm>
              <a:off x="1505913" y="2075011"/>
              <a:ext cx="6234439" cy="503390"/>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Governance</a:t>
              </a:r>
            </a:p>
          </p:txBody>
        </p:sp>
        <p:sp>
          <p:nvSpPr>
            <p:cNvPr id="17" name="Freeform 16"/>
            <p:cNvSpPr/>
            <p:nvPr/>
          </p:nvSpPr>
          <p:spPr>
            <a:xfrm>
              <a:off x="1495127" y="5949946"/>
              <a:ext cx="6234439" cy="503390"/>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Pilots</a:t>
              </a:r>
            </a:p>
          </p:txBody>
        </p:sp>
      </p:grpSp>
    </p:spTree>
    <p:extLst>
      <p:ext uri="{BB962C8B-B14F-4D97-AF65-F5344CB8AC3E}">
        <p14:creationId xmlns:p14="http://schemas.microsoft.com/office/powerpoint/2010/main" val="39076409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4294967295"/>
          </p:nvPr>
        </p:nvSpPr>
        <p:spPr>
          <a:xfrm>
            <a:off x="467544" y="2743200"/>
            <a:ext cx="8064896" cy="3854152"/>
          </a:xfrm>
        </p:spPr>
        <p:txBody>
          <a:bodyPr>
            <a:normAutofit/>
          </a:bodyPr>
          <a:lstStyle/>
          <a:p>
            <a:pPr marL="285750" lvl="1">
              <a:spcBef>
                <a:spcPts val="400"/>
              </a:spcBef>
              <a:buClr>
                <a:schemeClr val="tx1"/>
              </a:buClr>
              <a:buFont typeface="Verdana" panose="020B0604030504040204" pitchFamily="34" charset="0"/>
              <a:buChar char="▫"/>
              <a:defRPr/>
            </a:pPr>
            <a:r>
              <a:rPr lang="en-GB" sz="1800" kern="1200" dirty="0" smtClean="0">
                <a:solidFill>
                  <a:srgbClr val="003366"/>
                </a:solidFill>
                <a:ea typeface="+mn-ea"/>
                <a:cs typeface="+mn-cs"/>
              </a:rPr>
              <a:t>List of pilot projects </a:t>
            </a:r>
            <a:r>
              <a:rPr lang="en-GB" sz="1800" b="0" kern="1200" dirty="0" smtClean="0">
                <a:solidFill>
                  <a:srgbClr val="003366"/>
                </a:solidFill>
                <a:ea typeface="+mn-ea"/>
                <a:cs typeface="+mn-cs"/>
              </a:rPr>
              <a:t>(Specific Grant Agreement)</a:t>
            </a:r>
            <a:endParaRPr lang="en-GB" sz="1800" b="0" kern="1200" dirty="0">
              <a:solidFill>
                <a:srgbClr val="003366"/>
              </a:solidFill>
              <a:ea typeface="+mn-ea"/>
              <a:cs typeface="+mn-cs"/>
            </a:endParaRPr>
          </a:p>
          <a:p>
            <a:pPr marL="810900" lvl="1" indent="-342900">
              <a:spcBef>
                <a:spcPts val="600"/>
              </a:spcBef>
              <a:spcAft>
                <a:spcPts val="0"/>
              </a:spcAft>
              <a:buClr>
                <a:schemeClr val="tx1"/>
              </a:buClr>
              <a:buFont typeface="Wingdings" panose="05000000000000000000" pitchFamily="2" charset="2"/>
              <a:buChar char="§"/>
              <a:defRPr/>
            </a:pPr>
            <a:r>
              <a:rPr lang="en-US" sz="1800" b="0" dirty="0" smtClean="0">
                <a:solidFill>
                  <a:srgbClr val="003366"/>
                </a:solidFill>
                <a:ea typeface="+mn-ea"/>
                <a:cs typeface="+mn-cs"/>
              </a:rPr>
              <a:t>Web scraping </a:t>
            </a:r>
          </a:p>
          <a:p>
            <a:pPr marL="1210950" lvl="2" indent="-342900">
              <a:spcBef>
                <a:spcPts val="600"/>
              </a:spcBef>
              <a:spcAft>
                <a:spcPts val="0"/>
              </a:spcAft>
              <a:buClr>
                <a:schemeClr val="tx1"/>
              </a:buClr>
              <a:buFont typeface="Wingdings" panose="05000000000000000000" pitchFamily="2" charset="2"/>
              <a:buChar char="§"/>
              <a:defRPr/>
            </a:pPr>
            <a:r>
              <a:rPr lang="en-US" sz="1200" b="0" dirty="0" smtClean="0">
                <a:solidFill>
                  <a:srgbClr val="003366"/>
                </a:solidFill>
                <a:ea typeface="+mn-ea"/>
                <a:cs typeface="+mn-cs"/>
              </a:rPr>
              <a:t>job vacancies ; enterprise characteristics</a:t>
            </a:r>
          </a:p>
          <a:p>
            <a:pPr marL="810900" lvl="1" indent="-342900">
              <a:spcBef>
                <a:spcPts val="600"/>
              </a:spcBef>
              <a:spcAft>
                <a:spcPts val="0"/>
              </a:spcAft>
              <a:buClr>
                <a:schemeClr val="tx1"/>
              </a:buClr>
              <a:buFont typeface="Wingdings" panose="05000000000000000000" pitchFamily="2" charset="2"/>
              <a:buChar char="§"/>
              <a:defRPr/>
            </a:pPr>
            <a:r>
              <a:rPr lang="en-US" sz="1800" b="0" dirty="0" smtClean="0">
                <a:solidFill>
                  <a:srgbClr val="003366"/>
                </a:solidFill>
                <a:ea typeface="+mn-ea"/>
                <a:cs typeface="+mn-cs"/>
              </a:rPr>
              <a:t>Smart meters </a:t>
            </a:r>
          </a:p>
          <a:p>
            <a:pPr marL="1210950" lvl="2" indent="-342900">
              <a:spcBef>
                <a:spcPts val="600"/>
              </a:spcBef>
              <a:spcAft>
                <a:spcPts val="0"/>
              </a:spcAft>
              <a:buClr>
                <a:schemeClr val="tx1"/>
              </a:buClr>
              <a:buFont typeface="Wingdings" panose="05000000000000000000" pitchFamily="2" charset="2"/>
              <a:buChar char="§"/>
              <a:defRPr/>
            </a:pPr>
            <a:r>
              <a:rPr lang="en-US" sz="1200" b="0" dirty="0" smtClean="0">
                <a:solidFill>
                  <a:srgbClr val="003366"/>
                </a:solidFill>
                <a:ea typeface="+mn-ea"/>
                <a:cs typeface="+mn-cs"/>
              </a:rPr>
              <a:t>electricity consumption ; temporary vacant dwellings</a:t>
            </a:r>
          </a:p>
          <a:p>
            <a:pPr marL="810900" lvl="1" indent="-342900">
              <a:spcBef>
                <a:spcPts val="600"/>
              </a:spcBef>
              <a:spcAft>
                <a:spcPts val="0"/>
              </a:spcAft>
              <a:buClr>
                <a:schemeClr val="tx1"/>
              </a:buClr>
              <a:buFont typeface="Wingdings" panose="05000000000000000000" pitchFamily="2" charset="2"/>
              <a:buChar char="§"/>
              <a:defRPr/>
            </a:pPr>
            <a:r>
              <a:rPr lang="en-US" sz="1800" b="0" dirty="0" smtClean="0">
                <a:solidFill>
                  <a:srgbClr val="003366"/>
                </a:solidFill>
                <a:ea typeface="+mn-ea"/>
                <a:cs typeface="+mn-cs"/>
              </a:rPr>
              <a:t>Automatic Identification System (Ships)</a:t>
            </a:r>
          </a:p>
          <a:p>
            <a:pPr marL="1210950" lvl="2" indent="-342900">
              <a:spcBef>
                <a:spcPts val="600"/>
              </a:spcBef>
              <a:spcAft>
                <a:spcPts val="0"/>
              </a:spcAft>
              <a:buClr>
                <a:schemeClr val="tx1"/>
              </a:buClr>
              <a:buFont typeface="Wingdings" panose="05000000000000000000" pitchFamily="2" charset="2"/>
              <a:buChar char="§"/>
              <a:defRPr/>
            </a:pPr>
            <a:r>
              <a:rPr lang="en-US" sz="1200" b="0" dirty="0" smtClean="0">
                <a:solidFill>
                  <a:srgbClr val="003366"/>
                </a:solidFill>
                <a:ea typeface="+mn-ea"/>
                <a:cs typeface="+mn-cs"/>
              </a:rPr>
              <a:t>vessel identification </a:t>
            </a:r>
            <a:r>
              <a:rPr lang="en-US" sz="1200" dirty="0">
                <a:solidFill>
                  <a:srgbClr val="003366"/>
                </a:solidFill>
                <a:ea typeface="+mn-ea"/>
                <a:cs typeface="+mn-cs"/>
              </a:rPr>
              <a:t> </a:t>
            </a:r>
            <a:r>
              <a:rPr lang="en-US" sz="1200" dirty="0" smtClean="0">
                <a:solidFill>
                  <a:srgbClr val="003366"/>
                </a:solidFill>
                <a:ea typeface="+mn-ea"/>
                <a:cs typeface="+mn-cs"/>
              </a:rPr>
              <a:t>data</a:t>
            </a:r>
            <a:endParaRPr lang="en-US" sz="1200" b="0" dirty="0" smtClean="0">
              <a:solidFill>
                <a:srgbClr val="003366"/>
              </a:solidFill>
              <a:ea typeface="+mn-ea"/>
              <a:cs typeface="+mn-cs"/>
            </a:endParaRPr>
          </a:p>
          <a:p>
            <a:pPr marL="810900" lvl="1" indent="-342900">
              <a:spcBef>
                <a:spcPts val="600"/>
              </a:spcBef>
              <a:spcAft>
                <a:spcPts val="0"/>
              </a:spcAft>
              <a:buClr>
                <a:schemeClr val="tx1"/>
              </a:buClr>
              <a:buFont typeface="Wingdings" panose="05000000000000000000" pitchFamily="2" charset="2"/>
              <a:buChar char="§"/>
              <a:defRPr/>
            </a:pPr>
            <a:r>
              <a:rPr lang="en-US" sz="1800" b="0" dirty="0" smtClean="0">
                <a:solidFill>
                  <a:srgbClr val="003366"/>
                </a:solidFill>
                <a:ea typeface="+mn-ea"/>
                <a:cs typeface="+mn-cs"/>
              </a:rPr>
              <a:t>Mobile phone data</a:t>
            </a:r>
          </a:p>
          <a:p>
            <a:pPr marL="1210950" lvl="2" indent="-342900">
              <a:spcBef>
                <a:spcPts val="600"/>
              </a:spcBef>
              <a:spcAft>
                <a:spcPts val="0"/>
              </a:spcAft>
              <a:buClr>
                <a:schemeClr val="tx1"/>
              </a:buClr>
              <a:buFont typeface="Wingdings" panose="05000000000000000000" pitchFamily="2" charset="2"/>
              <a:buChar char="§"/>
              <a:defRPr/>
            </a:pPr>
            <a:r>
              <a:rPr lang="en-US" sz="1200" dirty="0" smtClean="0">
                <a:solidFill>
                  <a:srgbClr val="003366"/>
                </a:solidFill>
                <a:ea typeface="+mn-ea"/>
                <a:cs typeface="+mn-cs"/>
              </a:rPr>
              <a:t>Preparing for Access to data</a:t>
            </a:r>
          </a:p>
          <a:p>
            <a:pPr marL="810900" lvl="1" indent="-342900">
              <a:spcBef>
                <a:spcPts val="600"/>
              </a:spcBef>
              <a:spcAft>
                <a:spcPts val="0"/>
              </a:spcAft>
              <a:buClr>
                <a:schemeClr val="tx1"/>
              </a:buClr>
              <a:buFont typeface="Wingdings" panose="05000000000000000000" pitchFamily="2" charset="2"/>
              <a:buChar char="§"/>
              <a:defRPr/>
            </a:pPr>
            <a:r>
              <a:rPr lang="en-US" sz="1800" b="0" dirty="0" smtClean="0">
                <a:solidFill>
                  <a:srgbClr val="003366"/>
                </a:solidFill>
                <a:ea typeface="+mn-ea"/>
                <a:cs typeface="+mn-cs"/>
              </a:rPr>
              <a:t>Scenario for using multiple inputs</a:t>
            </a:r>
          </a:p>
          <a:p>
            <a:pPr marL="810900" lvl="1" indent="-342900">
              <a:spcBef>
                <a:spcPts val="600"/>
              </a:spcBef>
              <a:spcAft>
                <a:spcPts val="0"/>
              </a:spcAft>
              <a:buClr>
                <a:schemeClr val="tx1"/>
              </a:buClr>
              <a:buFont typeface="Wingdings" panose="05000000000000000000" pitchFamily="2" charset="2"/>
              <a:buChar char="§"/>
              <a:defRPr/>
            </a:pPr>
            <a:endParaRPr lang="nl-NL" sz="1800" b="0" dirty="0">
              <a:solidFill>
                <a:srgbClr val="003366"/>
              </a:solidFill>
              <a:ea typeface="+mn-ea"/>
              <a:cs typeface="+mn-cs"/>
            </a:endParaRPr>
          </a:p>
          <a:p>
            <a:pPr marL="810900" lvl="1" indent="-342900">
              <a:spcBef>
                <a:spcPts val="600"/>
              </a:spcBef>
              <a:spcAft>
                <a:spcPts val="0"/>
              </a:spcAft>
              <a:buClr>
                <a:schemeClr val="tx1"/>
              </a:buClr>
              <a:buFont typeface="Wingdings" panose="05000000000000000000" pitchFamily="2" charset="2"/>
              <a:buChar char="§"/>
              <a:defRPr/>
            </a:pPr>
            <a:endParaRPr lang="nl-NL" sz="1800" b="0" dirty="0" smtClean="0">
              <a:solidFill>
                <a:srgbClr val="003366"/>
              </a:solidFill>
              <a:ea typeface="+mn-ea"/>
              <a:cs typeface="+mn-cs"/>
            </a:endParaRPr>
          </a:p>
          <a:p>
            <a:pPr marL="810900" lvl="1" indent="-342900">
              <a:spcBef>
                <a:spcPts val="0"/>
              </a:spcBef>
              <a:spcAft>
                <a:spcPts val="1200"/>
              </a:spcAft>
              <a:buClr>
                <a:schemeClr val="tx1"/>
              </a:buClr>
              <a:buFont typeface="Wingdings" panose="05000000000000000000" pitchFamily="2" charset="2"/>
              <a:buChar char="§"/>
              <a:defRPr/>
            </a:pPr>
            <a:endParaRPr lang="nl-NL" sz="1800" b="0" dirty="0">
              <a:solidFill>
                <a:srgbClr val="003366"/>
              </a:solidFill>
              <a:ea typeface="+mn-ea"/>
              <a:cs typeface="+mn-cs"/>
            </a:endParaRPr>
          </a:p>
          <a:p>
            <a:pPr marL="468000" lvl="1" indent="0" eaLnBrk="1" hangingPunct="1">
              <a:spcBef>
                <a:spcPts val="0"/>
              </a:spcBef>
              <a:spcAft>
                <a:spcPts val="600"/>
              </a:spcAft>
              <a:buClr>
                <a:schemeClr val="tx1"/>
              </a:buClr>
              <a:buNone/>
              <a:defRPr/>
            </a:pPr>
            <a:endParaRPr lang="en-US" sz="1800" b="0" dirty="0">
              <a:solidFill>
                <a:schemeClr val="accent6">
                  <a:lumMod val="60000"/>
                  <a:lumOff val="40000"/>
                </a:schemeClr>
              </a:solidFill>
              <a:ea typeface="+mn-ea"/>
              <a:cs typeface="+mn-cs"/>
            </a:endParaRPr>
          </a:p>
        </p:txBody>
      </p:sp>
      <p:sp>
        <p:nvSpPr>
          <p:cNvPr id="3" name="Slide Number Placeholder 2"/>
          <p:cNvSpPr>
            <a:spLocks noGrp="1"/>
          </p:cNvSpPr>
          <p:nvPr>
            <p:ph type="sldNum" sz="quarter" idx="12"/>
          </p:nvPr>
        </p:nvSpPr>
        <p:spPr/>
        <p:txBody>
          <a:bodyPr/>
          <a:lstStyle/>
          <a:p>
            <a:pPr>
              <a:defRPr/>
            </a:pPr>
            <a:fld id="{1A35B1E4-DEE4-4159-906E-66501177E1C9}" type="slidenum">
              <a:rPr lang="en-GB"/>
              <a:pPr>
                <a:defRPr/>
              </a:pPr>
              <a:t>14</a:t>
            </a:fld>
            <a:endParaRPr lang="en-GB" dirty="0"/>
          </a:p>
        </p:txBody>
      </p:sp>
      <p:pic>
        <p:nvPicPr>
          <p:cNvPr id="1026" name="Picture 2" descr="Image result for offering a j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751" y="1196752"/>
            <a:ext cx="3394820" cy="13529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vessel identification syste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18531" y="5114273"/>
            <a:ext cx="2049293" cy="13761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all detail record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74751" y="4685176"/>
            <a:ext cx="1491494" cy="111718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Grp="1" noChangeArrowheads="1"/>
          </p:cNvSpPr>
          <p:nvPr>
            <p:ph type="title"/>
          </p:nvPr>
        </p:nvSpPr>
        <p:spPr>
          <a:xfrm>
            <a:off x="342138" y="1351054"/>
            <a:ext cx="8229600" cy="936625"/>
          </a:xfrm>
        </p:spPr>
        <p:txBody>
          <a:bodyPr/>
          <a:lstStyle/>
          <a:p>
            <a:pPr indent="0" eaLnBrk="1" hangingPunct="1"/>
            <a:r>
              <a:rPr lang="en-US" altLang="en-US" dirty="0" smtClean="0"/>
              <a:t>ESS Big Data Pilots</a:t>
            </a:r>
          </a:p>
        </p:txBody>
      </p:sp>
      <p:pic>
        <p:nvPicPr>
          <p:cNvPr id="1028" name="Picture 4" descr="Image result for smart meter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66245" y="2910006"/>
            <a:ext cx="1521741" cy="157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121850"/>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1341438"/>
            <a:ext cx="8229600" cy="936625"/>
          </a:xfrm>
        </p:spPr>
        <p:txBody>
          <a:bodyPr/>
          <a:lstStyle/>
          <a:p>
            <a:pPr algn="ctr"/>
            <a:r>
              <a:rPr lang="en-GB" altLang="en-US" smtClean="0"/>
              <a:t>Eurostat big data pilots</a:t>
            </a:r>
          </a:p>
        </p:txBody>
      </p:sp>
      <p:sp>
        <p:nvSpPr>
          <p:cNvPr id="33795" name="Content Placeholder 2"/>
          <p:cNvSpPr>
            <a:spLocks noGrp="1"/>
          </p:cNvSpPr>
          <p:nvPr>
            <p:ph idx="1"/>
          </p:nvPr>
        </p:nvSpPr>
        <p:spPr>
          <a:xfrm>
            <a:off x="457200" y="2349500"/>
            <a:ext cx="8229600" cy="4103688"/>
          </a:xfrm>
        </p:spPr>
        <p:txBody>
          <a:bodyPr/>
          <a:lstStyle/>
          <a:p>
            <a:pPr>
              <a:buFontTx/>
              <a:buChar char="•"/>
            </a:pPr>
            <a:endParaRPr lang="en-US" altLang="en-US" smtClean="0"/>
          </a:p>
          <a:p>
            <a:pPr>
              <a:buFontTx/>
              <a:buChar char="•"/>
            </a:pPr>
            <a:r>
              <a:rPr lang="en-US" altLang="en-US" smtClean="0"/>
              <a:t>Contracts</a:t>
            </a:r>
          </a:p>
          <a:p>
            <a:pPr lvl="1"/>
            <a:r>
              <a:rPr lang="en-US" altLang="en-US" smtClean="0">
                <a:hlinkClick r:id="rId2"/>
              </a:rPr>
              <a:t>Feasibility study on the use of mobile phone data for tourism statistics</a:t>
            </a:r>
            <a:endParaRPr lang="en-US" altLang="en-US" smtClean="0"/>
          </a:p>
          <a:p>
            <a:pPr lvl="1"/>
            <a:r>
              <a:rPr lang="en-US" altLang="en-US" smtClean="0">
                <a:hlinkClick r:id="rId3"/>
              </a:rPr>
              <a:t>Internet as a data source for information society statistics</a:t>
            </a:r>
            <a:endParaRPr lang="en-US" altLang="en-US" smtClean="0"/>
          </a:p>
          <a:p>
            <a:pPr lvl="1"/>
            <a:r>
              <a:rPr lang="en-US" altLang="en-US" smtClean="0">
                <a:hlinkClick r:id="rId4"/>
              </a:rPr>
              <a:t>Accreditation of big data sources</a:t>
            </a:r>
            <a:endParaRPr lang="en-US" altLang="en-US" smtClean="0"/>
          </a:p>
          <a:p>
            <a:pPr>
              <a:buFontTx/>
              <a:buChar char="•"/>
            </a:pPr>
            <a:r>
              <a:rPr lang="en-US" altLang="en-US" smtClean="0"/>
              <a:t>Internal projects</a:t>
            </a:r>
          </a:p>
          <a:p>
            <a:pPr lvl="1"/>
            <a:r>
              <a:rPr lang="en-US" altLang="en-US" smtClean="0"/>
              <a:t>Wikipedia use</a:t>
            </a:r>
          </a:p>
          <a:p>
            <a:pPr lvl="1"/>
            <a:r>
              <a:rPr lang="en-US" altLang="en-US" smtClean="0"/>
              <a:t>Mobile phone for urban statistics</a:t>
            </a:r>
          </a:p>
          <a:p>
            <a:pPr lvl="1"/>
            <a:r>
              <a:rPr lang="en-US" altLang="en-US" smtClean="0"/>
              <a:t>Web evidence for nowcasting</a:t>
            </a:r>
          </a:p>
        </p:txBody>
      </p:sp>
      <p:pic>
        <p:nvPicPr>
          <p:cNvPr id="33796" name="Picture 3" descr="new-internet-open-web-website-tab-external-link.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27313" y="422116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new-internet-open-web-website-tab-external-link.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56100" y="357346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descr="new-internet-open-web-website-tab-external-link.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84888" y="45815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5C4D501-BD3F-46AA-BACA-F758E97F7014}" type="slidenum">
              <a:rPr lang="en-GB" smtClean="0"/>
              <a:pPr>
                <a:defRPr/>
              </a:pPr>
              <a:t>15</a:t>
            </a:fld>
            <a:endParaRPr lang="en-GB" dirty="0"/>
          </a:p>
        </p:txBody>
      </p:sp>
    </p:spTree>
    <p:extLst>
      <p:ext uri="{BB962C8B-B14F-4D97-AF65-F5344CB8AC3E}">
        <p14:creationId xmlns:p14="http://schemas.microsoft.com/office/powerpoint/2010/main" val="530585423"/>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8313" y="1341438"/>
            <a:ext cx="8229600" cy="757237"/>
          </a:xfrm>
        </p:spPr>
        <p:txBody>
          <a:bodyPr/>
          <a:lstStyle/>
          <a:p>
            <a:pPr algn="ctr"/>
            <a:r>
              <a:rPr lang="en-GB" altLang="en-US" smtClean="0"/>
              <a:t>Mobile phone network data for population statistics (Belgium)</a:t>
            </a:r>
          </a:p>
        </p:txBody>
      </p:sp>
      <p:sp>
        <p:nvSpPr>
          <p:cNvPr id="34819" name="TextBox 4"/>
          <p:cNvSpPr txBox="1">
            <a:spLocks noChangeArrowheads="1"/>
          </p:cNvSpPr>
          <p:nvPr/>
        </p:nvSpPr>
        <p:spPr bwMode="auto">
          <a:xfrm>
            <a:off x="217488" y="2435225"/>
            <a:ext cx="3917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i="0" smtClean="0">
                <a:latin typeface="Tahoma" pitchFamily="34" charset="0"/>
                <a:cs typeface="Arial" charset="0"/>
              </a:rPr>
              <a:t>Census (2011)</a:t>
            </a:r>
            <a:endParaRPr lang="en-US" altLang="en-US" i="0" smtClean="0">
              <a:latin typeface="Tahoma" pitchFamily="34" charset="0"/>
              <a:cs typeface="Arial" charset="0"/>
            </a:endParaRPr>
          </a:p>
        </p:txBody>
      </p:sp>
      <p:sp>
        <p:nvSpPr>
          <p:cNvPr id="34820" name="TextBox 7"/>
          <p:cNvSpPr txBox="1">
            <a:spLocks noChangeArrowheads="1"/>
          </p:cNvSpPr>
          <p:nvPr/>
        </p:nvSpPr>
        <p:spPr bwMode="auto">
          <a:xfrm>
            <a:off x="4956175" y="2435225"/>
            <a:ext cx="3919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i="0" smtClean="0">
                <a:latin typeface="Tahoma" pitchFamily="34" charset="0"/>
                <a:cs typeface="Arial" charset="0"/>
              </a:rPr>
              <a:t>Mobile phones (2015)</a:t>
            </a:r>
            <a:endParaRPr lang="en-US" altLang="en-US" i="0" smtClean="0">
              <a:latin typeface="Tahoma" pitchFamily="34" charset="0"/>
              <a:cs typeface="Arial" charset="0"/>
            </a:endParaRPr>
          </a:p>
        </p:txBody>
      </p:sp>
      <p:pic>
        <p:nvPicPr>
          <p:cNvPr id="34821"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l="37859" t="11424" r="9149" b="10365"/>
          <a:stretch>
            <a:fillRect/>
          </a:stretch>
        </p:blipFill>
        <p:spPr bwMode="auto">
          <a:xfrm>
            <a:off x="250825" y="3146425"/>
            <a:ext cx="4243388" cy="352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2"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l="38467" t="12263" r="8974" b="10663"/>
          <a:stretch>
            <a:fillRect/>
          </a:stretch>
        </p:blipFill>
        <p:spPr bwMode="auto">
          <a:xfrm>
            <a:off x="4611688" y="3175000"/>
            <a:ext cx="4208462" cy="347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5C4D501-BD3F-46AA-BACA-F758E97F7014}" type="slidenum">
              <a:rPr lang="en-GB" smtClean="0"/>
              <a:pPr>
                <a:defRPr/>
              </a:pPr>
              <a:t>16</a:t>
            </a:fld>
            <a:endParaRPr lang="en-GB" dirty="0"/>
          </a:p>
        </p:txBody>
      </p:sp>
    </p:spTree>
    <p:extLst>
      <p:ext uri="{BB962C8B-B14F-4D97-AF65-F5344CB8AC3E}">
        <p14:creationId xmlns:p14="http://schemas.microsoft.com/office/powerpoint/2010/main" val="3052035972"/>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l="32162" t="11232" r="2583" b="10555"/>
          <a:stretch>
            <a:fillRect/>
          </a:stretch>
        </p:blipFill>
        <p:spPr bwMode="auto">
          <a:xfrm>
            <a:off x="107950" y="2295525"/>
            <a:ext cx="6561138" cy="442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71550" y="5934075"/>
            <a:ext cx="1008063" cy="6477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rgbClr val="FFFFFF"/>
              </a:solidFill>
            </a:endParaRPr>
          </a:p>
        </p:txBody>
      </p:sp>
      <p:sp>
        <p:nvSpPr>
          <p:cNvPr id="35844" name="Title 1"/>
          <p:cNvSpPr>
            <a:spLocks noGrp="1"/>
          </p:cNvSpPr>
          <p:nvPr>
            <p:ph type="title"/>
          </p:nvPr>
        </p:nvSpPr>
        <p:spPr>
          <a:xfrm>
            <a:off x="179388" y="1268413"/>
            <a:ext cx="8856662" cy="936625"/>
          </a:xfrm>
        </p:spPr>
        <p:txBody>
          <a:bodyPr/>
          <a:lstStyle/>
          <a:p>
            <a:pPr algn="ctr"/>
            <a:r>
              <a:rPr lang="en-GB" altLang="en-US" smtClean="0"/>
              <a:t>Mobile phone network data for automatic classification of territory</a:t>
            </a:r>
          </a:p>
        </p:txBody>
      </p:sp>
      <p:pic>
        <p:nvPicPr>
          <p:cNvPr id="35845" name="Content Placeholder 5"/>
          <p:cNvPicPr>
            <a:picLocks noGrp="1" noChangeAspect="1"/>
          </p:cNvPicPr>
          <p:nvPr>
            <p:ph idx="1"/>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l="10739" t="3247" r="10439" b="2724"/>
          <a:stretch>
            <a:fillRect/>
          </a:stretch>
        </p:blipFill>
        <p:spPr>
          <a:xfrm>
            <a:off x="962025" y="2471738"/>
            <a:ext cx="4837113" cy="4127500"/>
          </a:xfrm>
        </p:spPr>
      </p:pic>
      <p:pic>
        <p:nvPicPr>
          <p:cNvPr id="35846" name="Picture 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34063" y="3500438"/>
            <a:ext cx="322262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5C4D501-BD3F-46AA-BACA-F758E97F7014}" type="slidenum">
              <a:rPr lang="en-GB" smtClean="0"/>
              <a:pPr>
                <a:defRPr/>
              </a:pPr>
              <a:t>17</a:t>
            </a:fld>
            <a:endParaRPr lang="en-GB" dirty="0"/>
          </a:p>
        </p:txBody>
      </p:sp>
    </p:spTree>
    <p:extLst>
      <p:ext uri="{BB962C8B-B14F-4D97-AF65-F5344CB8AC3E}">
        <p14:creationId xmlns:p14="http://schemas.microsoft.com/office/powerpoint/2010/main" val="1074296320"/>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52525" y="2655888"/>
            <a:ext cx="6710363" cy="394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52525" y="1609725"/>
            <a:ext cx="6710363"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AutoShape 2" descr="BE_3D_day08_T00.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b="0">
              <a:cs typeface="Arial" charset="0"/>
            </a:endParaRPr>
          </a:p>
        </p:txBody>
      </p:sp>
      <p:sp>
        <p:nvSpPr>
          <p:cNvPr id="30725" name="Title 1"/>
          <p:cNvSpPr txBox="1">
            <a:spLocks/>
          </p:cNvSpPr>
          <p:nvPr/>
        </p:nvSpPr>
        <p:spPr bwMode="auto">
          <a:xfrm>
            <a:off x="620713" y="1557338"/>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72000" rIns="90000"/>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spcBef>
                <a:spcPct val="0"/>
              </a:spcBef>
              <a:buClrTx/>
              <a:buFontTx/>
              <a:buNone/>
            </a:pPr>
            <a:r>
              <a:rPr lang="en-GB" altLang="en-US" sz="3400" i="0">
                <a:solidFill>
                  <a:srgbClr val="000000"/>
                </a:solidFill>
                <a:cs typeface="Arial" charset="0"/>
              </a:rPr>
              <a:t>Population: at Night - at Noon</a:t>
            </a:r>
          </a:p>
        </p:txBody>
      </p:sp>
      <p:sp>
        <p:nvSpPr>
          <p:cNvPr id="30726" name="TextBox 6"/>
          <p:cNvSpPr txBox="1">
            <a:spLocks noChangeArrowheads="1"/>
          </p:cNvSpPr>
          <p:nvPr/>
        </p:nvSpPr>
        <p:spPr bwMode="auto">
          <a:xfrm>
            <a:off x="684213" y="2133600"/>
            <a:ext cx="8135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altLang="en-US" b="0">
                <a:cs typeface="Arial" charset="0"/>
              </a:rPr>
              <a:t>Where are people during a typical weekday, Thursday, 8 Oct 2015</a:t>
            </a:r>
          </a:p>
        </p:txBody>
      </p:sp>
      <p:pic>
        <p:nvPicPr>
          <p:cNvPr id="30727" name="Picture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6688" y="5945188"/>
            <a:ext cx="1670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9"/>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6688" y="6308725"/>
            <a:ext cx="1565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0E08858-E3FB-41F7-B978-C9DC290D1909}" type="slidenum">
              <a:rPr lang="en-GB" smtClean="0"/>
              <a:pPr>
                <a:defRPr/>
              </a:pPr>
              <a:t>18</a:t>
            </a:fld>
            <a:endParaRPr lang="en-GB" dirty="0"/>
          </a:p>
        </p:txBody>
      </p:sp>
    </p:spTree>
    <p:extLst>
      <p:ext uri="{BB962C8B-B14F-4D97-AF65-F5344CB8AC3E}">
        <p14:creationId xmlns:p14="http://schemas.microsoft.com/office/powerpoint/2010/main" val="21566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0650" y="1196975"/>
            <a:ext cx="8902700" cy="936625"/>
          </a:xfrm>
        </p:spPr>
        <p:txBody>
          <a:bodyPr/>
          <a:lstStyle/>
          <a:p>
            <a:pPr algn="ctr"/>
            <a:r>
              <a:rPr lang="en-GB" altLang="en-US" sz="2400" smtClean="0"/>
              <a:t>Top 5 WHS in number of page views of related Wikipedia articles by language</a:t>
            </a:r>
          </a:p>
        </p:txBody>
      </p:sp>
      <p:sp>
        <p:nvSpPr>
          <p:cNvPr id="36867" name="TextBox 4"/>
          <p:cNvSpPr txBox="1">
            <a:spLocks noChangeArrowheads="1"/>
          </p:cNvSpPr>
          <p:nvPr/>
        </p:nvSpPr>
        <p:spPr bwMode="auto">
          <a:xfrm>
            <a:off x="61913" y="6351588"/>
            <a:ext cx="1387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800" i="0" smtClean="0">
                <a:cs typeface="Arial" charset="0"/>
              </a:rPr>
              <a:t>Reference:</a:t>
            </a:r>
          </a:p>
          <a:p>
            <a:pPr eaLnBrk="1" hangingPunct="1">
              <a:spcBef>
                <a:spcPct val="0"/>
              </a:spcBef>
              <a:buClrTx/>
              <a:buFontTx/>
              <a:buNone/>
            </a:pPr>
            <a:r>
              <a:rPr lang="en-GB" altLang="en-US" sz="800" i="0" smtClean="0">
                <a:cs typeface="Arial" charset="0"/>
              </a:rPr>
              <a:t>Jan.2012 – Oct.2015</a:t>
            </a:r>
          </a:p>
          <a:p>
            <a:pPr eaLnBrk="1" hangingPunct="1">
              <a:spcBef>
                <a:spcPct val="0"/>
              </a:spcBef>
              <a:buClrTx/>
              <a:buFontTx/>
              <a:buNone/>
            </a:pPr>
            <a:r>
              <a:rPr lang="en-GB" altLang="en-US" sz="800" i="0" smtClean="0">
                <a:cs typeface="Arial" charset="0"/>
              </a:rPr>
              <a:t>31 languages</a:t>
            </a:r>
          </a:p>
        </p:txBody>
      </p:sp>
      <p:pic>
        <p:nvPicPr>
          <p:cNvPr id="36868"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513" y="2368550"/>
            <a:ext cx="4397376"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0413" y="2368550"/>
            <a:ext cx="4403725"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800" y="4713288"/>
            <a:ext cx="4397375" cy="19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663" y="4722813"/>
            <a:ext cx="4408487"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2" name="TextBox 9"/>
          <p:cNvSpPr txBox="1">
            <a:spLocks noChangeArrowheads="1"/>
          </p:cNvSpPr>
          <p:nvPr/>
        </p:nvSpPr>
        <p:spPr bwMode="auto">
          <a:xfrm>
            <a:off x="1960563" y="2090738"/>
            <a:ext cx="812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pt-PT" altLang="en-US" sz="1200" i="0" smtClean="0">
                <a:cs typeface="Arial" charset="0"/>
              </a:rPr>
              <a:t>English</a:t>
            </a:r>
            <a:endParaRPr lang="en-GB" altLang="en-US" sz="1200" i="0" smtClean="0">
              <a:cs typeface="Arial" charset="0"/>
            </a:endParaRPr>
          </a:p>
        </p:txBody>
      </p:sp>
      <p:sp>
        <p:nvSpPr>
          <p:cNvPr id="36873" name="TextBox 10"/>
          <p:cNvSpPr txBox="1">
            <a:spLocks noChangeArrowheads="1"/>
          </p:cNvSpPr>
          <p:nvPr/>
        </p:nvSpPr>
        <p:spPr bwMode="auto">
          <a:xfrm>
            <a:off x="6372225" y="2071688"/>
            <a:ext cx="865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pt-PT" altLang="en-US" sz="1200" i="0" smtClean="0">
                <a:cs typeface="Arial" charset="0"/>
              </a:rPr>
              <a:t>Spanish</a:t>
            </a:r>
            <a:endParaRPr lang="en-GB" altLang="en-US" sz="1200" i="0" smtClean="0">
              <a:cs typeface="Arial" charset="0"/>
            </a:endParaRPr>
          </a:p>
        </p:txBody>
      </p:sp>
      <p:sp>
        <p:nvSpPr>
          <p:cNvPr id="36874" name="TextBox 11"/>
          <p:cNvSpPr txBox="1">
            <a:spLocks noChangeArrowheads="1"/>
          </p:cNvSpPr>
          <p:nvPr/>
        </p:nvSpPr>
        <p:spPr bwMode="auto">
          <a:xfrm>
            <a:off x="1835150" y="4437063"/>
            <a:ext cx="865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pt-PT" altLang="en-US" sz="1200" i="0" smtClean="0">
                <a:cs typeface="Arial" charset="0"/>
              </a:rPr>
              <a:t>German</a:t>
            </a:r>
            <a:endParaRPr lang="en-GB" altLang="en-US" sz="1200" i="0" smtClean="0">
              <a:cs typeface="Arial" charset="0"/>
            </a:endParaRPr>
          </a:p>
        </p:txBody>
      </p:sp>
      <p:sp>
        <p:nvSpPr>
          <p:cNvPr id="36875" name="TextBox 12"/>
          <p:cNvSpPr txBox="1">
            <a:spLocks noChangeArrowheads="1"/>
          </p:cNvSpPr>
          <p:nvPr/>
        </p:nvSpPr>
        <p:spPr bwMode="auto">
          <a:xfrm>
            <a:off x="6516688" y="4440238"/>
            <a:ext cx="771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pt-PT" altLang="en-US" sz="1200" i="0" smtClean="0">
                <a:cs typeface="Arial" charset="0"/>
              </a:rPr>
              <a:t>French</a:t>
            </a:r>
            <a:endParaRPr lang="en-GB" altLang="en-US" sz="1200" i="0" smtClean="0">
              <a:cs typeface="Arial" charset="0"/>
            </a:endParaRPr>
          </a:p>
        </p:txBody>
      </p:sp>
      <p:sp>
        <p:nvSpPr>
          <p:cNvPr id="2" name="Slide Number Placeholder 1"/>
          <p:cNvSpPr>
            <a:spLocks noGrp="1"/>
          </p:cNvSpPr>
          <p:nvPr>
            <p:ph type="sldNum" sz="quarter" idx="12"/>
          </p:nvPr>
        </p:nvSpPr>
        <p:spPr/>
        <p:txBody>
          <a:bodyPr/>
          <a:lstStyle/>
          <a:p>
            <a:pPr>
              <a:defRPr/>
            </a:pPr>
            <a:fld id="{75C4D501-BD3F-46AA-BACA-F758E97F7014}" type="slidenum">
              <a:rPr lang="en-GB" smtClean="0"/>
              <a:pPr>
                <a:defRPr/>
              </a:pPr>
              <a:t>19</a:t>
            </a:fld>
            <a:endParaRPr lang="en-GB" dirty="0"/>
          </a:p>
        </p:txBody>
      </p:sp>
    </p:spTree>
    <p:extLst>
      <p:ext uri="{BB962C8B-B14F-4D97-AF65-F5344CB8AC3E}">
        <p14:creationId xmlns:p14="http://schemas.microsoft.com/office/powerpoint/2010/main" val="2952327119"/>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sz="3600" dirty="0" smtClean="0"/>
              <a:t>This presentation</a:t>
            </a:r>
          </a:p>
        </p:txBody>
      </p:sp>
      <p:sp>
        <p:nvSpPr>
          <p:cNvPr id="14339" name="Content Placeholder 2"/>
          <p:cNvSpPr>
            <a:spLocks noGrp="1"/>
          </p:cNvSpPr>
          <p:nvPr>
            <p:ph idx="1"/>
          </p:nvPr>
        </p:nvSpPr>
        <p:spPr>
          <a:xfrm>
            <a:off x="467544" y="2996952"/>
            <a:ext cx="8229600" cy="3633788"/>
          </a:xfrm>
        </p:spPr>
        <p:txBody>
          <a:bodyPr/>
          <a:lstStyle/>
          <a:p>
            <a:pPr eaLnBrk="1" hangingPunct="1">
              <a:buFontTx/>
              <a:buChar char="•"/>
            </a:pPr>
            <a:r>
              <a:rPr lang="en-GB" altLang="en-US" sz="2800" dirty="0" smtClean="0"/>
              <a:t>What is Official Statistics? Its role?</a:t>
            </a:r>
            <a:br>
              <a:rPr lang="en-GB" altLang="en-US" sz="2800" dirty="0" smtClean="0"/>
            </a:br>
            <a:endParaRPr lang="en-GB" altLang="en-US" sz="2800" dirty="0" smtClean="0"/>
          </a:p>
          <a:p>
            <a:pPr eaLnBrk="1" hangingPunct="1">
              <a:buFontTx/>
              <a:buChar char="•"/>
            </a:pPr>
            <a:r>
              <a:rPr lang="en-GB" altLang="en-US" sz="2800" dirty="0" smtClean="0"/>
              <a:t>Overview of Big Data activities in the ESS</a:t>
            </a:r>
            <a:br>
              <a:rPr lang="en-GB" altLang="en-US" sz="2800" dirty="0" smtClean="0"/>
            </a:br>
            <a:endParaRPr lang="en-GB" altLang="en-US" sz="2800" dirty="0" smtClean="0"/>
          </a:p>
          <a:p>
            <a:pPr eaLnBrk="1" hangingPunct="1">
              <a:buFontTx/>
              <a:buChar char="•"/>
            </a:pPr>
            <a:r>
              <a:rPr lang="en-GB" altLang="en-US" sz="2800" dirty="0" smtClean="0"/>
              <a:t>Selective issues about the statistical Office of the Future</a:t>
            </a:r>
          </a:p>
        </p:txBody>
      </p:sp>
      <p:sp>
        <p:nvSpPr>
          <p:cNvPr id="2" name="Slide Number Placeholder 1"/>
          <p:cNvSpPr>
            <a:spLocks noGrp="1"/>
          </p:cNvSpPr>
          <p:nvPr>
            <p:ph type="sldNum" sz="quarter" idx="12"/>
          </p:nvPr>
        </p:nvSpPr>
        <p:spPr/>
        <p:txBody>
          <a:bodyPr/>
          <a:lstStyle/>
          <a:p>
            <a:pPr>
              <a:defRPr/>
            </a:pPr>
            <a:fld id="{F8F68AF2-16C8-4732-97DB-058BC22717BD}" type="slidenum">
              <a:rPr lang="en-GB" smtClean="0"/>
              <a:pPr>
                <a:defRPr/>
              </a:pPr>
              <a:t>2</a:t>
            </a:fld>
            <a:endParaRPr lang="en-GB" dirty="0"/>
          </a:p>
        </p:txBody>
      </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smtClean="0"/>
              <a:t>Challenges and Myths</a:t>
            </a:r>
          </a:p>
        </p:txBody>
      </p:sp>
      <p:sp>
        <p:nvSpPr>
          <p:cNvPr id="26627" name="Content Placeholder 2"/>
          <p:cNvSpPr>
            <a:spLocks noGrp="1"/>
          </p:cNvSpPr>
          <p:nvPr>
            <p:ph idx="1"/>
          </p:nvPr>
        </p:nvSpPr>
        <p:spPr/>
        <p:txBody>
          <a:bodyPr/>
          <a:lstStyle/>
          <a:p>
            <a:pPr eaLnBrk="1" hangingPunct="1">
              <a:buFontTx/>
              <a:buChar char="•"/>
            </a:pPr>
            <a:r>
              <a:rPr lang="en-US" altLang="en-US" dirty="0" smtClean="0"/>
              <a:t>Public understanding, perception and trust in statistics </a:t>
            </a:r>
          </a:p>
          <a:p>
            <a:pPr eaLnBrk="1" hangingPunct="1">
              <a:buFontTx/>
              <a:buChar char="•"/>
            </a:pPr>
            <a:r>
              <a:rPr lang="en-US" altLang="en-US" dirty="0" smtClean="0"/>
              <a:t>The end of official statistics monopoly: are NSIs at risk of going out of business?</a:t>
            </a:r>
          </a:p>
          <a:p>
            <a:pPr eaLnBrk="1" hangingPunct="1">
              <a:buFontTx/>
              <a:buChar char="•"/>
            </a:pPr>
            <a:r>
              <a:rPr lang="en-US" altLang="en-US" dirty="0" smtClean="0"/>
              <a:t>Big Data: the end of theory?</a:t>
            </a:r>
          </a:p>
          <a:p>
            <a:pPr eaLnBrk="1" hangingPunct="1">
              <a:buFontTx/>
              <a:buChar char="•"/>
            </a:pPr>
            <a:r>
              <a:rPr lang="en-US" altLang="en-US" dirty="0" smtClean="0"/>
              <a:t>A changing role for official statistics?</a:t>
            </a:r>
          </a:p>
        </p:txBody>
      </p:sp>
      <p:sp>
        <p:nvSpPr>
          <p:cNvPr id="2" name="Slide Number Placeholder 1"/>
          <p:cNvSpPr>
            <a:spLocks noGrp="1"/>
          </p:cNvSpPr>
          <p:nvPr>
            <p:ph type="sldNum" sz="quarter" idx="12"/>
          </p:nvPr>
        </p:nvSpPr>
        <p:spPr/>
        <p:txBody>
          <a:bodyPr/>
          <a:lstStyle/>
          <a:p>
            <a:pPr>
              <a:defRPr/>
            </a:pPr>
            <a:fld id="{F8F68AF2-16C8-4732-97DB-058BC22717BD}" type="slidenum">
              <a:rPr lang="en-GB" smtClean="0"/>
              <a:pPr>
                <a:defRPr/>
              </a:pPr>
              <a:t>20</a:t>
            </a:fld>
            <a:endParaRPr lang="en-GB" dirty="0"/>
          </a:p>
        </p:txBody>
      </p:sp>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Public understanding, perception and trust in statistics</a:t>
            </a:r>
          </a:p>
        </p:txBody>
      </p:sp>
      <p:sp>
        <p:nvSpPr>
          <p:cNvPr id="27651" name="Content Placeholder 2"/>
          <p:cNvSpPr>
            <a:spLocks noGrp="1"/>
          </p:cNvSpPr>
          <p:nvPr>
            <p:ph idx="1"/>
          </p:nvPr>
        </p:nvSpPr>
        <p:spPr/>
        <p:txBody>
          <a:bodyPr/>
          <a:lstStyle/>
          <a:p>
            <a:pPr eaLnBrk="1" hangingPunct="1">
              <a:buFontTx/>
              <a:buChar char="•"/>
            </a:pPr>
            <a:r>
              <a:rPr lang="en-US" altLang="en-US" smtClean="0"/>
              <a:t>We do have a serious gap</a:t>
            </a:r>
            <a:br>
              <a:rPr lang="en-US" altLang="en-US" smtClean="0"/>
            </a:br>
            <a:endParaRPr lang="en-US" altLang="en-US" smtClean="0"/>
          </a:p>
          <a:p>
            <a:pPr eaLnBrk="1" hangingPunct="1">
              <a:buFontTx/>
              <a:buChar char="•"/>
            </a:pPr>
            <a:r>
              <a:rPr lang="en-US" altLang="en-US" smtClean="0"/>
              <a:t>The privacy paradox: two opposite faces of trust</a:t>
            </a:r>
            <a:br>
              <a:rPr lang="en-US" altLang="en-US" smtClean="0"/>
            </a:br>
            <a:endParaRPr lang="en-US" altLang="en-US" smtClean="0"/>
          </a:p>
          <a:p>
            <a:pPr eaLnBrk="1" hangingPunct="1">
              <a:buFontTx/>
              <a:buChar char="•"/>
            </a:pPr>
            <a:r>
              <a:rPr lang="en-US" altLang="en-US" smtClean="0"/>
              <a:t>Communicating a value proposition for official statistics</a:t>
            </a:r>
          </a:p>
        </p:txBody>
      </p:sp>
      <p:sp>
        <p:nvSpPr>
          <p:cNvPr id="2" name="Slide Number Placeholder 1"/>
          <p:cNvSpPr>
            <a:spLocks noGrp="1"/>
          </p:cNvSpPr>
          <p:nvPr>
            <p:ph type="sldNum" sz="quarter" idx="12"/>
          </p:nvPr>
        </p:nvSpPr>
        <p:spPr/>
        <p:txBody>
          <a:bodyPr/>
          <a:lstStyle/>
          <a:p>
            <a:pPr>
              <a:defRPr/>
            </a:pPr>
            <a:fld id="{F8F68AF2-16C8-4732-97DB-058BC22717BD}" type="slidenum">
              <a:rPr lang="en-GB" smtClean="0"/>
              <a:pPr>
                <a:defRPr/>
              </a:pPr>
              <a:t>21</a:t>
            </a:fld>
            <a:endParaRPr lang="en-GB" dirty="0"/>
          </a:p>
        </p:txBody>
      </p:sp>
    </p:spTree>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Are NSIs driven out of business?</a:t>
            </a:r>
          </a:p>
        </p:txBody>
      </p:sp>
      <p:sp>
        <p:nvSpPr>
          <p:cNvPr id="28675" name="Content Placeholder 2"/>
          <p:cNvSpPr>
            <a:spLocks noGrp="1"/>
          </p:cNvSpPr>
          <p:nvPr>
            <p:ph idx="1"/>
          </p:nvPr>
        </p:nvSpPr>
        <p:spPr/>
        <p:txBody>
          <a:bodyPr>
            <a:normAutofit fontScale="92500"/>
          </a:bodyPr>
          <a:lstStyle/>
          <a:p>
            <a:pPr eaLnBrk="1" hangingPunct="1">
              <a:buFontTx/>
              <a:buChar char="•"/>
            </a:pPr>
            <a:r>
              <a:rPr lang="en-US" altLang="en-US" dirty="0" smtClean="0"/>
              <a:t>It will not be that easy…</a:t>
            </a:r>
          </a:p>
          <a:p>
            <a:pPr eaLnBrk="1" hangingPunct="1">
              <a:buFontTx/>
              <a:buChar char="•"/>
            </a:pPr>
            <a:r>
              <a:rPr lang="en-US" altLang="en-US" dirty="0" smtClean="0"/>
              <a:t>Benchmarking</a:t>
            </a:r>
          </a:p>
          <a:p>
            <a:pPr eaLnBrk="1" hangingPunct="1">
              <a:buFontTx/>
              <a:buChar char="•"/>
            </a:pPr>
            <a:r>
              <a:rPr lang="en-GB" altLang="en-US" dirty="0"/>
              <a:t>Request for information by government will persist</a:t>
            </a:r>
          </a:p>
          <a:p>
            <a:pPr eaLnBrk="1" hangingPunct="1">
              <a:buFontTx/>
              <a:buChar char="•"/>
            </a:pPr>
            <a:r>
              <a:rPr lang="en-US" altLang="en-US" dirty="0" smtClean="0"/>
              <a:t>Unbeatable core values which underpin science, guide public policy and business decisions</a:t>
            </a:r>
          </a:p>
          <a:p>
            <a:pPr eaLnBrk="1" hangingPunct="1">
              <a:buFontTx/>
              <a:buChar char="•"/>
            </a:pPr>
            <a:r>
              <a:rPr lang="en-US" altLang="en-US" dirty="0" smtClean="0"/>
              <a:t>But we need to embrace 'data science' as being part of 'greater statistics'  </a:t>
            </a:r>
          </a:p>
          <a:p>
            <a:pPr eaLnBrk="1" hangingPunct="1">
              <a:buFontTx/>
              <a:buChar char="•"/>
            </a:pPr>
            <a:r>
              <a:rPr lang="en-GB" altLang="en-US" dirty="0"/>
              <a:t>Business model for official statistics has to be </a:t>
            </a:r>
            <a:r>
              <a:rPr lang="en-GB" altLang="en-US" dirty="0" smtClean="0"/>
              <a:t>adapted</a:t>
            </a:r>
          </a:p>
          <a:p>
            <a:pPr marL="0" indent="0" eaLnBrk="1" hangingPunct="1">
              <a:buNone/>
            </a:pPr>
            <a:endParaRPr lang="en-GB" altLang="en-US" dirty="0"/>
          </a:p>
          <a:p>
            <a:pPr eaLnBrk="1" hangingPunct="1">
              <a:buFontTx/>
              <a:buChar char="•"/>
            </a:pPr>
            <a:endParaRPr lang="en-GB" altLang="en-US" dirty="0"/>
          </a:p>
          <a:p>
            <a:pPr eaLnBrk="1" hangingPunct="1">
              <a:buFontTx/>
              <a:buChar char="•"/>
            </a:pPr>
            <a:endParaRPr lang="en-US" altLang="en-US" dirty="0" smtClean="0"/>
          </a:p>
        </p:txBody>
      </p:sp>
      <p:sp>
        <p:nvSpPr>
          <p:cNvPr id="2" name="Slide Number Placeholder 1"/>
          <p:cNvSpPr>
            <a:spLocks noGrp="1"/>
          </p:cNvSpPr>
          <p:nvPr>
            <p:ph type="sldNum" sz="quarter" idx="12"/>
          </p:nvPr>
        </p:nvSpPr>
        <p:spPr/>
        <p:txBody>
          <a:bodyPr/>
          <a:lstStyle/>
          <a:p>
            <a:pPr>
              <a:defRPr/>
            </a:pPr>
            <a:fld id="{F8F68AF2-16C8-4732-97DB-058BC22717BD}" type="slidenum">
              <a:rPr lang="en-GB" smtClean="0"/>
              <a:pPr>
                <a:defRPr/>
              </a:pPr>
              <a:t>22</a:t>
            </a:fld>
            <a:endParaRPr lang="en-GB" dirty="0"/>
          </a:p>
        </p:txBody>
      </p:sp>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changing in evidence-based policy making today?</a:t>
            </a:r>
            <a:endParaRPr lang="en-GB" dirty="0"/>
          </a:p>
        </p:txBody>
      </p:sp>
      <p:sp>
        <p:nvSpPr>
          <p:cNvPr id="3" name="Content Placeholder 2"/>
          <p:cNvSpPr>
            <a:spLocks noGrp="1"/>
          </p:cNvSpPr>
          <p:nvPr>
            <p:ph idx="1"/>
          </p:nvPr>
        </p:nvSpPr>
        <p:spPr>
          <a:xfrm>
            <a:off x="182880" y="2492375"/>
            <a:ext cx="8709660" cy="4068445"/>
          </a:xfrm>
        </p:spPr>
        <p:txBody>
          <a:bodyPr/>
          <a:lstStyle/>
          <a:p>
            <a:r>
              <a:rPr lang="en-GB" dirty="0" smtClean="0"/>
              <a:t>Algorithmic Decision Making</a:t>
            </a:r>
          </a:p>
          <a:p>
            <a:endParaRPr lang="en-GB" dirty="0" smtClean="0"/>
          </a:p>
          <a:p>
            <a:r>
              <a:rPr lang="en-GB" dirty="0" smtClean="0"/>
              <a:t>on the </a:t>
            </a:r>
            <a:r>
              <a:rPr lang="en-GB" b="1" dirty="0" smtClean="0"/>
              <a:t>Political Agenda </a:t>
            </a:r>
            <a:r>
              <a:rPr lang="en-GB" dirty="0" smtClean="0"/>
              <a:t>in Europe and USA</a:t>
            </a:r>
          </a:p>
          <a:p>
            <a:endParaRPr lang="en-GB" b="1" dirty="0" smtClean="0"/>
          </a:p>
          <a:p>
            <a:r>
              <a:rPr lang="en-GB" b="1" dirty="0" smtClean="0"/>
              <a:t>EU</a:t>
            </a:r>
            <a:r>
              <a:rPr lang="en-GB" dirty="0" smtClean="0"/>
              <a:t>: Data4Policy group in the European Commission</a:t>
            </a:r>
          </a:p>
          <a:p>
            <a:endParaRPr lang="en-GB" b="1" dirty="0" smtClean="0"/>
          </a:p>
          <a:p>
            <a:r>
              <a:rPr lang="en-GB" b="1" dirty="0" smtClean="0"/>
              <a:t>USA</a:t>
            </a:r>
            <a:r>
              <a:rPr lang="en-GB" dirty="0" smtClean="0"/>
              <a:t>: Evidence-Based Policy Commission </a:t>
            </a:r>
          </a:p>
          <a:p>
            <a:r>
              <a:rPr lang="en-GB" sz="1800" b="1" dirty="0" smtClean="0"/>
              <a:t>This is not just another commission. It is part of a sea change in how we solve problems </a:t>
            </a:r>
            <a:r>
              <a:rPr lang="en-GB" sz="1800" i="0" dirty="0" smtClean="0"/>
              <a:t>[Speaker Paul Ryan, July 26, 2016]</a:t>
            </a:r>
            <a:endParaRPr lang="en-GB" sz="1800" b="1" dirty="0" smtClean="0"/>
          </a:p>
          <a:p>
            <a:endParaRPr lang="en-GB" dirty="0"/>
          </a:p>
        </p:txBody>
      </p:sp>
      <p:sp>
        <p:nvSpPr>
          <p:cNvPr id="4" name="Slide Number Placeholder 3"/>
          <p:cNvSpPr>
            <a:spLocks noGrp="1"/>
          </p:cNvSpPr>
          <p:nvPr>
            <p:ph type="sldNum" sz="quarter" idx="12"/>
          </p:nvPr>
        </p:nvSpPr>
        <p:spPr/>
        <p:txBody>
          <a:bodyPr/>
          <a:lstStyle/>
          <a:p>
            <a:pPr>
              <a:defRPr/>
            </a:pPr>
            <a:fld id="{BB7735D7-2A54-454F-A6AD-7C71D65E0EE2}" type="slidenum">
              <a:rPr lang="en-GB" altLang="en-US" smtClean="0">
                <a:solidFill>
                  <a:prstClr val="black"/>
                </a:solidFill>
              </a:rPr>
              <a:pPr>
                <a:defRPr/>
              </a:pPr>
              <a:t>23</a:t>
            </a:fld>
            <a:endParaRPr lang="en-GB" altLang="en-US">
              <a:solidFill>
                <a:prstClr val="black"/>
              </a:solidFill>
            </a:endParaRPr>
          </a:p>
        </p:txBody>
      </p:sp>
    </p:spTree>
    <p:extLst>
      <p:ext uri="{BB962C8B-B14F-4D97-AF65-F5344CB8AC3E}">
        <p14:creationId xmlns:p14="http://schemas.microsoft.com/office/powerpoint/2010/main" val="27967648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arn(inVertical)">
                                      <p:cBhvr>
                                        <p:cTn id="15" dur="500"/>
                                        <p:tgtEl>
                                          <p:spTgt spid="3">
                                            <p:txEl>
                                              <p:pRg st="6" end="6"/>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arn(inVertical)">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The end of theory…or better theory?</a:t>
            </a:r>
          </a:p>
        </p:txBody>
      </p:sp>
      <p:sp>
        <p:nvSpPr>
          <p:cNvPr id="29699" name="Content Placeholder 2"/>
          <p:cNvSpPr>
            <a:spLocks noGrp="1"/>
          </p:cNvSpPr>
          <p:nvPr>
            <p:ph idx="1"/>
          </p:nvPr>
        </p:nvSpPr>
        <p:spPr>
          <a:xfrm>
            <a:off x="457200" y="2565400"/>
            <a:ext cx="8229600" cy="3816350"/>
          </a:xfrm>
        </p:spPr>
        <p:txBody>
          <a:bodyPr/>
          <a:lstStyle/>
          <a:p>
            <a:pPr eaLnBrk="1" hangingPunct="1">
              <a:buFontTx/>
              <a:buChar char="•"/>
            </a:pPr>
            <a:r>
              <a:rPr lang="en-US" altLang="en-US" smtClean="0"/>
              <a:t>Scientific approach in the era of big data is needed more than ever before</a:t>
            </a:r>
          </a:p>
          <a:p>
            <a:pPr eaLnBrk="1" hangingPunct="1">
              <a:buFontTx/>
              <a:buChar char="•"/>
            </a:pPr>
            <a:r>
              <a:rPr lang="en-US" altLang="en-US" i="1" smtClean="0"/>
              <a:t>Kirk Borne: Statistical Truisms in the Age of Big Data (19 June 2013):</a:t>
            </a:r>
            <a:br>
              <a:rPr lang="en-US" altLang="en-US" i="1" smtClean="0"/>
            </a:br>
            <a:r>
              <a:rPr lang="en-US" altLang="en-US" i="1" smtClean="0"/>
              <a:t>-correlation does not imply causation</a:t>
            </a:r>
            <a:br>
              <a:rPr lang="en-US" altLang="en-US" i="1" smtClean="0"/>
            </a:br>
            <a:r>
              <a:rPr lang="en-US" altLang="en-US" i="1" smtClean="0"/>
              <a:t>-sample variance and bias do not go to zero</a:t>
            </a:r>
            <a:br>
              <a:rPr lang="en-US" altLang="en-US" i="1" smtClean="0"/>
            </a:br>
            <a:r>
              <a:rPr lang="en-US" altLang="en-US" i="1" smtClean="0"/>
              <a:t>-absence of evidence is not the same as evidence of absence</a:t>
            </a:r>
          </a:p>
          <a:p>
            <a:pPr eaLnBrk="1" hangingPunct="1">
              <a:buFontTx/>
              <a:buChar char="•"/>
            </a:pPr>
            <a:r>
              <a:rPr lang="en-US" altLang="en-US" smtClean="0"/>
              <a:t>A great moment: revisit theory in the age of big data</a:t>
            </a:r>
          </a:p>
        </p:txBody>
      </p:sp>
      <p:sp>
        <p:nvSpPr>
          <p:cNvPr id="2" name="Slide Number Placeholder 1"/>
          <p:cNvSpPr>
            <a:spLocks noGrp="1"/>
          </p:cNvSpPr>
          <p:nvPr>
            <p:ph type="sldNum" sz="quarter" idx="12"/>
          </p:nvPr>
        </p:nvSpPr>
        <p:spPr/>
        <p:txBody>
          <a:bodyPr/>
          <a:lstStyle/>
          <a:p>
            <a:pPr>
              <a:defRPr/>
            </a:pPr>
            <a:fld id="{F8F68AF2-16C8-4732-97DB-058BC22717BD}" type="slidenum">
              <a:rPr lang="en-GB" smtClean="0"/>
              <a:pPr>
                <a:defRPr/>
              </a:pPr>
              <a:t>24</a:t>
            </a:fld>
            <a:endParaRPr lang="en-GB" dirty="0"/>
          </a:p>
        </p:txBody>
      </p:sp>
    </p:spTree>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t>A changing role for official statistics?</a:t>
            </a:r>
          </a:p>
        </p:txBody>
      </p:sp>
      <p:sp>
        <p:nvSpPr>
          <p:cNvPr id="30723" name="Content Placeholder 2"/>
          <p:cNvSpPr>
            <a:spLocks noGrp="1"/>
          </p:cNvSpPr>
          <p:nvPr>
            <p:ph idx="1"/>
          </p:nvPr>
        </p:nvSpPr>
        <p:spPr/>
        <p:txBody>
          <a:bodyPr/>
          <a:lstStyle/>
          <a:p>
            <a:pPr eaLnBrk="1" hangingPunct="1">
              <a:buFontTx/>
              <a:buChar char="•"/>
            </a:pPr>
            <a:r>
              <a:rPr lang="en-GB" altLang="en-US" dirty="0" smtClean="0"/>
              <a:t>Accreditation and certification may become core tasks of NSIs</a:t>
            </a:r>
          </a:p>
          <a:p>
            <a:pPr eaLnBrk="1" hangingPunct="1">
              <a:buFontTx/>
              <a:buChar char="•"/>
            </a:pPr>
            <a:r>
              <a:rPr lang="en-GB" altLang="en-US" dirty="0" smtClean="0"/>
              <a:t>Statistical modelling will be a main activity</a:t>
            </a:r>
          </a:p>
          <a:p>
            <a:pPr eaLnBrk="1" hangingPunct="1">
              <a:buFontTx/>
              <a:buChar char="•"/>
            </a:pPr>
            <a:r>
              <a:rPr lang="en-GB" altLang="en-US" dirty="0" smtClean="0"/>
              <a:t>From descriptive indicators to nowcasting and forecasting</a:t>
            </a:r>
          </a:p>
          <a:p>
            <a:pPr eaLnBrk="1" hangingPunct="1">
              <a:buFontTx/>
              <a:buChar char="•"/>
            </a:pPr>
            <a:r>
              <a:rPr lang="en-GB" altLang="en-US" dirty="0" smtClean="0"/>
              <a:t>Re-thinking surveys and censuses in terms of reality mining: blending big data with tradition</a:t>
            </a:r>
          </a:p>
          <a:p>
            <a:pPr eaLnBrk="1" hangingPunct="1">
              <a:buFontTx/>
              <a:buChar char="•"/>
            </a:pPr>
            <a:r>
              <a:rPr lang="en-GB" altLang="en-US" dirty="0" smtClean="0"/>
              <a:t>It will be difficult to justify a 'traditional census of population' in the post2020 rounds</a:t>
            </a:r>
          </a:p>
          <a:p>
            <a:pPr eaLnBrk="1" hangingPunct="1">
              <a:buFontTx/>
              <a:buChar char="•"/>
            </a:pPr>
            <a:endParaRPr lang="en-US" altLang="en-US" dirty="0" smtClean="0"/>
          </a:p>
        </p:txBody>
      </p:sp>
      <p:sp>
        <p:nvSpPr>
          <p:cNvPr id="2" name="Slide Number Placeholder 1"/>
          <p:cNvSpPr>
            <a:spLocks noGrp="1"/>
          </p:cNvSpPr>
          <p:nvPr>
            <p:ph type="sldNum" sz="quarter" idx="12"/>
          </p:nvPr>
        </p:nvSpPr>
        <p:spPr/>
        <p:txBody>
          <a:bodyPr/>
          <a:lstStyle/>
          <a:p>
            <a:pPr>
              <a:defRPr/>
            </a:pPr>
            <a:fld id="{F8F68AF2-16C8-4732-97DB-058BC22717BD}" type="slidenum">
              <a:rPr lang="en-GB" smtClean="0"/>
              <a:pPr>
                <a:defRPr/>
              </a:pPr>
              <a:t>25</a:t>
            </a:fld>
            <a:endParaRPr lang="en-GB" dirty="0"/>
          </a:p>
        </p:txBody>
      </p:sp>
    </p:spTree>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dirty="0" smtClean="0"/>
              <a:t>The statistical office of the future</a:t>
            </a:r>
          </a:p>
        </p:txBody>
      </p:sp>
      <p:sp>
        <p:nvSpPr>
          <p:cNvPr id="32771" name="Content Placeholder 3"/>
          <p:cNvSpPr>
            <a:spLocks noGrp="1"/>
          </p:cNvSpPr>
          <p:nvPr>
            <p:ph idx="1"/>
          </p:nvPr>
        </p:nvSpPr>
        <p:spPr/>
        <p:txBody>
          <a:bodyPr/>
          <a:lstStyle/>
          <a:p>
            <a:pPr marL="0" indent="0" eaLnBrk="1" hangingPunct="1">
              <a:buNone/>
            </a:pPr>
            <a:r>
              <a:rPr lang="en-GB" altLang="en-US" dirty="0" smtClean="0"/>
              <a:t>What will be the impact of ubiquitous data collection and networking</a:t>
            </a:r>
          </a:p>
          <a:p>
            <a:pPr lvl="1" eaLnBrk="1" hangingPunct="1"/>
            <a:r>
              <a:rPr lang="en-GB" altLang="en-US" dirty="0" smtClean="0"/>
              <a:t>Internet of [</a:t>
            </a:r>
            <a:r>
              <a:rPr lang="en-GB" altLang="en-US" b="1" dirty="0" smtClean="0"/>
              <a:t>every]Thing</a:t>
            </a:r>
            <a:r>
              <a:rPr lang="en-GB" altLang="en-US" dirty="0" smtClean="0"/>
              <a:t>s, </a:t>
            </a:r>
          </a:p>
          <a:p>
            <a:pPr lvl="1" eaLnBrk="1" hangingPunct="1"/>
            <a:r>
              <a:rPr lang="en-GB" altLang="en-US" dirty="0" smtClean="0"/>
              <a:t>Cloud services,</a:t>
            </a:r>
          </a:p>
          <a:p>
            <a:pPr lvl="1" eaLnBrk="1" hangingPunct="1"/>
            <a:r>
              <a:rPr lang="en-GB" altLang="en-US" dirty="0" smtClean="0"/>
              <a:t>Wearables,</a:t>
            </a:r>
          </a:p>
          <a:p>
            <a:pPr lvl="1" eaLnBrk="1" hangingPunct="1"/>
            <a:r>
              <a:rPr lang="en-GB" altLang="en-US" dirty="0" smtClean="0"/>
              <a:t>Autonomous traffic,</a:t>
            </a:r>
          </a:p>
          <a:p>
            <a:pPr lvl="1" eaLnBrk="1" hangingPunct="1"/>
            <a:r>
              <a:rPr lang="en-GB" altLang="en-US" dirty="0" smtClean="0"/>
              <a:t>Smart systems,</a:t>
            </a:r>
          </a:p>
          <a:p>
            <a:pPr lvl="1" eaLnBrk="1" hangingPunct="1"/>
            <a:r>
              <a:rPr lang="en-GB" altLang="en-US" dirty="0" smtClean="0"/>
              <a:t>…</a:t>
            </a:r>
          </a:p>
          <a:p>
            <a:pPr marL="0" indent="0" eaLnBrk="1" hangingPunct="1">
              <a:buNone/>
            </a:pPr>
            <a:r>
              <a:rPr lang="en-GB" altLang="en-US" dirty="0" smtClean="0"/>
              <a:t>on </a:t>
            </a:r>
            <a:r>
              <a:rPr lang="en-GB" altLang="en-US" b="1" dirty="0" smtClean="0"/>
              <a:t>official statistics</a:t>
            </a:r>
            <a:r>
              <a:rPr lang="en-GB" altLang="en-US" dirty="0" smtClean="0"/>
              <a:t>?</a:t>
            </a:r>
          </a:p>
        </p:txBody>
      </p:sp>
      <p:sp>
        <p:nvSpPr>
          <p:cNvPr id="2" name="Slide Number Placeholder 1"/>
          <p:cNvSpPr>
            <a:spLocks noGrp="1"/>
          </p:cNvSpPr>
          <p:nvPr>
            <p:ph type="sldNum" sz="quarter" idx="12"/>
          </p:nvPr>
        </p:nvSpPr>
        <p:spPr/>
        <p:txBody>
          <a:bodyPr/>
          <a:lstStyle/>
          <a:p>
            <a:pPr>
              <a:defRPr/>
            </a:pPr>
            <a:fld id="{F8F68AF2-16C8-4732-97DB-058BC22717BD}" type="slidenum">
              <a:rPr lang="en-GB" smtClean="0"/>
              <a:pPr>
                <a:defRPr/>
              </a:pPr>
              <a:t>26</a:t>
            </a:fld>
            <a:endParaRPr lang="en-GB" dirty="0"/>
          </a:p>
        </p:txBody>
      </p:sp>
    </p:spTree>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dirty="0" smtClean="0"/>
              <a:t>The statistical office of the future</a:t>
            </a:r>
          </a:p>
        </p:txBody>
      </p:sp>
      <p:sp>
        <p:nvSpPr>
          <p:cNvPr id="32771" name="Content Placeholder 3"/>
          <p:cNvSpPr>
            <a:spLocks noGrp="1"/>
          </p:cNvSpPr>
          <p:nvPr>
            <p:ph idx="1"/>
          </p:nvPr>
        </p:nvSpPr>
        <p:spPr/>
        <p:txBody>
          <a:bodyPr>
            <a:normAutofit fontScale="85000" lnSpcReduction="20000"/>
          </a:bodyPr>
          <a:lstStyle/>
          <a:p>
            <a:pPr eaLnBrk="1" hangingPunct="1"/>
            <a:r>
              <a:rPr lang="en-GB" altLang="en-US" dirty="0" smtClean="0"/>
              <a:t>Data flows instead of surveys and censuses</a:t>
            </a:r>
          </a:p>
          <a:p>
            <a:pPr eaLnBrk="1" hangingPunct="1"/>
            <a:r>
              <a:rPr lang="en-GB" altLang="en-US" dirty="0"/>
              <a:t>Data customer instead of data provider</a:t>
            </a:r>
            <a:endParaRPr lang="en-GB" altLang="en-US" dirty="0" smtClean="0"/>
          </a:p>
          <a:p>
            <a:pPr eaLnBrk="1" hangingPunct="1"/>
            <a:r>
              <a:rPr lang="en-GB" altLang="en-US" dirty="0" smtClean="0"/>
              <a:t>Product designers instead of data collection designers</a:t>
            </a:r>
          </a:p>
          <a:p>
            <a:pPr eaLnBrk="1" hangingPunct="1"/>
            <a:r>
              <a:rPr lang="en-GB" altLang="en-US" dirty="0" smtClean="0"/>
              <a:t>New answers related to</a:t>
            </a:r>
          </a:p>
          <a:p>
            <a:pPr lvl="1" eaLnBrk="1" hangingPunct="1"/>
            <a:r>
              <a:rPr lang="en-GB" altLang="en-US" dirty="0" smtClean="0"/>
              <a:t>Quality and transparency</a:t>
            </a:r>
          </a:p>
          <a:p>
            <a:pPr lvl="1" eaLnBrk="1" hangingPunct="1"/>
            <a:r>
              <a:rPr lang="en-GB" altLang="en-US" dirty="0" smtClean="0"/>
              <a:t>Privacy and confidentiality</a:t>
            </a:r>
          </a:p>
          <a:p>
            <a:pPr lvl="1" eaLnBrk="1" hangingPunct="1"/>
            <a:r>
              <a:rPr lang="en-GB" altLang="en-US" dirty="0" smtClean="0"/>
              <a:t>Access to third party data sources / data sharing</a:t>
            </a:r>
          </a:p>
          <a:p>
            <a:pPr lvl="1" eaLnBrk="1" hangingPunct="1"/>
            <a:r>
              <a:rPr lang="en-GB" altLang="en-US" dirty="0" smtClean="0"/>
              <a:t>Scientific standards and methodology</a:t>
            </a:r>
          </a:p>
          <a:p>
            <a:pPr lvl="1" eaLnBrk="1" hangingPunct="1"/>
            <a:r>
              <a:rPr lang="en-GB" altLang="en-US" dirty="0" smtClean="0"/>
              <a:t>Professional ethics</a:t>
            </a:r>
          </a:p>
          <a:p>
            <a:pPr lvl="1" eaLnBrk="1" hangingPunct="1"/>
            <a:r>
              <a:rPr lang="en-GB" altLang="en-US" dirty="0" smtClean="0"/>
              <a:t>Skills</a:t>
            </a:r>
          </a:p>
          <a:p>
            <a:pPr eaLnBrk="1" hangingPunct="1"/>
            <a:r>
              <a:rPr lang="en-GB" altLang="en-US" dirty="0" smtClean="0"/>
              <a:t>Accreditation and certification instead of production</a:t>
            </a:r>
          </a:p>
          <a:p>
            <a:pPr eaLnBrk="1" hangingPunct="1"/>
            <a:r>
              <a:rPr lang="en-GB" altLang="en-US" dirty="0" smtClean="0"/>
              <a:t>Embedded in data flow – </a:t>
            </a:r>
            <a:r>
              <a:rPr lang="en-GB" altLang="en-US" b="1" i="1" dirty="0" smtClean="0"/>
              <a:t>statistics 'everywhere'</a:t>
            </a:r>
            <a:endParaRPr lang="en-GB" altLang="en-US" dirty="0" smtClean="0"/>
          </a:p>
          <a:p>
            <a:pPr eaLnBrk="1" hangingPunct="1"/>
            <a:endParaRPr lang="en-GB" altLang="en-US" dirty="0" smtClean="0"/>
          </a:p>
          <a:p>
            <a:pPr lvl="1" eaLnBrk="1" hangingPunct="1"/>
            <a:endParaRPr lang="en-GB" altLang="en-US" dirty="0" smtClean="0"/>
          </a:p>
          <a:p>
            <a:pPr lvl="1" eaLnBrk="1" hangingPunct="1"/>
            <a:endParaRPr lang="en-GB" altLang="en-US" dirty="0" smtClean="0"/>
          </a:p>
          <a:p>
            <a:pPr eaLnBrk="1" hangingPunct="1"/>
            <a:endParaRPr lang="en-GB" altLang="en-US" dirty="0" smtClean="0"/>
          </a:p>
        </p:txBody>
      </p:sp>
      <p:sp>
        <p:nvSpPr>
          <p:cNvPr id="2" name="Slide Number Placeholder 1"/>
          <p:cNvSpPr>
            <a:spLocks noGrp="1"/>
          </p:cNvSpPr>
          <p:nvPr>
            <p:ph type="sldNum" sz="quarter" idx="12"/>
          </p:nvPr>
        </p:nvSpPr>
        <p:spPr/>
        <p:txBody>
          <a:bodyPr/>
          <a:lstStyle/>
          <a:p>
            <a:pPr>
              <a:defRPr/>
            </a:pPr>
            <a:fld id="{F8F68AF2-16C8-4732-97DB-058BC22717BD}" type="slidenum">
              <a:rPr lang="en-GB" smtClean="0"/>
              <a:pPr>
                <a:defRPr/>
              </a:pPr>
              <a:t>27</a:t>
            </a:fld>
            <a:endParaRPr lang="en-GB" dirty="0"/>
          </a:p>
        </p:txBody>
      </p:sp>
    </p:spTree>
    <p:extLst>
      <p:ext uri="{BB962C8B-B14F-4D97-AF65-F5344CB8AC3E}">
        <p14:creationId xmlns:p14="http://schemas.microsoft.com/office/powerpoint/2010/main" val="1825444423"/>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Concluding remarks</a:t>
            </a:r>
            <a:endParaRPr lang="en-GB" dirty="0"/>
          </a:p>
        </p:txBody>
      </p:sp>
      <p:sp>
        <p:nvSpPr>
          <p:cNvPr id="3" name="Content Placeholder 2"/>
          <p:cNvSpPr>
            <a:spLocks noGrp="1"/>
          </p:cNvSpPr>
          <p:nvPr>
            <p:ph idx="1"/>
          </p:nvPr>
        </p:nvSpPr>
        <p:spPr/>
        <p:txBody>
          <a:bodyPr/>
          <a:lstStyle/>
          <a:p>
            <a:r>
              <a:rPr lang="en-GB" b="1" dirty="0" smtClean="0"/>
              <a:t>Big Data is here to stay and … grow bigger</a:t>
            </a:r>
            <a:br>
              <a:rPr lang="en-GB" b="1" dirty="0" smtClean="0"/>
            </a:br>
            <a:endParaRPr lang="en-GB" b="1" dirty="0" smtClean="0"/>
          </a:p>
          <a:p>
            <a:r>
              <a:rPr lang="en-GB" b="1" dirty="0" smtClean="0"/>
              <a:t>Embracing big data and data science into 'greater statistics' is the only way forward</a:t>
            </a:r>
            <a:br>
              <a:rPr lang="en-GB" b="1" dirty="0" smtClean="0"/>
            </a:br>
            <a:endParaRPr lang="en-GB" b="1" dirty="0" smtClean="0"/>
          </a:p>
          <a:p>
            <a:r>
              <a:rPr lang="en-GB" b="1" dirty="0" smtClean="0"/>
              <a:t>We have much work to do !</a:t>
            </a:r>
            <a:endParaRPr lang="en-GB" b="1" dirty="0"/>
          </a:p>
        </p:txBody>
      </p:sp>
      <p:sp>
        <p:nvSpPr>
          <p:cNvPr id="4" name="Slide Number Placeholder 3"/>
          <p:cNvSpPr>
            <a:spLocks noGrp="1"/>
          </p:cNvSpPr>
          <p:nvPr>
            <p:ph type="sldNum" sz="quarter" idx="12"/>
          </p:nvPr>
        </p:nvSpPr>
        <p:spPr/>
        <p:txBody>
          <a:bodyPr/>
          <a:lstStyle/>
          <a:p>
            <a:pPr>
              <a:defRPr/>
            </a:pPr>
            <a:fld id="{F8F68AF2-16C8-4732-97DB-058BC22717BD}" type="slidenum">
              <a:rPr lang="en-GB" smtClean="0"/>
              <a:pPr>
                <a:defRPr/>
              </a:pPr>
              <a:t>28</a:t>
            </a:fld>
            <a:endParaRPr lang="en-GB" dirty="0"/>
          </a:p>
        </p:txBody>
      </p:sp>
    </p:spTree>
    <p:extLst>
      <p:ext uri="{BB962C8B-B14F-4D97-AF65-F5344CB8AC3E}">
        <p14:creationId xmlns:p14="http://schemas.microsoft.com/office/powerpoint/2010/main" val="2196836932"/>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African proverb </a:t>
            </a:r>
          </a:p>
        </p:txBody>
      </p:sp>
      <p:pic>
        <p:nvPicPr>
          <p:cNvPr id="6" name="Picture 2" descr="C:\Users\K0921875\AppData\Local\Microsoft\Windows\Temporary Internet Files\Content.IE5\V3ZUG653\MC90025244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79806"/>
            <a:ext cx="1527175"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75637" y="2551814"/>
            <a:ext cx="7219507" cy="1015663"/>
          </a:xfrm>
          <a:prstGeom prst="rect">
            <a:avLst/>
          </a:prstGeom>
          <a:noFill/>
        </p:spPr>
        <p:txBody>
          <a:bodyPr wrap="square" rtlCol="0">
            <a:spAutoFit/>
          </a:bodyPr>
          <a:lstStyle/>
          <a:p>
            <a:r>
              <a:rPr lang="en-GB" sz="2000" i="1" dirty="0" smtClean="0">
                <a:solidFill>
                  <a:srgbClr val="0F5494"/>
                </a:solidFill>
                <a:cs typeface="+mn-cs"/>
              </a:rPr>
              <a:t>When the music changes so does the dance</a:t>
            </a:r>
          </a:p>
          <a:p>
            <a:endParaRPr lang="en-GB" sz="2000" i="1" dirty="0">
              <a:solidFill>
                <a:srgbClr val="0F5494"/>
              </a:solidFill>
              <a:cs typeface="+mn-cs"/>
            </a:endParaRPr>
          </a:p>
          <a:p>
            <a:r>
              <a:rPr lang="en-GB" sz="2000" i="1" dirty="0" smtClean="0">
                <a:solidFill>
                  <a:srgbClr val="0F5494"/>
                </a:solidFill>
                <a:cs typeface="+mn-cs"/>
              </a:rPr>
              <a:t>If we fail to listen we will be out of step</a:t>
            </a:r>
            <a:endParaRPr lang="en-GB" sz="2000" i="1" dirty="0">
              <a:solidFill>
                <a:srgbClr val="0F5494"/>
              </a:solidFill>
              <a:cs typeface="+mn-cs"/>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990" y="4065735"/>
            <a:ext cx="15049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01879" y="5911702"/>
            <a:ext cx="4338084" cy="400110"/>
          </a:xfrm>
          <a:prstGeom prst="rect">
            <a:avLst/>
          </a:prstGeom>
          <a:noFill/>
        </p:spPr>
        <p:txBody>
          <a:bodyPr wrap="square" rtlCol="0">
            <a:spAutoFit/>
          </a:bodyPr>
          <a:lstStyle/>
          <a:p>
            <a:r>
              <a:rPr lang="en-GB" sz="2000" dirty="0" smtClean="0">
                <a:solidFill>
                  <a:srgbClr val="0F5494"/>
                </a:solidFill>
                <a:effectLst>
                  <a:outerShdw blurRad="38100" dist="38100" dir="2700000" algn="tl">
                    <a:srgbClr val="000000">
                      <a:alpha val="43137"/>
                    </a:srgbClr>
                  </a:outerShdw>
                </a:effectLst>
                <a:cs typeface="+mn-cs"/>
              </a:rPr>
              <a:t>Professor Denise LIEVESLEY</a:t>
            </a:r>
            <a:endParaRPr lang="en-GB" sz="2000" dirty="0">
              <a:solidFill>
                <a:srgbClr val="0F5494"/>
              </a:solidFill>
              <a:effectLst>
                <a:outerShdw blurRad="38100" dist="38100" dir="2700000" algn="tl">
                  <a:srgbClr val="000000">
                    <a:alpha val="43137"/>
                  </a:srgbClr>
                </a:outerShdw>
              </a:effectLst>
              <a:cs typeface="+mn-cs"/>
            </a:endParaRPr>
          </a:p>
        </p:txBody>
      </p:sp>
      <p:sp>
        <p:nvSpPr>
          <p:cNvPr id="2" name="Slide Number Placeholder 1"/>
          <p:cNvSpPr>
            <a:spLocks noGrp="1"/>
          </p:cNvSpPr>
          <p:nvPr>
            <p:ph type="sldNum" sz="quarter" idx="12"/>
          </p:nvPr>
        </p:nvSpPr>
        <p:spPr/>
        <p:txBody>
          <a:bodyPr/>
          <a:lstStyle/>
          <a:p>
            <a:pPr>
              <a:defRPr/>
            </a:pPr>
            <a:fld id="{37FBADD6-54E8-4706-820D-F4B98D292633}" type="slidenum">
              <a:rPr lang="en-GB" altLang="en-US" smtClean="0">
                <a:solidFill>
                  <a:prstClr val="black"/>
                </a:solidFill>
              </a:rPr>
              <a:pPr>
                <a:defRPr/>
              </a:pPr>
              <a:t>29</a:t>
            </a:fld>
            <a:endParaRPr lang="en-GB" altLang="en-US">
              <a:solidFill>
                <a:prstClr val="black"/>
              </a:solidFill>
            </a:endParaRPr>
          </a:p>
        </p:txBody>
      </p:sp>
    </p:spTree>
    <p:extLst>
      <p:ext uri="{BB962C8B-B14F-4D97-AF65-F5344CB8AC3E}">
        <p14:creationId xmlns:p14="http://schemas.microsoft.com/office/powerpoint/2010/main" val="165195146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468313" y="1555750"/>
            <a:ext cx="8229600" cy="649288"/>
          </a:xfrm>
        </p:spPr>
        <p:txBody>
          <a:bodyPr/>
          <a:lstStyle/>
          <a:p>
            <a:pPr eaLnBrk="1" hangingPunct="1"/>
            <a:r>
              <a:rPr lang="en-GB" altLang="en-US" sz="3200" dirty="0" smtClean="0"/>
              <a:t>Role of official statistics today?</a:t>
            </a:r>
          </a:p>
        </p:txBody>
      </p:sp>
      <p:sp>
        <p:nvSpPr>
          <p:cNvPr id="17410" name="Content Placeholder 2"/>
          <p:cNvSpPr>
            <a:spLocks noGrp="1"/>
          </p:cNvSpPr>
          <p:nvPr>
            <p:ph idx="1"/>
          </p:nvPr>
        </p:nvSpPr>
        <p:spPr>
          <a:xfrm>
            <a:off x="1043608" y="2602345"/>
            <a:ext cx="6335712" cy="4248150"/>
          </a:xfrm>
        </p:spPr>
        <p:txBody>
          <a:bodyPr/>
          <a:lstStyle/>
          <a:p>
            <a:pPr marL="0" indent="0" eaLnBrk="1" hangingPunct="1">
              <a:buFontTx/>
              <a:buNone/>
            </a:pPr>
            <a:r>
              <a:rPr lang="en-GB" altLang="en-US" sz="2000" i="1" dirty="0" smtClean="0"/>
              <a:t>'….To provide an </a:t>
            </a:r>
            <a:r>
              <a:rPr lang="en-GB" altLang="en-US" sz="2000" b="1" i="1" dirty="0" smtClean="0"/>
              <a:t>indispensable element </a:t>
            </a:r>
            <a:r>
              <a:rPr lang="en-GB" altLang="en-US" sz="2000" i="1" dirty="0" smtClean="0"/>
              <a:t>in the </a:t>
            </a:r>
            <a:r>
              <a:rPr lang="en-GB" altLang="en-US" sz="2000" b="1" i="1" dirty="0" smtClean="0"/>
              <a:t>information system </a:t>
            </a:r>
            <a:r>
              <a:rPr lang="en-GB" altLang="en-US" sz="2000" i="1" dirty="0" smtClean="0"/>
              <a:t>of a democratic society, serving the government, the economy and the public with data about the economic, demographic, social and environmental situation….'</a:t>
            </a:r>
          </a:p>
          <a:p>
            <a:pPr marL="0" indent="0" eaLnBrk="1" hangingPunct="1">
              <a:buFontTx/>
              <a:buNone/>
            </a:pPr>
            <a:endParaRPr lang="en-GB" altLang="en-US" sz="2000" i="1" dirty="0" smtClean="0"/>
          </a:p>
          <a:p>
            <a:pPr marL="0" indent="0" eaLnBrk="1" hangingPunct="1">
              <a:buFontTx/>
              <a:buNone/>
            </a:pPr>
            <a:r>
              <a:rPr lang="en-GB" altLang="en-US" sz="1800" i="1" dirty="0" smtClean="0"/>
              <a:t>[Fundamental Principles of Official Statistics; principle 1 on </a:t>
            </a:r>
            <a:r>
              <a:rPr lang="en-GB" altLang="en-US" sz="1800" b="1" i="1" dirty="0" smtClean="0"/>
              <a:t>Relevance, impartiality and equal access</a:t>
            </a:r>
            <a:r>
              <a:rPr lang="en-GB" altLang="en-US" sz="1800" i="1" dirty="0" smtClean="0"/>
              <a:t>]</a:t>
            </a:r>
          </a:p>
        </p:txBody>
      </p:sp>
      <p:sp>
        <p:nvSpPr>
          <p:cNvPr id="2" name="Slide Number Placeholder 1"/>
          <p:cNvSpPr>
            <a:spLocks noGrp="1"/>
          </p:cNvSpPr>
          <p:nvPr>
            <p:ph type="sldNum" sz="quarter" idx="12"/>
          </p:nvPr>
        </p:nvSpPr>
        <p:spPr/>
        <p:txBody>
          <a:bodyPr/>
          <a:lstStyle/>
          <a:p>
            <a:pPr>
              <a:defRPr/>
            </a:pPr>
            <a:fld id="{F8F68AF2-16C8-4732-97DB-058BC22717BD}" type="slidenum">
              <a:rPr lang="en-GB" smtClean="0"/>
              <a:pPr>
                <a:defRPr/>
              </a:pPr>
              <a:t>3</a:t>
            </a:fld>
            <a:endParaRPr lang="en-GB" dirty="0"/>
          </a:p>
        </p:txBody>
      </p:sp>
    </p:spTree>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332494"/>
            <a:ext cx="9144000" cy="5156703"/>
          </a:xfrm>
          <a:prstGeom prst="rect">
            <a:avLst/>
          </a:prstGeom>
        </p:spPr>
      </p:pic>
      <p:sp>
        <p:nvSpPr>
          <p:cNvPr id="2" name="Title 1"/>
          <p:cNvSpPr>
            <a:spLocks noGrp="1"/>
          </p:cNvSpPr>
          <p:nvPr>
            <p:ph type="title"/>
          </p:nvPr>
        </p:nvSpPr>
        <p:spPr/>
        <p:txBody>
          <a:bodyPr/>
          <a:lstStyle/>
          <a:p>
            <a:r>
              <a:rPr lang="en-GB" dirty="0" smtClean="0">
                <a:solidFill>
                  <a:srgbClr val="BEDCF8"/>
                </a:solidFill>
                <a:effectLst>
                  <a:outerShdw blurRad="38100" dist="38100" dir="2700000" algn="tl">
                    <a:srgbClr val="000000">
                      <a:alpha val="43137"/>
                    </a:srgbClr>
                  </a:outerShdw>
                </a:effectLst>
              </a:rPr>
              <a:t>…drones…census of buildings…?</a:t>
            </a:r>
            <a:endParaRPr lang="en-GB" dirty="0">
              <a:solidFill>
                <a:srgbClr val="BEDCF8"/>
              </a:solidFill>
              <a:effectLst>
                <a:outerShdw blurRad="38100" dist="38100" dir="2700000" algn="tl">
                  <a:srgbClr val="000000">
                    <a:alpha val="43137"/>
                  </a:srgbClr>
                </a:outerShdw>
              </a:effectLst>
            </a:endParaRPr>
          </a:p>
        </p:txBody>
      </p:sp>
      <p:sp>
        <p:nvSpPr>
          <p:cNvPr id="3" name="TextBox 2"/>
          <p:cNvSpPr txBox="1"/>
          <p:nvPr/>
        </p:nvSpPr>
        <p:spPr>
          <a:xfrm>
            <a:off x="2423160" y="3726180"/>
            <a:ext cx="5600700" cy="369332"/>
          </a:xfrm>
          <a:prstGeom prst="rect">
            <a:avLst/>
          </a:prstGeom>
          <a:noFill/>
        </p:spPr>
        <p:txBody>
          <a:bodyPr wrap="square" rtlCol="0">
            <a:spAutoFit/>
          </a:bodyPr>
          <a:lstStyle/>
          <a:p>
            <a:endParaRPr lang="en-GB" sz="1800" b="0" dirty="0">
              <a:solidFill>
                <a:srgbClr val="0F5494"/>
              </a:solidFill>
              <a:cs typeface="+mn-cs"/>
            </a:endParaRPr>
          </a:p>
        </p:txBody>
      </p:sp>
      <p:sp>
        <p:nvSpPr>
          <p:cNvPr id="5" name="TextBox 4"/>
          <p:cNvSpPr txBox="1"/>
          <p:nvPr/>
        </p:nvSpPr>
        <p:spPr>
          <a:xfrm>
            <a:off x="2423160" y="3587680"/>
            <a:ext cx="5394960" cy="1015663"/>
          </a:xfrm>
          <a:prstGeom prst="rect">
            <a:avLst/>
          </a:prstGeom>
          <a:noFill/>
        </p:spPr>
        <p:txBody>
          <a:bodyPr wrap="square" rtlCol="0">
            <a:spAutoFit/>
          </a:bodyPr>
          <a:lstStyle/>
          <a:p>
            <a:pPr algn="ctr"/>
            <a:r>
              <a:rPr lang="en-GB" sz="3000" kern="0" dirty="0" smtClean="0">
                <a:solidFill>
                  <a:srgbClr val="BEDCF8"/>
                </a:solidFill>
                <a:effectLst>
                  <a:outerShdw blurRad="38100" dist="38100" dir="2700000" algn="tl">
                    <a:srgbClr val="000000">
                      <a:alpha val="43137"/>
                    </a:srgbClr>
                  </a:outerShdw>
                </a:effectLst>
                <a:latin typeface="Verdana"/>
                <a:cs typeface="+mn-cs"/>
              </a:rPr>
              <a:t>Thank You for your Attention</a:t>
            </a:r>
            <a:endParaRPr lang="en-GB" sz="1200" b="0" dirty="0">
              <a:solidFill>
                <a:srgbClr val="0F5494"/>
              </a:solidFill>
              <a:cs typeface="+mn-cs"/>
            </a:endParaRPr>
          </a:p>
        </p:txBody>
      </p:sp>
      <p:sp>
        <p:nvSpPr>
          <p:cNvPr id="6" name="Slide Number Placeholder 5"/>
          <p:cNvSpPr>
            <a:spLocks noGrp="1"/>
          </p:cNvSpPr>
          <p:nvPr>
            <p:ph type="sldNum" sz="quarter" idx="12"/>
          </p:nvPr>
        </p:nvSpPr>
        <p:spPr/>
        <p:txBody>
          <a:bodyPr/>
          <a:lstStyle/>
          <a:p>
            <a:pPr>
              <a:defRPr/>
            </a:pPr>
            <a:fld id="{BB7735D7-2A54-454F-A6AD-7C71D65E0EE2}" type="slidenum">
              <a:rPr lang="en-GB" altLang="en-US" smtClean="0">
                <a:solidFill>
                  <a:prstClr val="black"/>
                </a:solidFill>
              </a:rPr>
              <a:pPr>
                <a:defRPr/>
              </a:pPr>
              <a:t>30</a:t>
            </a:fld>
            <a:endParaRPr lang="en-GB" altLang="en-US">
              <a:solidFill>
                <a:prstClr val="black"/>
              </a:solidFill>
            </a:endParaRPr>
          </a:p>
        </p:txBody>
      </p:sp>
    </p:spTree>
    <p:extLst>
      <p:ext uri="{BB962C8B-B14F-4D97-AF65-F5344CB8AC3E}">
        <p14:creationId xmlns:p14="http://schemas.microsoft.com/office/powerpoint/2010/main" val="8762851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1555750"/>
            <a:ext cx="8229600" cy="720725"/>
          </a:xfrm>
        </p:spPr>
        <p:txBody>
          <a:bodyPr/>
          <a:lstStyle/>
          <a:p>
            <a:pPr eaLnBrk="1" hangingPunct="1"/>
            <a:r>
              <a:rPr lang="en-GB" altLang="en-US" sz="2800" dirty="0" smtClean="0"/>
              <a:t>Role of official statistics today?</a:t>
            </a:r>
          </a:p>
        </p:txBody>
      </p:sp>
      <p:sp>
        <p:nvSpPr>
          <p:cNvPr id="3" name="Content Placeholder 2"/>
          <p:cNvSpPr>
            <a:spLocks noGrp="1"/>
          </p:cNvSpPr>
          <p:nvPr>
            <p:ph idx="1"/>
          </p:nvPr>
        </p:nvSpPr>
        <p:spPr>
          <a:xfrm>
            <a:off x="457200" y="2565400"/>
            <a:ext cx="8435280" cy="3959225"/>
          </a:xfrm>
        </p:spPr>
        <p:txBody>
          <a:bodyPr>
            <a:normAutofit fontScale="47500" lnSpcReduction="20000"/>
          </a:bodyPr>
          <a:lstStyle/>
          <a:p>
            <a:pPr eaLnBrk="1" hangingPunct="1">
              <a:lnSpc>
                <a:spcPct val="110000"/>
              </a:lnSpc>
              <a:spcBef>
                <a:spcPts val="600"/>
              </a:spcBef>
              <a:defRPr/>
            </a:pPr>
            <a:r>
              <a:rPr lang="en-GB" sz="4400" dirty="0" smtClean="0"/>
              <a:t>Attention to </a:t>
            </a:r>
            <a:r>
              <a:rPr lang="en-GB" sz="4400" dirty="0"/>
              <a:t>quality, </a:t>
            </a:r>
            <a:r>
              <a:rPr lang="en-GB" sz="4400" dirty="0" smtClean="0"/>
              <a:t>costs, </a:t>
            </a:r>
            <a:r>
              <a:rPr lang="en-GB" sz="4400" dirty="0"/>
              <a:t>burden on </a:t>
            </a:r>
            <a:r>
              <a:rPr lang="en-GB" sz="4400" dirty="0" smtClean="0"/>
              <a:t>respondents, </a:t>
            </a:r>
            <a:r>
              <a:rPr lang="en-GB" sz="4400" dirty="0"/>
              <a:t>scientific </a:t>
            </a:r>
            <a:r>
              <a:rPr lang="en-GB" sz="4400" dirty="0" smtClean="0"/>
              <a:t>principles, professional ethics, confidentiality</a:t>
            </a:r>
            <a:br>
              <a:rPr lang="en-GB" sz="4400" dirty="0" smtClean="0"/>
            </a:br>
            <a:r>
              <a:rPr lang="en-GB" sz="4400" b="1" dirty="0" smtClean="0"/>
              <a:t> </a:t>
            </a:r>
          </a:p>
          <a:p>
            <a:pPr eaLnBrk="1" hangingPunct="1">
              <a:lnSpc>
                <a:spcPct val="110000"/>
              </a:lnSpc>
              <a:spcBef>
                <a:spcPts val="600"/>
              </a:spcBef>
              <a:defRPr/>
            </a:pPr>
            <a:r>
              <a:rPr lang="en-GB" sz="4400" dirty="0" smtClean="0"/>
              <a:t>Exclusive use for </a:t>
            </a:r>
            <a:r>
              <a:rPr lang="en-GB" sz="4400" dirty="0"/>
              <a:t>statistical </a:t>
            </a:r>
            <a:r>
              <a:rPr lang="en-GB" sz="4400" dirty="0" smtClean="0"/>
              <a:t>purposes</a:t>
            </a:r>
            <a:r>
              <a:rPr lang="en-GB" sz="3800" b="1" dirty="0" smtClean="0"/>
              <a:t/>
            </a:r>
            <a:br>
              <a:rPr lang="en-GB" sz="3800" b="1" dirty="0" smtClean="0"/>
            </a:br>
            <a:endParaRPr lang="en-GB" sz="3800" b="1" dirty="0" smtClean="0"/>
          </a:p>
          <a:p>
            <a:pPr eaLnBrk="1" hangingPunct="1">
              <a:lnSpc>
                <a:spcPct val="110000"/>
              </a:lnSpc>
              <a:spcBef>
                <a:spcPts val="600"/>
              </a:spcBef>
              <a:defRPr/>
            </a:pPr>
            <a:r>
              <a:rPr lang="en-GB" sz="4400" dirty="0" smtClean="0"/>
              <a:t>Presentation of </a:t>
            </a:r>
            <a:r>
              <a:rPr lang="en-GB" sz="4400" dirty="0"/>
              <a:t>information according to scientific standards</a:t>
            </a:r>
            <a:r>
              <a:rPr lang="en-GB" sz="4400" b="1" dirty="0"/>
              <a:t> </a:t>
            </a:r>
            <a:r>
              <a:rPr lang="en-GB" sz="4400" dirty="0"/>
              <a:t>on </a:t>
            </a:r>
            <a:r>
              <a:rPr lang="en-GB" sz="4400" dirty="0" smtClean="0"/>
              <a:t>the sources</a:t>
            </a:r>
            <a:r>
              <a:rPr lang="en-GB" sz="4400" dirty="0"/>
              <a:t>, methods and procedures of the </a:t>
            </a:r>
            <a:r>
              <a:rPr lang="en-GB" sz="4400" dirty="0" smtClean="0"/>
              <a:t>statistics</a:t>
            </a:r>
          </a:p>
          <a:p>
            <a:pPr eaLnBrk="1" hangingPunct="1">
              <a:lnSpc>
                <a:spcPct val="110000"/>
              </a:lnSpc>
              <a:spcBef>
                <a:spcPts val="600"/>
              </a:spcBef>
              <a:defRPr/>
            </a:pPr>
            <a:endParaRPr lang="en-GB" dirty="0"/>
          </a:p>
          <a:p>
            <a:pPr marL="0" indent="0" eaLnBrk="1" hangingPunct="1">
              <a:lnSpc>
                <a:spcPct val="110000"/>
              </a:lnSpc>
              <a:spcBef>
                <a:spcPts val="600"/>
              </a:spcBef>
              <a:buFont typeface="Arial" pitchFamily="34" charset="0"/>
              <a:buNone/>
              <a:defRPr/>
            </a:pPr>
            <a:r>
              <a:rPr lang="en-GB" altLang="en-US" sz="3200" i="1" dirty="0"/>
              <a:t>[Fundamental Principles of Official Statistics; </a:t>
            </a:r>
            <a:endParaRPr lang="en-GB" altLang="en-US" sz="3200" i="1" dirty="0" smtClean="0"/>
          </a:p>
          <a:p>
            <a:pPr marL="0" indent="0" eaLnBrk="1" hangingPunct="1">
              <a:lnSpc>
                <a:spcPct val="110000"/>
              </a:lnSpc>
              <a:spcBef>
                <a:spcPts val="600"/>
              </a:spcBef>
              <a:buFont typeface="Arial" pitchFamily="34" charset="0"/>
              <a:buNone/>
              <a:defRPr/>
            </a:pPr>
            <a:r>
              <a:rPr lang="en-GB" altLang="en-US" sz="3200" i="1" dirty="0" smtClean="0"/>
              <a:t>Principles 2,3,5,6]</a:t>
            </a:r>
            <a:endParaRPr lang="en-GB" sz="3200" dirty="0" smtClean="0"/>
          </a:p>
        </p:txBody>
      </p:sp>
      <p:sp>
        <p:nvSpPr>
          <p:cNvPr id="2" name="Slide Number Placeholder 1"/>
          <p:cNvSpPr>
            <a:spLocks noGrp="1"/>
          </p:cNvSpPr>
          <p:nvPr>
            <p:ph type="sldNum" sz="quarter" idx="12"/>
          </p:nvPr>
        </p:nvSpPr>
        <p:spPr/>
        <p:txBody>
          <a:bodyPr/>
          <a:lstStyle/>
          <a:p>
            <a:pPr>
              <a:defRPr/>
            </a:pPr>
            <a:fld id="{F8F68AF2-16C8-4732-97DB-058BC22717BD}" type="slidenum">
              <a:rPr lang="en-GB" smtClean="0"/>
              <a:pPr>
                <a:defRPr/>
              </a:pPr>
              <a:t>4</a:t>
            </a:fld>
            <a:endParaRPr lang="en-GB" dirty="0"/>
          </a:p>
        </p:txBody>
      </p:sp>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A simpler definition</a:t>
            </a:r>
            <a:endParaRPr lang="en-GB" sz="2800" dirty="0"/>
          </a:p>
        </p:txBody>
      </p:sp>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02018" y="3300454"/>
            <a:ext cx="1365622" cy="148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799" y="3251330"/>
            <a:ext cx="6496493" cy="830997"/>
          </a:xfrm>
          <a:prstGeom prst="rect">
            <a:avLst/>
          </a:prstGeom>
        </p:spPr>
        <p:txBody>
          <a:bodyPr wrap="square">
            <a:spAutoFit/>
          </a:bodyPr>
          <a:lstStyle/>
          <a:p>
            <a:pPr>
              <a:buFont typeface="Arial" pitchFamily="34" charset="0"/>
              <a:buNone/>
            </a:pPr>
            <a:r>
              <a:rPr lang="en-GB" sz="2400" kern="0" dirty="0" smtClean="0">
                <a:solidFill>
                  <a:srgbClr val="0F5494"/>
                </a:solidFill>
                <a:effectLst>
                  <a:outerShdw blurRad="38100" dist="38100" dir="2700000" algn="tl">
                    <a:srgbClr val="000000">
                      <a:alpha val="43137"/>
                    </a:srgbClr>
                  </a:outerShdw>
                </a:effectLst>
                <a:cs typeface="+mn-cs"/>
              </a:rPr>
              <a:t>Statistics</a:t>
            </a:r>
            <a:r>
              <a:rPr lang="en-GB" sz="2400" kern="0" dirty="0" smtClean="0">
                <a:solidFill>
                  <a:srgbClr val="0F5494"/>
                </a:solidFill>
                <a:cs typeface="+mn-cs"/>
              </a:rPr>
              <a:t> are the </a:t>
            </a:r>
            <a:r>
              <a:rPr lang="en-GB" sz="2400" kern="0" dirty="0" smtClean="0">
                <a:solidFill>
                  <a:srgbClr val="0F5494"/>
                </a:solidFill>
                <a:effectLst>
                  <a:outerShdw blurRad="38100" dist="38100" dir="2700000" algn="tl">
                    <a:srgbClr val="000000">
                      <a:alpha val="43137"/>
                    </a:srgbClr>
                  </a:outerShdw>
                </a:effectLst>
                <a:cs typeface="+mn-cs"/>
              </a:rPr>
              <a:t>mirror</a:t>
            </a:r>
            <a:r>
              <a:rPr lang="en-GB" sz="2400" kern="0" dirty="0" smtClean="0">
                <a:solidFill>
                  <a:srgbClr val="0F5494"/>
                </a:solidFill>
                <a:cs typeface="+mn-cs"/>
              </a:rPr>
              <a:t> through which we </a:t>
            </a:r>
            <a:r>
              <a:rPr lang="en-GB" sz="2400" kern="0" dirty="0" smtClean="0">
                <a:solidFill>
                  <a:srgbClr val="0F5494"/>
                </a:solidFill>
                <a:effectLst>
                  <a:outerShdw blurRad="38100" dist="38100" dir="2700000" algn="tl">
                    <a:srgbClr val="000000">
                      <a:alpha val="43137"/>
                    </a:srgbClr>
                  </a:outerShdw>
                </a:effectLst>
                <a:cs typeface="+mn-cs"/>
              </a:rPr>
              <a:t>view society</a:t>
            </a:r>
            <a:endParaRPr lang="en-GB" sz="2400" kern="0" dirty="0">
              <a:solidFill>
                <a:srgbClr val="0F5494"/>
              </a:solidFill>
              <a:effectLst>
                <a:outerShdw blurRad="38100" dist="38100" dir="2700000" algn="tl">
                  <a:srgbClr val="000000">
                    <a:alpha val="43137"/>
                  </a:srgbClr>
                </a:outerShdw>
              </a:effectLst>
              <a:cs typeface="+mn-cs"/>
            </a:endParaRPr>
          </a:p>
        </p:txBody>
      </p:sp>
      <p:sp>
        <p:nvSpPr>
          <p:cNvPr id="5" name="TextBox 4"/>
          <p:cNvSpPr txBox="1"/>
          <p:nvPr/>
        </p:nvSpPr>
        <p:spPr>
          <a:xfrm>
            <a:off x="202018" y="4944139"/>
            <a:ext cx="7293935" cy="369332"/>
          </a:xfrm>
          <a:prstGeom prst="rect">
            <a:avLst/>
          </a:prstGeom>
          <a:noFill/>
        </p:spPr>
        <p:txBody>
          <a:bodyPr wrap="square" rtlCol="0">
            <a:spAutoFit/>
          </a:bodyPr>
          <a:lstStyle/>
          <a:p>
            <a:r>
              <a:rPr lang="en-GB" sz="1800" i="1" dirty="0">
                <a:solidFill>
                  <a:srgbClr val="0F5494"/>
                </a:solidFill>
                <a:cs typeface="+mn-cs"/>
              </a:rPr>
              <a:t>David Hand @ Royal Statistical Society 2010</a:t>
            </a:r>
          </a:p>
        </p:txBody>
      </p:sp>
      <p:sp>
        <p:nvSpPr>
          <p:cNvPr id="3" name="Slide Number Placeholder 2"/>
          <p:cNvSpPr>
            <a:spLocks noGrp="1"/>
          </p:cNvSpPr>
          <p:nvPr>
            <p:ph type="sldNum" sz="quarter" idx="12"/>
          </p:nvPr>
        </p:nvSpPr>
        <p:spPr/>
        <p:txBody>
          <a:bodyPr/>
          <a:lstStyle/>
          <a:p>
            <a:pPr>
              <a:defRPr/>
            </a:pPr>
            <a:fld id="{BB7735D7-2A54-454F-A6AD-7C71D65E0EE2}" type="slidenum">
              <a:rPr lang="en-GB" altLang="en-US" smtClean="0">
                <a:solidFill>
                  <a:prstClr val="black"/>
                </a:solidFill>
              </a:rPr>
              <a:pPr>
                <a:defRPr/>
              </a:pPr>
              <a:t>5</a:t>
            </a:fld>
            <a:endParaRPr lang="en-GB" altLang="en-US">
              <a:solidFill>
                <a:prstClr val="black"/>
              </a:solidFill>
            </a:endParaRPr>
          </a:p>
        </p:txBody>
      </p:sp>
    </p:spTree>
    <p:extLst>
      <p:ext uri="{BB962C8B-B14F-4D97-AF65-F5344CB8AC3E}">
        <p14:creationId xmlns:p14="http://schemas.microsoft.com/office/powerpoint/2010/main" val="443200466"/>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363" y="1195388"/>
            <a:ext cx="9037637" cy="541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a:spLocks noGrp="1"/>
          </p:cNvSpPr>
          <p:nvPr>
            <p:ph type="sldNum" sz="quarter" idx="12"/>
          </p:nvPr>
        </p:nvSpPr>
        <p:spPr/>
        <p:txBody>
          <a:bodyPr/>
          <a:lstStyle/>
          <a:p>
            <a:pPr>
              <a:defRPr/>
            </a:pPr>
            <a:fld id="{2249C2D0-DBE5-41A2-B3E6-76469F86F7F0}" type="slidenum">
              <a:rPr lang="en-GB" smtClean="0"/>
              <a:pPr>
                <a:defRPr/>
              </a:pPr>
              <a:t>6</a:t>
            </a:fld>
            <a:endParaRPr lang="en-GB"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1825" y="4416425"/>
            <a:ext cx="1808163"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 y="5576888"/>
            <a:ext cx="11652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05238" y="2232025"/>
            <a:ext cx="142557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8125" y="4416425"/>
            <a:ext cx="9540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38113" y="2955925"/>
            <a:ext cx="15144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24075" y="2609850"/>
            <a:ext cx="17018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291263" y="5778500"/>
            <a:ext cx="1568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2987675" y="3738563"/>
            <a:ext cx="4105275" cy="1016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r>
              <a:rPr lang="de-DE" altLang="en-US" sz="6000">
                <a:solidFill>
                  <a:srgbClr val="0F5494"/>
                </a:solidFill>
              </a:rPr>
              <a:t>DRIVERS</a:t>
            </a:r>
          </a:p>
        </p:txBody>
      </p:sp>
      <p:pic>
        <p:nvPicPr>
          <p:cNvPr id="19" name="Picture 2" descr="http://www.logitech.com/assets/31149/2/super-wideband-audio.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641975" y="1044575"/>
            <a:ext cx="13001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http://www.wetterladen.de/images/articles/propellerwind.jpg_5.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476500" y="5854700"/>
            <a:ext cx="156368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23"/>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38113" y="1279525"/>
            <a:ext cx="148431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8325" y="4895850"/>
            <a:ext cx="15144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2"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54925" y="3387725"/>
            <a:ext cx="13716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3"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59713" y="1381125"/>
            <a:ext cx="9715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4" name="Picture 8"/>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560513" y="1339850"/>
            <a:ext cx="1508125"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5"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45125" y="2465388"/>
            <a:ext cx="22098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nodeType="afterGroup">
                            <p:stCondLst>
                              <p:cond delay="2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nodeType="afterGroup">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nodeType="afterGroup">
                            <p:stCondLst>
                              <p:cond delay="3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nodeType="afterGroup">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nodeType="afterGroup">
                            <p:stCondLst>
                              <p:cond delay="4500"/>
                            </p:stCondLst>
                            <p:childTnLst>
                              <p:par>
                                <p:cTn id="47" presetID="31"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childTnLst>
                          </p:cTn>
                        </p:par>
                        <p:par>
                          <p:cTn id="53" fill="hold" nodeType="afterGroup">
                            <p:stCondLst>
                              <p:cond delay="5500"/>
                            </p:stCondLst>
                            <p:childTnLst>
                              <p:par>
                                <p:cTn id="54" presetID="31"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ppt_w</p:attrName>
                                        </p:attrNameLst>
                                      </p:cBhvr>
                                      <p:tavLst>
                                        <p:tav tm="0">
                                          <p:val>
                                            <p:fltVal val="0"/>
                                          </p:val>
                                        </p:tav>
                                        <p:tav tm="100000">
                                          <p:val>
                                            <p:strVal val="#ppt_w"/>
                                          </p:val>
                                        </p:tav>
                                      </p:tavLst>
                                    </p:anim>
                                    <p:anim calcmode="lin" valueType="num">
                                      <p:cBhvr>
                                        <p:cTn id="57" dur="1000" fill="hold"/>
                                        <p:tgtEl>
                                          <p:spTgt spid="14"/>
                                        </p:tgtEl>
                                        <p:attrNameLst>
                                          <p:attrName>ppt_h</p:attrName>
                                        </p:attrNameLst>
                                      </p:cBhvr>
                                      <p:tavLst>
                                        <p:tav tm="0">
                                          <p:val>
                                            <p:fltVal val="0"/>
                                          </p:val>
                                        </p:tav>
                                        <p:tav tm="100000">
                                          <p:val>
                                            <p:strVal val="#ppt_h"/>
                                          </p:val>
                                        </p:tav>
                                      </p:tavLst>
                                    </p:anim>
                                    <p:anim calcmode="lin" valueType="num">
                                      <p:cBhvr>
                                        <p:cTn id="58" dur="1000" fill="hold"/>
                                        <p:tgtEl>
                                          <p:spTgt spid="14"/>
                                        </p:tgtEl>
                                        <p:attrNameLst>
                                          <p:attrName>style.rotation</p:attrName>
                                        </p:attrNameLst>
                                      </p:cBhvr>
                                      <p:tavLst>
                                        <p:tav tm="0">
                                          <p:val>
                                            <p:fltVal val="90"/>
                                          </p:val>
                                        </p:tav>
                                        <p:tav tm="100000">
                                          <p:val>
                                            <p:fltVal val="0"/>
                                          </p:val>
                                        </p:tav>
                                      </p:tavLst>
                                    </p:anim>
                                    <p:animEffect transition="in" filter="fade">
                                      <p:cBhvr>
                                        <p:cTn id="59" dur="1000"/>
                                        <p:tgtEl>
                                          <p:spTgt spid="14"/>
                                        </p:tgtEl>
                                      </p:cBhvr>
                                    </p:animEffect>
                                  </p:childTnLst>
                                </p:cTn>
                              </p:par>
                            </p:childTnLst>
                          </p:cTn>
                        </p:par>
                        <p:par>
                          <p:cTn id="60" fill="hold" nodeType="afterGroup">
                            <p:stCondLst>
                              <p:cond delay="6500"/>
                            </p:stCondLst>
                            <p:childTnLst>
                              <p:par>
                                <p:cTn id="61" presetID="53" presetClass="entr" presetSubtype="16" fill="hold" grpId="0" nodeType="afterEffect">
                                  <p:stCondLst>
                                    <p:cond delay="200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7950" y="1270000"/>
            <a:ext cx="8856663" cy="790575"/>
          </a:xfrm>
        </p:spPr>
        <p:txBody>
          <a:bodyPr/>
          <a:lstStyle/>
          <a:p>
            <a:pPr algn="ctr"/>
            <a:r>
              <a:rPr lang="en-GB" altLang="en-US" sz="2400" smtClean="0"/>
              <a:t>Big data action plan and roadmap for European official statistics</a:t>
            </a:r>
          </a:p>
        </p:txBody>
      </p:sp>
      <p:pic>
        <p:nvPicPr>
          <p:cNvPr id="29699" name="Picture 2"/>
          <p:cNvPicPr>
            <a:picLocks noChangeAspect="1"/>
          </p:cNvPicPr>
          <p:nvPr/>
        </p:nvPicPr>
        <p:blipFill>
          <a:blip r:embed="rId2" cstate="email">
            <a:extLst>
              <a:ext uri="{28A0092B-C50C-407E-A947-70E740481C1C}">
                <a14:useLocalDpi xmlns:a14="http://schemas.microsoft.com/office/drawing/2010/main" val="0"/>
              </a:ext>
            </a:extLst>
          </a:blip>
          <a:srcRect l="32616" t="26067" r="10347" b="12865"/>
          <a:stretch>
            <a:fillRect/>
          </a:stretch>
        </p:blipFill>
        <p:spPr bwMode="auto">
          <a:xfrm>
            <a:off x="1331913" y="2051050"/>
            <a:ext cx="7427912"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p:cNvPicPr>
            <a:picLocks noChangeAspect="1"/>
          </p:cNvPicPr>
          <p:nvPr/>
        </p:nvPicPr>
        <p:blipFill>
          <a:blip r:embed="rId3" cstate="email">
            <a:extLst>
              <a:ext uri="{28A0092B-C50C-407E-A947-70E740481C1C}">
                <a14:useLocalDpi xmlns:a14="http://schemas.microsoft.com/office/drawing/2010/main" val="0"/>
              </a:ext>
            </a:extLst>
          </a:blip>
          <a:srcRect b="6532"/>
          <a:stretch>
            <a:fillRect/>
          </a:stretch>
        </p:blipFill>
        <p:spPr bwMode="auto">
          <a:xfrm>
            <a:off x="395288" y="2133600"/>
            <a:ext cx="3405187"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p:cNvSpPr>
            <a:spLocks noChangeArrowheads="1"/>
          </p:cNvSpPr>
          <p:nvPr/>
        </p:nvSpPr>
        <p:spPr bwMode="auto">
          <a:xfrm>
            <a:off x="1692275" y="2370138"/>
            <a:ext cx="2108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600" i="0" smtClean="0">
                <a:solidFill>
                  <a:srgbClr val="000000"/>
                </a:solidFill>
                <a:cs typeface="Arial" charset="0"/>
              </a:rPr>
              <a:t>September 2013</a:t>
            </a:r>
          </a:p>
        </p:txBody>
      </p:sp>
      <p:sp>
        <p:nvSpPr>
          <p:cNvPr id="29702" name="Rectangle 8"/>
          <p:cNvSpPr>
            <a:spLocks noChangeArrowheads="1"/>
          </p:cNvSpPr>
          <p:nvPr/>
        </p:nvSpPr>
        <p:spPr bwMode="auto">
          <a:xfrm>
            <a:off x="395288" y="6146800"/>
            <a:ext cx="34051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400" i="0" smtClean="0">
                <a:solidFill>
                  <a:srgbClr val="000000"/>
                </a:solidFill>
                <a:cs typeface="Arial" charset="0"/>
              </a:rPr>
              <a:t>Heads of the National Statistical Institutes of the EU</a:t>
            </a:r>
          </a:p>
        </p:txBody>
      </p:sp>
      <p:sp>
        <p:nvSpPr>
          <p:cNvPr id="29703" name="Rectangle 9"/>
          <p:cNvSpPr>
            <a:spLocks noChangeArrowheads="1"/>
          </p:cNvSpPr>
          <p:nvPr/>
        </p:nvSpPr>
        <p:spPr bwMode="auto">
          <a:xfrm>
            <a:off x="622300" y="4402138"/>
            <a:ext cx="295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pPr>
            <a:r>
              <a:rPr lang="en-GB" altLang="en-US" sz="2000" i="0" smtClean="0">
                <a:solidFill>
                  <a:srgbClr val="000000"/>
                </a:solidFill>
                <a:cs typeface="Arial" charset="0"/>
              </a:rPr>
              <a:t>Big data strategy</a:t>
            </a:r>
          </a:p>
          <a:p>
            <a:pPr eaLnBrk="1" hangingPunct="1">
              <a:spcBef>
                <a:spcPct val="0"/>
              </a:spcBef>
              <a:buClrTx/>
            </a:pPr>
            <a:r>
              <a:rPr lang="en-GB" altLang="en-US" sz="2000" i="0" smtClean="0">
                <a:solidFill>
                  <a:srgbClr val="000000"/>
                </a:solidFill>
                <a:cs typeface="Arial" charset="0"/>
              </a:rPr>
              <a:t>Roadmap</a:t>
            </a:r>
          </a:p>
        </p:txBody>
      </p:sp>
      <p:sp>
        <p:nvSpPr>
          <p:cNvPr id="2" name="Slide Number Placeholder 1"/>
          <p:cNvSpPr>
            <a:spLocks noGrp="1"/>
          </p:cNvSpPr>
          <p:nvPr>
            <p:ph type="sldNum" sz="quarter" idx="12"/>
          </p:nvPr>
        </p:nvSpPr>
        <p:spPr/>
        <p:txBody>
          <a:bodyPr/>
          <a:lstStyle/>
          <a:p>
            <a:pPr>
              <a:defRPr/>
            </a:pPr>
            <a:fld id="{75C4D501-BD3F-46AA-BACA-F758E97F7014}" type="slidenum">
              <a:rPr lang="en-GB" smtClean="0"/>
              <a:pPr>
                <a:defRPr/>
              </a:pPr>
              <a:t>7</a:t>
            </a:fld>
            <a:endParaRPr lang="en-GB" dirty="0"/>
          </a:p>
        </p:txBody>
      </p:sp>
    </p:spTree>
    <p:extLst>
      <p:ext uri="{BB962C8B-B14F-4D97-AF65-F5344CB8AC3E}">
        <p14:creationId xmlns:p14="http://schemas.microsoft.com/office/powerpoint/2010/main" val="2920188070"/>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23850" y="1268413"/>
            <a:ext cx="8496300" cy="936625"/>
          </a:xfrm>
        </p:spPr>
        <p:txBody>
          <a:bodyPr/>
          <a:lstStyle/>
          <a:p>
            <a:r>
              <a:rPr lang="en-GB" altLang="en-US" sz="2400" smtClean="0"/>
              <a:t>Big Data Action Plan and Roadmap @ a glance</a:t>
            </a:r>
          </a:p>
        </p:txBody>
      </p:sp>
      <p:grpSp>
        <p:nvGrpSpPr>
          <p:cNvPr id="31747" name="Group 3"/>
          <p:cNvGrpSpPr>
            <a:grpSpLocks/>
          </p:cNvGrpSpPr>
          <p:nvPr/>
        </p:nvGrpSpPr>
        <p:grpSpPr bwMode="auto">
          <a:xfrm>
            <a:off x="1495425" y="2074863"/>
            <a:ext cx="6245225" cy="4378325"/>
            <a:chOff x="1495127" y="2075011"/>
            <a:chExt cx="6245225" cy="4378325"/>
          </a:xfrm>
        </p:grpSpPr>
        <p:sp>
          <p:nvSpPr>
            <p:cNvPr id="5" name="Freeform 4"/>
            <p:cNvSpPr/>
            <p:nvPr/>
          </p:nvSpPr>
          <p:spPr>
            <a:xfrm>
              <a:off x="1504652" y="2665561"/>
              <a:ext cx="1943100" cy="1008062"/>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600" dirty="0">
                  <a:solidFill>
                    <a:srgbClr val="FFFFFF"/>
                  </a:solidFill>
                </a:rPr>
                <a:t>Policy</a:t>
              </a:r>
            </a:p>
          </p:txBody>
        </p:sp>
        <p:sp>
          <p:nvSpPr>
            <p:cNvPr id="6" name="Freeform 5"/>
            <p:cNvSpPr/>
            <p:nvPr/>
          </p:nvSpPr>
          <p:spPr>
            <a:xfrm>
              <a:off x="3641427" y="2665561"/>
              <a:ext cx="1943100" cy="1008062"/>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600" dirty="0">
                  <a:solidFill>
                    <a:srgbClr val="FFFFFF"/>
                  </a:solidFill>
                </a:rPr>
                <a:t>Quality</a:t>
              </a:r>
            </a:p>
          </p:txBody>
        </p:sp>
        <p:sp>
          <p:nvSpPr>
            <p:cNvPr id="7" name="Freeform 6"/>
            <p:cNvSpPr/>
            <p:nvPr/>
          </p:nvSpPr>
          <p:spPr>
            <a:xfrm>
              <a:off x="5797252" y="2665561"/>
              <a:ext cx="1943100" cy="1008062"/>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600" dirty="0">
                  <a:solidFill>
                    <a:srgbClr val="FFFFFF"/>
                  </a:solidFill>
                </a:rPr>
                <a:t>Skills</a:t>
              </a:r>
            </a:p>
          </p:txBody>
        </p:sp>
        <p:sp>
          <p:nvSpPr>
            <p:cNvPr id="8" name="Freeform 7"/>
            <p:cNvSpPr/>
            <p:nvPr/>
          </p:nvSpPr>
          <p:spPr>
            <a:xfrm>
              <a:off x="1504652" y="3759348"/>
              <a:ext cx="1943100" cy="1008063"/>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600" dirty="0">
                  <a:solidFill>
                    <a:srgbClr val="FFFFFF"/>
                  </a:solidFill>
                </a:rPr>
                <a:t>Experience sharing</a:t>
              </a:r>
            </a:p>
          </p:txBody>
        </p:sp>
        <p:sp>
          <p:nvSpPr>
            <p:cNvPr id="9" name="Freeform 8"/>
            <p:cNvSpPr/>
            <p:nvPr/>
          </p:nvSpPr>
          <p:spPr>
            <a:xfrm>
              <a:off x="3641427" y="3759348"/>
              <a:ext cx="1943100" cy="1008063"/>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600" dirty="0">
                  <a:solidFill>
                    <a:srgbClr val="FFFFFF"/>
                  </a:solidFill>
                </a:rPr>
                <a:t>Legislation</a:t>
              </a:r>
            </a:p>
          </p:txBody>
        </p:sp>
        <p:sp>
          <p:nvSpPr>
            <p:cNvPr id="10" name="Freeform 9"/>
            <p:cNvSpPr/>
            <p:nvPr/>
          </p:nvSpPr>
          <p:spPr>
            <a:xfrm>
              <a:off x="5797252" y="3759348"/>
              <a:ext cx="1943100" cy="1008063"/>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600" dirty="0">
                  <a:solidFill>
                    <a:srgbClr val="FFFFFF"/>
                  </a:solidFill>
                </a:rPr>
                <a:t>IT</a:t>
              </a:r>
            </a:p>
            <a:p>
              <a:pPr algn="ctr" defTabSz="711200">
                <a:lnSpc>
                  <a:spcPct val="90000"/>
                </a:lnSpc>
                <a:spcAft>
                  <a:spcPct val="35000"/>
                </a:spcAft>
                <a:defRPr/>
              </a:pPr>
              <a:r>
                <a:rPr lang="en-GB" sz="1600" dirty="0">
                  <a:solidFill>
                    <a:srgbClr val="FFFFFF"/>
                  </a:solidFill>
                </a:rPr>
                <a:t>Infrastructures</a:t>
              </a:r>
            </a:p>
          </p:txBody>
        </p:sp>
        <p:sp>
          <p:nvSpPr>
            <p:cNvPr id="11" name="Freeform 10"/>
            <p:cNvSpPr/>
            <p:nvPr/>
          </p:nvSpPr>
          <p:spPr>
            <a:xfrm>
              <a:off x="1504652" y="4854723"/>
              <a:ext cx="1943100" cy="1008063"/>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600" dirty="0">
                  <a:solidFill>
                    <a:srgbClr val="FFFFFF"/>
                  </a:solidFill>
                </a:rPr>
                <a:t>Methods</a:t>
              </a:r>
            </a:p>
          </p:txBody>
        </p:sp>
        <p:sp>
          <p:nvSpPr>
            <p:cNvPr id="12" name="Freeform 11"/>
            <p:cNvSpPr/>
            <p:nvPr/>
          </p:nvSpPr>
          <p:spPr>
            <a:xfrm>
              <a:off x="3641427" y="4854723"/>
              <a:ext cx="1943100" cy="1008063"/>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600" dirty="0">
                  <a:solidFill>
                    <a:srgbClr val="FFFFFF"/>
                  </a:solidFill>
                </a:rPr>
                <a:t>Ethics / Communication</a:t>
              </a:r>
            </a:p>
          </p:txBody>
        </p:sp>
        <p:sp>
          <p:nvSpPr>
            <p:cNvPr id="13" name="Freeform 12"/>
            <p:cNvSpPr/>
            <p:nvPr/>
          </p:nvSpPr>
          <p:spPr>
            <a:xfrm>
              <a:off x="5797252" y="4854723"/>
              <a:ext cx="1943100" cy="1008063"/>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600" dirty="0">
                  <a:solidFill>
                    <a:srgbClr val="FFFFFF"/>
                  </a:solidFill>
                </a:rPr>
                <a:t>Big data sources</a:t>
              </a:r>
            </a:p>
          </p:txBody>
        </p:sp>
        <p:sp>
          <p:nvSpPr>
            <p:cNvPr id="14" name="Freeform 13"/>
            <p:cNvSpPr/>
            <p:nvPr/>
          </p:nvSpPr>
          <p:spPr>
            <a:xfrm>
              <a:off x="1504652" y="2075011"/>
              <a:ext cx="6235700" cy="504825"/>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600" dirty="0">
                  <a:solidFill>
                    <a:srgbClr val="FFFFFF"/>
                  </a:solidFill>
                </a:rPr>
                <a:t>Governance</a:t>
              </a:r>
            </a:p>
          </p:txBody>
        </p:sp>
        <p:sp>
          <p:nvSpPr>
            <p:cNvPr id="15" name="Freeform 14"/>
            <p:cNvSpPr/>
            <p:nvPr/>
          </p:nvSpPr>
          <p:spPr>
            <a:xfrm>
              <a:off x="1495127" y="5948511"/>
              <a:ext cx="6235700" cy="504825"/>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600" dirty="0">
                  <a:solidFill>
                    <a:srgbClr val="FFFFFF"/>
                  </a:solidFill>
                </a:rPr>
                <a:t>Pilots</a:t>
              </a:r>
            </a:p>
          </p:txBody>
        </p:sp>
      </p:grpSp>
      <p:sp>
        <p:nvSpPr>
          <p:cNvPr id="2" name="Slide Number Placeholder 1"/>
          <p:cNvSpPr>
            <a:spLocks noGrp="1"/>
          </p:cNvSpPr>
          <p:nvPr>
            <p:ph type="sldNum" sz="quarter" idx="12"/>
          </p:nvPr>
        </p:nvSpPr>
        <p:spPr/>
        <p:txBody>
          <a:bodyPr/>
          <a:lstStyle/>
          <a:p>
            <a:pPr>
              <a:defRPr/>
            </a:pPr>
            <a:fld id="{75C4D501-BD3F-46AA-BACA-F758E97F7014}" type="slidenum">
              <a:rPr lang="en-GB" smtClean="0"/>
              <a:pPr>
                <a:defRPr/>
              </a:pPr>
              <a:t>8</a:t>
            </a:fld>
            <a:endParaRPr lang="en-GB" dirty="0"/>
          </a:p>
        </p:txBody>
      </p:sp>
    </p:spTree>
    <p:extLst>
      <p:ext uri="{BB962C8B-B14F-4D97-AF65-F5344CB8AC3E}">
        <p14:creationId xmlns:p14="http://schemas.microsoft.com/office/powerpoint/2010/main" val="3568614970"/>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4294967295"/>
          </p:nvPr>
        </p:nvSpPr>
        <p:spPr>
          <a:xfrm>
            <a:off x="468313" y="4221163"/>
            <a:ext cx="8064500" cy="2592387"/>
          </a:xfrm>
        </p:spPr>
        <p:txBody>
          <a:bodyPr>
            <a:normAutofit lnSpcReduction="10000"/>
          </a:bodyPr>
          <a:lstStyle/>
          <a:p>
            <a:pPr marL="0" indent="0">
              <a:spcBef>
                <a:spcPts val="1800"/>
              </a:spcBef>
              <a:spcAft>
                <a:spcPts val="600"/>
              </a:spcAft>
              <a:buClr>
                <a:srgbClr val="0F5494"/>
              </a:buClr>
              <a:buFontTx/>
              <a:buNone/>
              <a:defRPr/>
            </a:pPr>
            <a:r>
              <a:rPr lang="en-GB" sz="2000" b="1" i="0" dirty="0" smtClean="0">
                <a:solidFill>
                  <a:srgbClr val="003366"/>
                </a:solidFill>
              </a:rPr>
              <a:t>Action </a:t>
            </a:r>
            <a:r>
              <a:rPr lang="en-GB" sz="2000" i="0" dirty="0" smtClean="0">
                <a:solidFill>
                  <a:schemeClr val="bg2">
                    <a:lumMod val="60000"/>
                    <a:lumOff val="40000"/>
                  </a:schemeClr>
                </a:solidFill>
              </a:rPr>
              <a:t>(example)</a:t>
            </a:r>
          </a:p>
          <a:p>
            <a:pPr marL="285750" lvl="1">
              <a:spcBef>
                <a:spcPts val="400"/>
              </a:spcBef>
              <a:buClr>
                <a:schemeClr val="tx1"/>
              </a:buClr>
              <a:buFont typeface="Verdana" panose="020B0604030504040204" pitchFamily="34" charset="0"/>
              <a:buChar char="▫"/>
              <a:defRPr/>
            </a:pPr>
            <a:r>
              <a:rPr lang="en-GB" sz="1800" kern="1200" dirty="0">
                <a:solidFill>
                  <a:srgbClr val="003366"/>
                </a:solidFill>
                <a:ea typeface="+mn-ea"/>
                <a:cs typeface="+mn-cs"/>
              </a:rPr>
              <a:t>Pilot projects, carried out by the Member States </a:t>
            </a:r>
            <a:r>
              <a:rPr lang="en-GB" sz="1800" b="0" kern="1200" dirty="0">
                <a:solidFill>
                  <a:srgbClr val="003366"/>
                </a:solidFill>
                <a:ea typeface="+mn-ea"/>
                <a:cs typeface="+mn-cs"/>
              </a:rPr>
              <a:t>(</a:t>
            </a:r>
            <a:r>
              <a:rPr lang="en-GB" sz="1800" b="0" kern="1200" dirty="0" err="1">
                <a:solidFill>
                  <a:srgbClr val="003366"/>
                </a:solidFill>
                <a:ea typeface="+mn-ea"/>
                <a:cs typeface="+mn-cs"/>
              </a:rPr>
              <a:t>ESSnet</a:t>
            </a:r>
            <a:r>
              <a:rPr lang="en-GB" sz="1800" b="0" kern="1200" dirty="0">
                <a:solidFill>
                  <a:srgbClr val="003366"/>
                </a:solidFill>
                <a:ea typeface="+mn-ea"/>
                <a:cs typeface="+mn-cs"/>
              </a:rPr>
              <a:t>)</a:t>
            </a:r>
          </a:p>
          <a:p>
            <a:pPr marL="810900" lvl="1" indent="-342900">
              <a:spcBef>
                <a:spcPts val="600"/>
              </a:spcBef>
              <a:spcAft>
                <a:spcPts val="0"/>
              </a:spcAft>
              <a:buClr>
                <a:schemeClr val="tx1"/>
              </a:buClr>
              <a:buFont typeface="Wingdings" panose="05000000000000000000" pitchFamily="2" charset="2"/>
              <a:buChar char="§"/>
              <a:defRPr/>
            </a:pPr>
            <a:r>
              <a:rPr lang="nl-NL" sz="1800" b="0" dirty="0" smtClean="0">
                <a:solidFill>
                  <a:srgbClr val="003366"/>
                </a:solidFill>
                <a:ea typeface="+mn-ea"/>
                <a:cs typeface="+mn-cs"/>
              </a:rPr>
              <a:t>2015 – 2019 (European Statistical System </a:t>
            </a:r>
            <a:r>
              <a:rPr lang="nl-NL" sz="1800" b="0" dirty="0" err="1" smtClean="0">
                <a:solidFill>
                  <a:srgbClr val="003366"/>
                </a:solidFill>
                <a:ea typeface="+mn-ea"/>
                <a:cs typeface="+mn-cs"/>
              </a:rPr>
              <a:t>network</a:t>
            </a:r>
            <a:r>
              <a:rPr lang="nl-NL" sz="1800" b="0" dirty="0" smtClean="0">
                <a:solidFill>
                  <a:srgbClr val="003366"/>
                </a:solidFill>
                <a:ea typeface="+mn-ea"/>
                <a:cs typeface="+mn-cs"/>
              </a:rPr>
              <a:t>)</a:t>
            </a:r>
          </a:p>
          <a:p>
            <a:pPr marL="810900" lvl="1" indent="-342900">
              <a:spcBef>
                <a:spcPts val="600"/>
              </a:spcBef>
              <a:spcAft>
                <a:spcPts val="0"/>
              </a:spcAft>
              <a:buClr>
                <a:schemeClr val="tx1"/>
              </a:buClr>
              <a:buFont typeface="Wingdings" panose="05000000000000000000" pitchFamily="2" charset="2"/>
              <a:buChar char="§"/>
              <a:defRPr/>
            </a:pPr>
            <a:r>
              <a:rPr lang="nl-NL" sz="1800" b="0" dirty="0" smtClean="0">
                <a:solidFill>
                  <a:srgbClr val="003366"/>
                </a:solidFill>
                <a:ea typeface="+mn-ea"/>
                <a:cs typeface="+mn-cs"/>
              </a:rPr>
              <a:t>Exploring different big data sources (but also IT architecture, </a:t>
            </a:r>
            <a:r>
              <a:rPr lang="nl-NL" sz="1800" b="0" dirty="0" smtClean="0">
                <a:solidFill>
                  <a:srgbClr val="003366"/>
                </a:solidFill>
              </a:rPr>
              <a:t>partnerships</a:t>
            </a:r>
            <a:r>
              <a:rPr lang="nl-NL" sz="1800" b="0" dirty="0" smtClean="0">
                <a:solidFill>
                  <a:srgbClr val="003366"/>
                </a:solidFill>
                <a:ea typeface="+mn-ea"/>
                <a:cs typeface="+mn-cs"/>
              </a:rPr>
              <a:t>), developing generic guidelines and frameworks</a:t>
            </a:r>
          </a:p>
          <a:p>
            <a:pPr marL="810900" lvl="1" indent="-342900">
              <a:spcBef>
                <a:spcPts val="600"/>
              </a:spcBef>
              <a:spcAft>
                <a:spcPts val="0"/>
              </a:spcAft>
              <a:buClr>
                <a:schemeClr val="tx1"/>
              </a:buClr>
              <a:buFont typeface="Wingdings" panose="05000000000000000000" pitchFamily="2" charset="2"/>
              <a:buChar char="§"/>
              <a:defRPr/>
            </a:pPr>
            <a:r>
              <a:rPr lang="nl-NL" sz="1800" b="0" dirty="0" smtClean="0">
                <a:solidFill>
                  <a:srgbClr val="003366"/>
                </a:solidFill>
                <a:ea typeface="+mn-ea"/>
                <a:cs typeface="+mn-cs"/>
              </a:rPr>
              <a:t>Establish Parternships with data providers and research and international organisations</a:t>
            </a:r>
          </a:p>
          <a:p>
            <a:pPr marL="810900" lvl="1" indent="-342900">
              <a:spcBef>
                <a:spcPts val="600"/>
              </a:spcBef>
              <a:spcAft>
                <a:spcPts val="0"/>
              </a:spcAft>
              <a:buClr>
                <a:schemeClr val="tx1"/>
              </a:buClr>
              <a:buFont typeface="Wingdings" panose="05000000000000000000" pitchFamily="2" charset="2"/>
              <a:buChar char="§"/>
              <a:defRPr/>
            </a:pPr>
            <a:r>
              <a:rPr lang="nl-NL" sz="1800" b="0" dirty="0" smtClean="0">
                <a:solidFill>
                  <a:srgbClr val="003366"/>
                </a:solidFill>
                <a:ea typeface="+mn-ea"/>
                <a:cs typeface="+mn-cs"/>
              </a:rPr>
              <a:t>Cooperation </a:t>
            </a:r>
            <a:r>
              <a:rPr lang="nl-NL" sz="1800" b="0" dirty="0" err="1" smtClean="0">
                <a:solidFill>
                  <a:srgbClr val="003366"/>
                </a:solidFill>
                <a:ea typeface="+mn-ea"/>
                <a:cs typeface="+mn-cs"/>
              </a:rPr>
              <a:t>with</a:t>
            </a:r>
            <a:r>
              <a:rPr lang="nl-NL" sz="1800" b="0" dirty="0" smtClean="0">
                <a:solidFill>
                  <a:srgbClr val="003366"/>
                </a:solidFill>
                <a:ea typeface="+mn-ea"/>
                <a:cs typeface="+mn-cs"/>
              </a:rPr>
              <a:t> UN on Metodological Framework</a:t>
            </a:r>
          </a:p>
          <a:p>
            <a:pPr marL="468000" lvl="1" indent="0" eaLnBrk="1" hangingPunct="1">
              <a:spcBef>
                <a:spcPts val="0"/>
              </a:spcBef>
              <a:spcAft>
                <a:spcPts val="600"/>
              </a:spcAft>
              <a:buClr>
                <a:schemeClr val="tx1"/>
              </a:buClr>
              <a:buFontTx/>
              <a:buNone/>
              <a:defRPr/>
            </a:pPr>
            <a:endParaRPr lang="en-US" sz="1800" b="0" dirty="0">
              <a:solidFill>
                <a:schemeClr val="accent6">
                  <a:lumMod val="60000"/>
                  <a:lumOff val="40000"/>
                </a:schemeClr>
              </a:solidFill>
              <a:ea typeface="+mn-ea"/>
              <a:cs typeface="+mn-cs"/>
            </a:endParaRPr>
          </a:p>
        </p:txBody>
      </p:sp>
      <p:sp>
        <p:nvSpPr>
          <p:cNvPr id="2" name="TextBox 1"/>
          <p:cNvSpPr txBox="1"/>
          <p:nvPr/>
        </p:nvSpPr>
        <p:spPr>
          <a:xfrm>
            <a:off x="4062413" y="1747838"/>
            <a:ext cx="5081587" cy="2370137"/>
          </a:xfrm>
          <a:prstGeom prst="rect">
            <a:avLst/>
          </a:prstGeom>
          <a:noFill/>
        </p:spPr>
        <p:txBody>
          <a:bodyPr>
            <a:spAutoFit/>
          </a:bodyPr>
          <a:lstStyle/>
          <a:p>
            <a:pPr>
              <a:defRPr/>
            </a:pPr>
            <a:r>
              <a:rPr lang="en-GB" altLang="en-US" sz="2000" dirty="0">
                <a:solidFill>
                  <a:srgbClr val="003366"/>
                </a:solidFill>
                <a:latin typeface="Verdana"/>
                <a:cs typeface="Arial" charset="0"/>
              </a:rPr>
              <a:t>Challenges</a:t>
            </a:r>
          </a:p>
          <a:p>
            <a:pPr marL="285750" indent="-285750">
              <a:spcBef>
                <a:spcPts val="600"/>
              </a:spcBef>
              <a:buFont typeface="Verdana" panose="020B0604030504040204" pitchFamily="34" charset="0"/>
              <a:buChar char="▫"/>
              <a:defRPr/>
            </a:pPr>
            <a:r>
              <a:rPr lang="en-GB" altLang="en-US" sz="1800" b="0" dirty="0">
                <a:solidFill>
                  <a:srgbClr val="003366"/>
                </a:solidFill>
                <a:latin typeface="Verdana"/>
                <a:cs typeface="Arial" charset="0"/>
              </a:rPr>
              <a:t>cooperation, sharing of know-how</a:t>
            </a:r>
          </a:p>
          <a:p>
            <a:pPr marL="285750" indent="-285750">
              <a:spcBef>
                <a:spcPts val="600"/>
              </a:spcBef>
              <a:buFont typeface="Verdana" panose="020B0604030504040204" pitchFamily="34" charset="0"/>
              <a:buChar char="▫"/>
              <a:defRPr/>
            </a:pPr>
            <a:r>
              <a:rPr lang="en-GB" altLang="en-US" sz="1800" b="0" dirty="0">
                <a:solidFill>
                  <a:srgbClr val="003366"/>
                </a:solidFill>
                <a:latin typeface="Verdana"/>
                <a:cs typeface="Arial" charset="0"/>
              </a:rPr>
              <a:t>development of a sound methodology ("f</a:t>
            </a:r>
            <a:r>
              <a:rPr lang="en-GB" sz="1800" b="0" dirty="0">
                <a:solidFill>
                  <a:srgbClr val="003366"/>
                </a:solidFill>
                <a:latin typeface="Verdana"/>
                <a:cs typeface="Arial" charset="0"/>
              </a:rPr>
              <a:t>rom design-based to model-based approach</a:t>
            </a:r>
            <a:r>
              <a:rPr lang="en-GB" altLang="en-US" sz="1800" b="0" dirty="0">
                <a:solidFill>
                  <a:srgbClr val="003366"/>
                </a:solidFill>
                <a:latin typeface="Verdana"/>
                <a:cs typeface="Arial" charset="0"/>
              </a:rPr>
              <a:t>")</a:t>
            </a:r>
          </a:p>
          <a:p>
            <a:pPr marL="285750" indent="-285750">
              <a:spcBef>
                <a:spcPts val="600"/>
              </a:spcBef>
              <a:buFont typeface="Verdana" panose="020B0604030504040204" pitchFamily="34" charset="0"/>
              <a:buChar char="▫"/>
              <a:defRPr/>
            </a:pPr>
            <a:r>
              <a:rPr lang="en-GB" altLang="en-US" sz="1800" b="0" dirty="0">
                <a:solidFill>
                  <a:srgbClr val="003366"/>
                </a:solidFill>
                <a:latin typeface="Verdana"/>
                <a:cs typeface="Arial" charset="0"/>
              </a:rPr>
              <a:t>exploration &amp; tentative implementation</a:t>
            </a:r>
          </a:p>
          <a:p>
            <a:pPr marL="285750" indent="-285750">
              <a:spcBef>
                <a:spcPts val="600"/>
              </a:spcBef>
              <a:buFont typeface="Verdana" panose="020B0604030504040204" pitchFamily="34" charset="0"/>
              <a:buChar char="▫"/>
              <a:defRPr/>
            </a:pPr>
            <a:r>
              <a:rPr lang="de-DE" sz="1800" b="0" dirty="0">
                <a:solidFill>
                  <a:srgbClr val="003366"/>
                </a:solidFill>
                <a:latin typeface="Verdana"/>
                <a:cs typeface="Arial" charset="0"/>
              </a:rPr>
              <a:t>Looking for partners</a:t>
            </a:r>
            <a:endParaRPr lang="en-GB" sz="1800" b="0" dirty="0">
              <a:solidFill>
                <a:srgbClr val="003366"/>
              </a:solidFill>
              <a:latin typeface="Verdana"/>
              <a:cs typeface="Arial" charset="0"/>
            </a:endParaRPr>
          </a:p>
        </p:txBody>
      </p:sp>
      <p:sp>
        <p:nvSpPr>
          <p:cNvPr id="3" name="Slide Number Placeholder 2"/>
          <p:cNvSpPr>
            <a:spLocks noGrp="1"/>
          </p:cNvSpPr>
          <p:nvPr>
            <p:ph type="sldNum" sz="quarter" idx="12"/>
          </p:nvPr>
        </p:nvSpPr>
        <p:spPr/>
        <p:txBody>
          <a:bodyPr/>
          <a:lstStyle/>
          <a:p>
            <a:pPr>
              <a:defRPr/>
            </a:pPr>
            <a:fld id="{93062026-47E2-4AF6-A0BB-27FC2CAA12DA}" type="slidenum">
              <a:rPr lang="en-GB" smtClean="0"/>
              <a:pPr>
                <a:defRPr/>
              </a:pPr>
              <a:t>9</a:t>
            </a:fld>
            <a:endParaRPr lang="en-GB" dirty="0"/>
          </a:p>
        </p:txBody>
      </p:sp>
      <p:grpSp>
        <p:nvGrpSpPr>
          <p:cNvPr id="32773" name="Group 5"/>
          <p:cNvGrpSpPr>
            <a:grpSpLocks/>
          </p:cNvGrpSpPr>
          <p:nvPr/>
        </p:nvGrpSpPr>
        <p:grpSpPr bwMode="auto">
          <a:xfrm>
            <a:off x="180975" y="1543050"/>
            <a:ext cx="3676650" cy="2374900"/>
            <a:chOff x="1495127" y="2075011"/>
            <a:chExt cx="6245225" cy="4378325"/>
          </a:xfrm>
        </p:grpSpPr>
        <p:sp>
          <p:nvSpPr>
            <p:cNvPr id="7" name="Freeform 6"/>
            <p:cNvSpPr/>
            <p:nvPr/>
          </p:nvSpPr>
          <p:spPr>
            <a:xfrm>
              <a:off x="1505913" y="2666202"/>
              <a:ext cx="1941521"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Policy</a:t>
              </a:r>
            </a:p>
          </p:txBody>
        </p:sp>
        <p:sp>
          <p:nvSpPr>
            <p:cNvPr id="8" name="Freeform 7"/>
            <p:cNvSpPr/>
            <p:nvPr/>
          </p:nvSpPr>
          <p:spPr>
            <a:xfrm>
              <a:off x="3641586" y="2666202"/>
              <a:ext cx="1944218"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Quality</a:t>
              </a:r>
            </a:p>
          </p:txBody>
        </p:sp>
        <p:sp>
          <p:nvSpPr>
            <p:cNvPr id="9" name="Freeform 8"/>
            <p:cNvSpPr/>
            <p:nvPr/>
          </p:nvSpPr>
          <p:spPr>
            <a:xfrm>
              <a:off x="5796136" y="2666202"/>
              <a:ext cx="1944216"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Skills</a:t>
              </a:r>
            </a:p>
          </p:txBody>
        </p:sp>
        <p:sp>
          <p:nvSpPr>
            <p:cNvPr id="10" name="Freeform 9"/>
            <p:cNvSpPr/>
            <p:nvPr/>
          </p:nvSpPr>
          <p:spPr>
            <a:xfrm>
              <a:off x="1505913" y="3760783"/>
              <a:ext cx="1941521"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FFD62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000000"/>
                  </a:solidFill>
                </a:rPr>
                <a:t>Experience sharing</a:t>
              </a:r>
            </a:p>
          </p:txBody>
        </p:sp>
        <p:sp>
          <p:nvSpPr>
            <p:cNvPr id="11" name="Freeform 10"/>
            <p:cNvSpPr/>
            <p:nvPr/>
          </p:nvSpPr>
          <p:spPr>
            <a:xfrm>
              <a:off x="3641586" y="3760783"/>
              <a:ext cx="1944218"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Legislation</a:t>
              </a:r>
            </a:p>
          </p:txBody>
        </p:sp>
        <p:sp>
          <p:nvSpPr>
            <p:cNvPr id="12" name="Freeform 11"/>
            <p:cNvSpPr/>
            <p:nvPr/>
          </p:nvSpPr>
          <p:spPr>
            <a:xfrm>
              <a:off x="5796136" y="3760783"/>
              <a:ext cx="1944216"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IT</a:t>
              </a:r>
            </a:p>
            <a:p>
              <a:pPr algn="ctr" defTabSz="711200">
                <a:lnSpc>
                  <a:spcPct val="90000"/>
                </a:lnSpc>
                <a:spcAft>
                  <a:spcPct val="35000"/>
                </a:spcAft>
                <a:defRPr/>
              </a:pPr>
              <a:r>
                <a:rPr lang="en-GB" sz="1000" dirty="0">
                  <a:solidFill>
                    <a:srgbClr val="FFFFFF"/>
                  </a:solidFill>
                </a:rPr>
                <a:t>Infrastructures</a:t>
              </a:r>
            </a:p>
          </p:txBody>
        </p:sp>
        <p:sp>
          <p:nvSpPr>
            <p:cNvPr id="13" name="Freeform 12"/>
            <p:cNvSpPr/>
            <p:nvPr/>
          </p:nvSpPr>
          <p:spPr>
            <a:xfrm>
              <a:off x="1505913" y="4855364"/>
              <a:ext cx="1941521"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FFD62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000000"/>
                  </a:solidFill>
                </a:rPr>
                <a:t>Methods</a:t>
              </a:r>
            </a:p>
          </p:txBody>
        </p:sp>
        <p:sp>
          <p:nvSpPr>
            <p:cNvPr id="14" name="Freeform 13"/>
            <p:cNvSpPr/>
            <p:nvPr/>
          </p:nvSpPr>
          <p:spPr>
            <a:xfrm>
              <a:off x="3641586" y="4855364"/>
              <a:ext cx="1944218"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Ethics / Communication</a:t>
              </a:r>
            </a:p>
          </p:txBody>
        </p:sp>
        <p:sp>
          <p:nvSpPr>
            <p:cNvPr id="15" name="Freeform 14"/>
            <p:cNvSpPr/>
            <p:nvPr/>
          </p:nvSpPr>
          <p:spPr>
            <a:xfrm>
              <a:off x="5796136" y="4855364"/>
              <a:ext cx="1944216" cy="1006781"/>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FFD62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000000"/>
                  </a:solidFill>
                </a:rPr>
                <a:t>Big data sources</a:t>
              </a:r>
            </a:p>
          </p:txBody>
        </p:sp>
        <p:sp>
          <p:nvSpPr>
            <p:cNvPr id="16" name="Freeform 15"/>
            <p:cNvSpPr/>
            <p:nvPr/>
          </p:nvSpPr>
          <p:spPr>
            <a:xfrm>
              <a:off x="1505913" y="2075011"/>
              <a:ext cx="6234439" cy="503390"/>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Governance</a:t>
              </a:r>
            </a:p>
          </p:txBody>
        </p:sp>
        <p:sp>
          <p:nvSpPr>
            <p:cNvPr id="17" name="Freeform 16"/>
            <p:cNvSpPr/>
            <p:nvPr/>
          </p:nvSpPr>
          <p:spPr>
            <a:xfrm>
              <a:off x="1495127" y="5949946"/>
              <a:ext cx="6234439" cy="503390"/>
            </a:xfrm>
            <a:custGeom>
              <a:avLst/>
              <a:gdLst>
                <a:gd name="connsiteX0" fmla="*/ 0 w 1943372"/>
                <a:gd name="connsiteY0" fmla="*/ 0 h 1166023"/>
                <a:gd name="connsiteX1" fmla="*/ 1943372 w 1943372"/>
                <a:gd name="connsiteY1" fmla="*/ 0 h 1166023"/>
                <a:gd name="connsiteX2" fmla="*/ 1943372 w 1943372"/>
                <a:gd name="connsiteY2" fmla="*/ 1166023 h 1166023"/>
                <a:gd name="connsiteX3" fmla="*/ 0 w 1943372"/>
                <a:gd name="connsiteY3" fmla="*/ 1166023 h 1166023"/>
                <a:gd name="connsiteX4" fmla="*/ 0 w 1943372"/>
                <a:gd name="connsiteY4" fmla="*/ 0 h 116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372" h="1166023">
                  <a:moveTo>
                    <a:pt x="0" y="0"/>
                  </a:moveTo>
                  <a:lnTo>
                    <a:pt x="1943372" y="0"/>
                  </a:lnTo>
                  <a:lnTo>
                    <a:pt x="1943372" y="1166023"/>
                  </a:lnTo>
                  <a:lnTo>
                    <a:pt x="0" y="1166023"/>
                  </a:lnTo>
                  <a:lnTo>
                    <a:pt x="0" y="0"/>
                  </a:lnTo>
                  <a:close/>
                </a:path>
              </a:pathLst>
            </a:custGeom>
            <a:solidFill>
              <a:srgbClr val="0F5494">
                <a:alpha val="60000"/>
              </a:srgb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60960" tIns="60960" rIns="60960" bIns="60960" spcCol="1270" anchor="ctr"/>
            <a:lstStyle/>
            <a:p>
              <a:pPr algn="ctr" defTabSz="711200">
                <a:lnSpc>
                  <a:spcPct val="90000"/>
                </a:lnSpc>
                <a:spcAft>
                  <a:spcPct val="35000"/>
                </a:spcAft>
                <a:defRPr/>
              </a:pPr>
              <a:r>
                <a:rPr lang="en-GB" sz="1000" dirty="0">
                  <a:solidFill>
                    <a:srgbClr val="FFFFFF"/>
                  </a:solidFill>
                </a:rPr>
                <a:t>Pilots</a:t>
              </a:r>
            </a:p>
          </p:txBody>
        </p:sp>
      </p:grpSp>
    </p:spTree>
    <p:extLst>
      <p:ext uri="{BB962C8B-B14F-4D97-AF65-F5344CB8AC3E}">
        <p14:creationId xmlns:p14="http://schemas.microsoft.com/office/powerpoint/2010/main" val="15111840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tat_blue_E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stat_blue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2406</TotalTime>
  <Words>2182</Words>
  <Application>Microsoft Office PowerPoint</Application>
  <PresentationFormat>On-screen Show (4:3)</PresentationFormat>
  <Paragraphs>334</Paragraphs>
  <Slides>30</Slides>
  <Notes>14</Notes>
  <HiddenSlides>0</HiddenSlides>
  <MMClips>0</MMClips>
  <ScaleCrop>false</ScaleCrop>
  <HeadingPairs>
    <vt:vector size="4" baseType="variant">
      <vt:variant>
        <vt:lpstr>Theme</vt:lpstr>
      </vt:variant>
      <vt:variant>
        <vt:i4>7</vt:i4>
      </vt:variant>
      <vt:variant>
        <vt:lpstr>Slide Titles</vt:lpstr>
      </vt:variant>
      <vt:variant>
        <vt:i4>30</vt:i4>
      </vt:variant>
    </vt:vector>
  </HeadingPairs>
  <TitlesOfParts>
    <vt:vector size="37" baseType="lpstr">
      <vt:lpstr>Estat_blue_EN</vt:lpstr>
      <vt:lpstr>blank</vt:lpstr>
      <vt:lpstr>1_Estat_blue_EN</vt:lpstr>
      <vt:lpstr>2_blank</vt:lpstr>
      <vt:lpstr>1_blank</vt:lpstr>
      <vt:lpstr>3_blank</vt:lpstr>
      <vt:lpstr>4_blank</vt:lpstr>
      <vt:lpstr>Official Statistics in the Age of Big Data</vt:lpstr>
      <vt:lpstr>This presentation</vt:lpstr>
      <vt:lpstr>Role of official statistics today?</vt:lpstr>
      <vt:lpstr>Role of official statistics today?</vt:lpstr>
      <vt:lpstr>A simpler definition</vt:lpstr>
      <vt:lpstr>PowerPoint Presentation</vt:lpstr>
      <vt:lpstr>Big data action plan and roadmap for European official statistics</vt:lpstr>
      <vt:lpstr>Big Data Action Plan and Roadmap @ a glance</vt:lpstr>
      <vt:lpstr>PowerPoint Presentation</vt:lpstr>
      <vt:lpstr>PowerPoint Presentation</vt:lpstr>
      <vt:lpstr>ESTP courses supporting big data (2016)</vt:lpstr>
      <vt:lpstr>PowerPoint Presentation</vt:lpstr>
      <vt:lpstr>PowerPoint Presentation</vt:lpstr>
      <vt:lpstr>ESS Big Data Pilots</vt:lpstr>
      <vt:lpstr>Eurostat big data pilots</vt:lpstr>
      <vt:lpstr>Mobile phone network data for population statistics (Belgium)</vt:lpstr>
      <vt:lpstr>Mobile phone network data for automatic classification of territory</vt:lpstr>
      <vt:lpstr>PowerPoint Presentation</vt:lpstr>
      <vt:lpstr>Top 5 WHS in number of page views of related Wikipedia articles by language</vt:lpstr>
      <vt:lpstr>Challenges and Myths</vt:lpstr>
      <vt:lpstr>Public understanding, perception and trust in statistics</vt:lpstr>
      <vt:lpstr>Are NSIs driven out of business?</vt:lpstr>
      <vt:lpstr>What is changing in evidence-based policy making today?</vt:lpstr>
      <vt:lpstr>The end of theory…or better theory?</vt:lpstr>
      <vt:lpstr>A changing role for official statistics?</vt:lpstr>
      <vt:lpstr>The statistical office of the future</vt:lpstr>
      <vt:lpstr>The statistical office of the future</vt:lpstr>
      <vt:lpstr>Concluding remarks</vt:lpstr>
      <vt:lpstr>African proverb </vt:lpstr>
      <vt:lpstr>…drones…census of buildings…?</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Official Statistics in the Age of Big Data</dc:title>
  <dc:creator>WIRTHMANN Albrecht (ESTAT);Michail.Skaliotis@ec.europa.eu</dc:creator>
  <cp:lastModifiedBy>ESTAT</cp:lastModifiedBy>
  <cp:revision>69</cp:revision>
  <cp:lastPrinted>2014-09-25T08:44:07Z</cp:lastPrinted>
  <dcterms:created xsi:type="dcterms:W3CDTF">2014-09-23T14:40:15Z</dcterms:created>
  <dcterms:modified xsi:type="dcterms:W3CDTF">2016-12-06T17:47:46Z</dcterms:modified>
</cp:coreProperties>
</file>